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rts/chart5.xml" ContentType="application/vnd.openxmlformats-officedocument.drawingml.chart+xml"/>
  <Override PartName="/ppt/charts/chart6.xml" ContentType="application/vnd.openxmlformats-officedocument.drawingml.chart+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rts/chart7.xml" ContentType="application/vnd.openxmlformats-officedocument.drawingml.chart+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harts/chart8.xml" ContentType="application/vnd.openxmlformats-officedocument.drawingml.chart+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4" r:id="rId2"/>
    <p:sldMasterId id="2147483709" r:id="rId3"/>
    <p:sldMasterId id="2147483723" r:id="rId4"/>
  </p:sldMasterIdLst>
  <p:notesMasterIdLst>
    <p:notesMasterId r:id="rId112"/>
  </p:notesMasterIdLst>
  <p:sldIdLst>
    <p:sldId id="268" r:id="rId5"/>
    <p:sldId id="279" r:id="rId6"/>
    <p:sldId id="340" r:id="rId7"/>
    <p:sldId id="342" r:id="rId8"/>
    <p:sldId id="270" r:id="rId9"/>
    <p:sldId id="341" r:id="rId10"/>
    <p:sldId id="404" r:id="rId11"/>
    <p:sldId id="280" r:id="rId12"/>
    <p:sldId id="343" r:id="rId13"/>
    <p:sldId id="344" r:id="rId14"/>
    <p:sldId id="428" r:id="rId15"/>
    <p:sldId id="281" r:id="rId16"/>
    <p:sldId id="282" r:id="rId17"/>
    <p:sldId id="283" r:id="rId18"/>
    <p:sldId id="345" r:id="rId19"/>
    <p:sldId id="429" r:id="rId20"/>
    <p:sldId id="287" r:id="rId21"/>
    <p:sldId id="358" r:id="rId22"/>
    <p:sldId id="288" r:id="rId23"/>
    <p:sldId id="294" r:id="rId24"/>
    <p:sldId id="388" r:id="rId25"/>
    <p:sldId id="403" r:id="rId26"/>
    <p:sldId id="390" r:id="rId27"/>
    <p:sldId id="422" r:id="rId28"/>
    <p:sldId id="297" r:id="rId29"/>
    <p:sldId id="393" r:id="rId30"/>
    <p:sldId id="392" r:id="rId31"/>
    <p:sldId id="400" r:id="rId32"/>
    <p:sldId id="401" r:id="rId33"/>
    <p:sldId id="402" r:id="rId34"/>
    <p:sldId id="433" r:id="rId35"/>
    <p:sldId id="434" r:id="rId36"/>
    <p:sldId id="435" r:id="rId37"/>
    <p:sldId id="436" r:id="rId38"/>
    <p:sldId id="380" r:id="rId39"/>
    <p:sldId id="387" r:id="rId40"/>
    <p:sldId id="316" r:id="rId41"/>
    <p:sldId id="317" r:id="rId42"/>
    <p:sldId id="318" r:id="rId43"/>
    <p:sldId id="319" r:id="rId44"/>
    <p:sldId id="320" r:id="rId45"/>
    <p:sldId id="326" r:id="rId46"/>
    <p:sldId id="321" r:id="rId47"/>
    <p:sldId id="322" r:id="rId48"/>
    <p:sldId id="327" r:id="rId49"/>
    <p:sldId id="328" r:id="rId50"/>
    <p:sldId id="385" r:id="rId51"/>
    <p:sldId id="383" r:id="rId52"/>
    <p:sldId id="384" r:id="rId53"/>
    <p:sldId id="323" r:id="rId54"/>
    <p:sldId id="369" r:id="rId55"/>
    <p:sldId id="324" r:id="rId56"/>
    <p:sldId id="312" r:id="rId57"/>
    <p:sldId id="329" r:id="rId58"/>
    <p:sldId id="273" r:id="rId59"/>
    <p:sldId id="368" r:id="rId60"/>
    <p:sldId id="307" r:id="rId61"/>
    <p:sldId id="315" r:id="rId62"/>
    <p:sldId id="330" r:id="rId63"/>
    <p:sldId id="336" r:id="rId64"/>
    <p:sldId id="337" r:id="rId65"/>
    <p:sldId id="346" r:id="rId66"/>
    <p:sldId id="348" r:id="rId67"/>
    <p:sldId id="365" r:id="rId68"/>
    <p:sldId id="349" r:id="rId69"/>
    <p:sldId id="350" r:id="rId70"/>
    <p:sldId id="359" r:id="rId71"/>
    <p:sldId id="360" r:id="rId72"/>
    <p:sldId id="361" r:id="rId73"/>
    <p:sldId id="374" r:id="rId74"/>
    <p:sldId id="375" r:id="rId75"/>
    <p:sldId id="376" r:id="rId76"/>
    <p:sldId id="432" r:id="rId77"/>
    <p:sldId id="431" r:id="rId78"/>
    <p:sldId id="399" r:id="rId79"/>
    <p:sldId id="363" r:id="rId80"/>
    <p:sldId id="364" r:id="rId81"/>
    <p:sldId id="331" r:id="rId82"/>
    <p:sldId id="405" r:id="rId83"/>
    <p:sldId id="406" r:id="rId84"/>
    <p:sldId id="407" r:id="rId85"/>
    <p:sldId id="408" r:id="rId86"/>
    <p:sldId id="409" r:id="rId87"/>
    <p:sldId id="410" r:id="rId88"/>
    <p:sldId id="414" r:id="rId89"/>
    <p:sldId id="412" r:id="rId90"/>
    <p:sldId id="299" r:id="rId91"/>
    <p:sldId id="313" r:id="rId92"/>
    <p:sldId id="314" r:id="rId93"/>
    <p:sldId id="415" r:id="rId94"/>
    <p:sldId id="416" r:id="rId95"/>
    <p:sldId id="417" r:id="rId96"/>
    <p:sldId id="372" r:id="rId97"/>
    <p:sldId id="332" r:id="rId98"/>
    <p:sldId id="276" r:id="rId99"/>
    <p:sldId id="373" r:id="rId100"/>
    <p:sldId id="302" r:id="rId101"/>
    <p:sldId id="357" r:id="rId102"/>
    <p:sldId id="378" r:id="rId103"/>
    <p:sldId id="367" r:id="rId104"/>
    <p:sldId id="437" r:id="rId105"/>
    <p:sldId id="438" r:id="rId106"/>
    <p:sldId id="439" r:id="rId107"/>
    <p:sldId id="386" r:id="rId108"/>
    <p:sldId id="391" r:id="rId109"/>
    <p:sldId id="310" r:id="rId110"/>
    <p:sldId id="258" r:id="rId111"/>
  </p:sldIdLst>
  <p:sldSz cx="9906000" cy="6858000" type="A4"/>
  <p:notesSz cx="10233025" cy="7102475"/>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DF4"/>
    <a:srgbClr val="C6D9F1"/>
    <a:srgbClr val="4F81BD"/>
    <a:srgbClr val="FFFFFF"/>
    <a:srgbClr val="17375E"/>
    <a:srgbClr val="10253F"/>
    <a:srgbClr val="C61BBD"/>
    <a:srgbClr val="FF66CC"/>
    <a:srgbClr val="FFD1F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91" autoAdjust="0"/>
    <p:restoredTop sz="99886" autoAdjust="0"/>
  </p:normalViewPr>
  <p:slideViewPr>
    <p:cSldViewPr>
      <p:cViewPr varScale="1">
        <p:scale>
          <a:sx n="106" d="100"/>
          <a:sy n="106" d="100"/>
        </p:scale>
        <p:origin x="324" y="96"/>
      </p:cViewPr>
      <p:guideLst>
        <p:guide orient="horz" pos="2160"/>
        <p:guide pos="31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notesMaster" Target="notesMasters/notesMaster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presProps" Target="pres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oleObject" Target="file:///\\192.168.100.200\General%20Use\Projects\On%20Going%20Projects\Shin%20Kong%20Microfinance\Projection.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192.168.100.200\General%20Use\Projects\On%20Going%20Projects\Shin%20Kong%20Microfinance\Projection.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5.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a:lstStyle/>
          <a:p>
            <a:pPr>
              <a:defRPr sz="1400"/>
            </a:pPr>
            <a:r>
              <a:rPr lang="en-US" sz="1200" dirty="0"/>
              <a:t>Number of MFIs</a:t>
            </a:r>
          </a:p>
        </c:rich>
      </c:tx>
      <c:overlay val="0"/>
    </c:title>
    <c:autoTitleDeleted val="0"/>
    <c:plotArea>
      <c:layout>
        <c:manualLayout>
          <c:layoutTarget val="inner"/>
          <c:xMode val="edge"/>
          <c:yMode val="edge"/>
          <c:x val="0.21965812536144846"/>
          <c:y val="0.26580789803488164"/>
          <c:w val="0.33836669780684192"/>
          <c:h val="0.68677517977166924"/>
        </c:manualLayout>
      </c:layout>
      <c:pieChart>
        <c:varyColors val="1"/>
        <c:ser>
          <c:idx val="0"/>
          <c:order val="0"/>
          <c:tx>
            <c:strRef>
              <c:f>Sheet1!$B$1</c:f>
              <c:strCache>
                <c:ptCount val="1"/>
                <c:pt idx="0">
                  <c:v>Number of MFIs</c:v>
                </c:pt>
              </c:strCache>
            </c:strRef>
          </c:tx>
          <c:dLbls>
            <c:spPr>
              <a:noFill/>
              <a:ln>
                <a:noFill/>
              </a:ln>
              <a:effectLst/>
            </c:spPr>
            <c:txPr>
              <a:bodyPr/>
              <a:lstStyle/>
              <a:p>
                <a:pPr>
                  <a:defRPr sz="1100"/>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Sheet1!$A$2:$A$7</c:f>
              <c:strCache>
                <c:ptCount val="6"/>
                <c:pt idx="0">
                  <c:v>NGO</c:v>
                </c:pt>
                <c:pt idx="1">
                  <c:v>INGO</c:v>
                </c:pt>
                <c:pt idx="2">
                  <c:v>Cooperatives</c:v>
                </c:pt>
                <c:pt idx="3">
                  <c:v>Foreign</c:v>
                </c:pt>
                <c:pt idx="4">
                  <c:v>Local</c:v>
                </c:pt>
                <c:pt idx="5">
                  <c:v>Joint Venture</c:v>
                </c:pt>
              </c:strCache>
            </c:strRef>
          </c:cat>
          <c:val>
            <c:numRef>
              <c:f>Sheet1!$B$2:$B$7</c:f>
              <c:numCache>
                <c:formatCode>General</c:formatCode>
                <c:ptCount val="6"/>
                <c:pt idx="0">
                  <c:v>21</c:v>
                </c:pt>
                <c:pt idx="1">
                  <c:v>7</c:v>
                </c:pt>
                <c:pt idx="2">
                  <c:v>77</c:v>
                </c:pt>
                <c:pt idx="3">
                  <c:v>15</c:v>
                </c:pt>
                <c:pt idx="4">
                  <c:v>95</c:v>
                </c:pt>
                <c:pt idx="5">
                  <c:v>2</c:v>
                </c:pt>
              </c:numCache>
            </c:numRef>
          </c:val>
          <c:extLst>
            <c:ext xmlns:c16="http://schemas.microsoft.com/office/drawing/2014/chart" uri="{C3380CC4-5D6E-409C-BE32-E72D297353CC}">
              <c16:uniqueId val="{00000000-EB7F-4B18-BA25-574B444BD95D}"/>
            </c:ext>
          </c:extLst>
        </c:ser>
        <c:dLbls>
          <c:showLegendKey val="0"/>
          <c:showVal val="0"/>
          <c:showCatName val="0"/>
          <c:showSerName val="0"/>
          <c:showPercent val="0"/>
          <c:showBubbleSize val="0"/>
          <c:showLeaderLines val="1"/>
        </c:dLbls>
        <c:firstSliceAng val="0"/>
      </c:pieChart>
    </c:plotArea>
    <c:legend>
      <c:legendPos val="r"/>
      <c:layout>
        <c:manualLayout>
          <c:xMode val="edge"/>
          <c:yMode val="edge"/>
          <c:x val="0.81050152514719442"/>
          <c:y val="0.26824005161355424"/>
          <c:w val="0.17598496133929203"/>
          <c:h val="0.68690221969116894"/>
        </c:manualLayout>
      </c:layout>
      <c:overlay val="0"/>
      <c:txPr>
        <a:bodyPr/>
        <a:lstStyle/>
        <a:p>
          <a:pPr>
            <a:defRPr sz="11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xPr>
        <a:bodyPr/>
        <a:lstStyle/>
        <a:p>
          <a:pPr>
            <a:defRPr sz="1100"/>
          </a:pPr>
          <a:endParaRPr lang="en-US"/>
        </a:p>
      </c:txPr>
    </c:title>
    <c:autoTitleDeleted val="0"/>
    <c:plotArea>
      <c:layout/>
      <c:lineChart>
        <c:grouping val="standard"/>
        <c:varyColors val="0"/>
        <c:ser>
          <c:idx val="0"/>
          <c:order val="0"/>
          <c:tx>
            <c:strRef>
              <c:f>[Projection.xlsx]Sheet1!$A$2</c:f>
              <c:strCache>
                <c:ptCount val="1"/>
                <c:pt idx="0">
                  <c:v>Loans Disbursement</c:v>
                </c:pt>
              </c:strCache>
            </c:strRef>
          </c:tx>
          <c:cat>
            <c:strRef>
              <c:f>[Projection.xlsx]Sheet1!$B$1:$H$1</c:f>
              <c:strCache>
                <c:ptCount val="7"/>
                <c:pt idx="0">
                  <c:v>2013 May (million)</c:v>
                </c:pt>
                <c:pt idx="1">
                  <c:v>2014 May (million)</c:v>
                </c:pt>
                <c:pt idx="2">
                  <c:v>2014 Nov (million)</c:v>
                </c:pt>
                <c:pt idx="3">
                  <c:v>2015 E (million)</c:v>
                </c:pt>
                <c:pt idx="4">
                  <c:v>2016 E (million)</c:v>
                </c:pt>
                <c:pt idx="5">
                  <c:v>2017 E (million)</c:v>
                </c:pt>
                <c:pt idx="6">
                  <c:v>2018 E (million)</c:v>
                </c:pt>
              </c:strCache>
            </c:strRef>
          </c:cat>
          <c:val>
            <c:numRef>
              <c:f>[Projection.xlsx]Sheet1!$B$2:$H$2</c:f>
              <c:numCache>
                <c:formatCode>#,##0</c:formatCode>
                <c:ptCount val="7"/>
                <c:pt idx="0" formatCode="#,##0.00">
                  <c:v>21977.17</c:v>
                </c:pt>
                <c:pt idx="1">
                  <c:v>149000</c:v>
                </c:pt>
                <c:pt idx="2">
                  <c:v>288413</c:v>
                </c:pt>
                <c:pt idx="3" formatCode="_(* #,##0.00_);_(* \(#,##0.00\);_(* &quot;-&quot;??_);_(@_)">
                  <c:v>432300.33</c:v>
                </c:pt>
                <c:pt idx="4" formatCode="#,##0.00">
                  <c:v>602080.99</c:v>
                </c:pt>
                <c:pt idx="5" formatCode="#,##0.00">
                  <c:v>801494.78</c:v>
                </c:pt>
                <c:pt idx="6" formatCode="#,##0.00">
                  <c:v>1034770.51</c:v>
                </c:pt>
              </c:numCache>
            </c:numRef>
          </c:val>
          <c:smooth val="0"/>
          <c:extLst>
            <c:ext xmlns:c16="http://schemas.microsoft.com/office/drawing/2014/chart" uri="{C3380CC4-5D6E-409C-BE32-E72D297353CC}">
              <c16:uniqueId val="{00000000-C39B-4D94-AC49-0D6B75DB8C4B}"/>
            </c:ext>
          </c:extLst>
        </c:ser>
        <c:dLbls>
          <c:showLegendKey val="0"/>
          <c:showVal val="0"/>
          <c:showCatName val="0"/>
          <c:showSerName val="0"/>
          <c:showPercent val="0"/>
          <c:showBubbleSize val="0"/>
        </c:dLbls>
        <c:marker val="1"/>
        <c:smooth val="0"/>
        <c:axId val="117598720"/>
        <c:axId val="95319680"/>
      </c:lineChart>
      <c:catAx>
        <c:axId val="117598720"/>
        <c:scaling>
          <c:orientation val="minMax"/>
        </c:scaling>
        <c:delete val="0"/>
        <c:axPos val="b"/>
        <c:numFmt formatCode="General" sourceLinked="0"/>
        <c:majorTickMark val="none"/>
        <c:minorTickMark val="none"/>
        <c:tickLblPos val="nextTo"/>
        <c:crossAx val="95319680"/>
        <c:crossesAt val="0"/>
        <c:auto val="1"/>
        <c:lblAlgn val="ctr"/>
        <c:lblOffset val="100"/>
        <c:noMultiLvlLbl val="0"/>
      </c:catAx>
      <c:valAx>
        <c:axId val="95319680"/>
        <c:scaling>
          <c:orientation val="minMax"/>
        </c:scaling>
        <c:delete val="0"/>
        <c:axPos val="l"/>
        <c:majorGridlines/>
        <c:numFmt formatCode="#,##0.00" sourceLinked="1"/>
        <c:majorTickMark val="none"/>
        <c:minorTickMark val="none"/>
        <c:tickLblPos val="nextTo"/>
        <c:crossAx val="117598720"/>
        <c:crosses val="autoZero"/>
        <c:crossBetween val="between"/>
        <c:dispUnits>
          <c:builtInUnit val="millions"/>
          <c:dispUnitsLbl/>
        </c:dispUnits>
      </c:valAx>
      <c:dTable>
        <c:showHorzBorder val="1"/>
        <c:showVertBorder val="1"/>
        <c:showOutline val="1"/>
        <c:showKeys val="1"/>
      </c:dTable>
    </c:plotArea>
    <c:plotVisOnly val="1"/>
    <c:dispBlanksAs val="gap"/>
    <c:showDLblsOverMax val="0"/>
  </c:chart>
  <c:txPr>
    <a:bodyPr/>
    <a:lstStyle/>
    <a:p>
      <a:pPr>
        <a:defRPr sz="9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vert="horz"/>
        <a:lstStyle/>
        <a:p>
          <a:pPr>
            <a:defRPr/>
          </a:pPr>
          <a:endParaRPr lang="en-US"/>
        </a:p>
      </c:txPr>
    </c:title>
    <c:autoTitleDeleted val="0"/>
    <c:plotArea>
      <c:layout/>
      <c:lineChart>
        <c:grouping val="standard"/>
        <c:varyColors val="0"/>
        <c:ser>
          <c:idx val="0"/>
          <c:order val="0"/>
          <c:tx>
            <c:strRef>
              <c:f>[Projection.xlsx]Sheet1!$A$6</c:f>
              <c:strCache>
                <c:ptCount val="1"/>
                <c:pt idx="0">
                  <c:v>Average Loan size per person</c:v>
                </c:pt>
              </c:strCache>
            </c:strRef>
          </c:tx>
          <c:spPr>
            <a:ln w="28575" cap="rnd">
              <a:solidFill>
                <a:schemeClr val="tx2"/>
              </a:solidFill>
              <a:round/>
            </a:ln>
            <a:effectLst/>
          </c:spPr>
          <c:marker>
            <c:symbol val="circle"/>
            <c:size val="5"/>
            <c:spPr>
              <a:solidFill>
                <a:schemeClr val="accent1"/>
              </a:solidFill>
              <a:ln w="9525">
                <a:solidFill>
                  <a:schemeClr val="accent1"/>
                </a:solidFill>
              </a:ln>
              <a:effectLst/>
            </c:spPr>
          </c:marker>
          <c:cat>
            <c:strRef>
              <c:f>[Projection.xlsx]Sheet1!$B$5:$H$5</c:f>
              <c:strCache>
                <c:ptCount val="7"/>
                <c:pt idx="0">
                  <c:v>2013 May</c:v>
                </c:pt>
                <c:pt idx="1">
                  <c:v>2014 May</c:v>
                </c:pt>
                <c:pt idx="2">
                  <c:v>2014 Nov</c:v>
                </c:pt>
                <c:pt idx="3">
                  <c:v>2015 E</c:v>
                </c:pt>
                <c:pt idx="4">
                  <c:v>2016 E</c:v>
                </c:pt>
                <c:pt idx="5">
                  <c:v>2017 E</c:v>
                </c:pt>
                <c:pt idx="6">
                  <c:v>2018 E</c:v>
                </c:pt>
              </c:strCache>
            </c:strRef>
          </c:cat>
          <c:val>
            <c:numRef>
              <c:f>[Projection.xlsx]Sheet1!$B$6:$H$6</c:f>
              <c:numCache>
                <c:formatCode>_(* #,##0.00_);_(* \(#,##0.00\);_(* "-"??_);_(@_)</c:formatCode>
                <c:ptCount val="7"/>
                <c:pt idx="0">
                  <c:v>51417.124247535845</c:v>
                </c:pt>
                <c:pt idx="1">
                  <c:v>186250</c:v>
                </c:pt>
                <c:pt idx="2">
                  <c:v>295149.18996251444</c:v>
                </c:pt>
                <c:pt idx="3" formatCode="#,##0">
                  <c:v>324664.10895876592</c:v>
                </c:pt>
                <c:pt idx="4" formatCode="#,##0">
                  <c:v>357130.51985464257</c:v>
                </c:pt>
                <c:pt idx="5" formatCode="#,##0">
                  <c:v>392843.57184010686</c:v>
                </c:pt>
                <c:pt idx="6" formatCode="#,##0">
                  <c:v>432127.92902411759</c:v>
                </c:pt>
              </c:numCache>
            </c:numRef>
          </c:val>
          <c:smooth val="0"/>
          <c:extLst>
            <c:ext xmlns:c16="http://schemas.microsoft.com/office/drawing/2014/chart" uri="{C3380CC4-5D6E-409C-BE32-E72D297353CC}">
              <c16:uniqueId val="{00000000-9C5C-45B1-9E7A-262CDDF265A5}"/>
            </c:ext>
          </c:extLst>
        </c:ser>
        <c:dLbls>
          <c:showLegendKey val="0"/>
          <c:showVal val="0"/>
          <c:showCatName val="0"/>
          <c:showSerName val="0"/>
          <c:showPercent val="0"/>
          <c:showBubbleSize val="0"/>
        </c:dLbls>
        <c:marker val="1"/>
        <c:smooth val="0"/>
        <c:axId val="117599232"/>
        <c:axId val="40608896"/>
      </c:lineChart>
      <c:catAx>
        <c:axId val="117599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en-US"/>
          </a:p>
        </c:txPr>
        <c:crossAx val="40608896"/>
        <c:crosses val="autoZero"/>
        <c:auto val="1"/>
        <c:lblAlgn val="ctr"/>
        <c:lblOffset val="100"/>
        <c:noMultiLvlLbl val="0"/>
      </c:catAx>
      <c:valAx>
        <c:axId val="40608896"/>
        <c:scaling>
          <c:orientation val="minMax"/>
        </c:scaling>
        <c:delete val="0"/>
        <c:axPos val="l"/>
        <c:majorGridlines>
          <c:spPr>
            <a:ln w="9525" cap="flat" cmpd="sng" algn="ctr">
              <a:solidFill>
                <a:schemeClr val="tx1">
                  <a:lumMod val="15000"/>
                  <a:lumOff val="85000"/>
                </a:schemeClr>
              </a:solidFill>
              <a:round/>
            </a:ln>
            <a:effectLst/>
          </c:spPr>
        </c:majorGridlines>
        <c:numFmt formatCode="_(* #,##0.00_);_(* \(#,##0.00\);_(* &quot;-&quot;??_);_(@_)" sourceLinked="1"/>
        <c:majorTickMark val="none"/>
        <c:minorTickMark val="none"/>
        <c:tickLblPos val="nextTo"/>
        <c:spPr>
          <a:noFill/>
          <a:ln>
            <a:noFill/>
          </a:ln>
          <a:effectLst/>
        </c:spPr>
        <c:txPr>
          <a:bodyPr rot="-60000000" vert="horz"/>
          <a:lstStyle/>
          <a:p>
            <a:pPr>
              <a:defRPr/>
            </a:pPr>
            <a:endParaRPr lang="en-US"/>
          </a:p>
        </c:txPr>
        <c:crossAx val="11759923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900">
          <a:solidFill>
            <a:sysClr val="windowText" lastClr="000000"/>
          </a:solidFil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a:lstStyle/>
          <a:p>
            <a:pPr>
              <a:defRPr/>
            </a:pPr>
            <a:r>
              <a:rPr lang="en-US" sz="1200" dirty="0"/>
              <a:t>Loan Utilization Ratio</a:t>
            </a:r>
          </a:p>
        </c:rich>
      </c:tx>
      <c:layout>
        <c:manualLayout>
          <c:xMode val="edge"/>
          <c:yMode val="edge"/>
          <c:x val="0.25490376202974629"/>
          <c:y val="0"/>
        </c:manualLayout>
      </c:layout>
      <c:overlay val="0"/>
    </c:title>
    <c:autoTitleDeleted val="0"/>
    <c:plotArea>
      <c:layout>
        <c:manualLayout>
          <c:layoutTarget val="inner"/>
          <c:xMode val="edge"/>
          <c:yMode val="edge"/>
          <c:x val="8.8826346031070438E-2"/>
          <c:y val="0.27255249343832022"/>
          <c:w val="0.49582109668723839"/>
          <c:h val="0.6551921634795651"/>
        </c:manualLayout>
      </c:layout>
      <c:pieChart>
        <c:varyColors val="1"/>
        <c:ser>
          <c:idx val="0"/>
          <c:order val="0"/>
          <c:dLbls>
            <c:spPr>
              <a:noFill/>
              <a:ln>
                <a:noFill/>
              </a:ln>
              <a:effectLst/>
            </c:spPr>
            <c:txPr>
              <a:bodyPr/>
              <a:lstStyle/>
              <a:p>
                <a:pPr>
                  <a:defRPr sz="1000"/>
                </a:pPr>
                <a:endParaRPr lang="en-US"/>
              </a:p>
            </c:txPr>
            <c:showLegendKey val="0"/>
            <c:showVal val="0"/>
            <c:showCatName val="0"/>
            <c:showSerName val="0"/>
            <c:showPercent val="1"/>
            <c:showBubbleSize val="0"/>
            <c:showLeaderLines val="1"/>
            <c:extLst>
              <c:ext xmlns:c15="http://schemas.microsoft.com/office/drawing/2012/chart" uri="{CE6537A1-D6FC-4f65-9D91-7224C49458BB}"/>
            </c:extLst>
          </c:dLbls>
          <c:cat>
            <c:strRef>
              <c:f>[Projection.xlsx]Sheet2!$J$5:$J$12</c:f>
              <c:strCache>
                <c:ptCount val="7"/>
                <c:pt idx="0">
                  <c:v>Loan Utilization Ratio</c:v>
                </c:pt>
                <c:pt idx="1">
                  <c:v>Agriculture</c:v>
                </c:pt>
                <c:pt idx="2">
                  <c:v>Livestock Breeding</c:v>
                </c:pt>
                <c:pt idx="3">
                  <c:v>Trading</c:v>
                </c:pt>
                <c:pt idx="4">
                  <c:v>Processing Enterprise</c:v>
                </c:pt>
                <c:pt idx="5">
                  <c:v>Services Enterprise</c:v>
                </c:pt>
                <c:pt idx="6">
                  <c:v>Fishery</c:v>
                </c:pt>
              </c:strCache>
            </c:strRef>
          </c:cat>
          <c:val>
            <c:numRef>
              <c:f>[Projection.xlsx]Sheet2!$K$5:$K$12</c:f>
              <c:numCache>
                <c:formatCode>0%</c:formatCode>
                <c:ptCount val="7"/>
                <c:pt idx="1">
                  <c:v>0.31</c:v>
                </c:pt>
                <c:pt idx="2">
                  <c:v>0.26</c:v>
                </c:pt>
                <c:pt idx="3">
                  <c:v>0.31</c:v>
                </c:pt>
                <c:pt idx="4">
                  <c:v>0.09</c:v>
                </c:pt>
                <c:pt idx="5">
                  <c:v>0.01</c:v>
                </c:pt>
                <c:pt idx="6">
                  <c:v>0.02</c:v>
                </c:pt>
              </c:numCache>
            </c:numRef>
          </c:val>
          <c:extLst>
            <c:ext xmlns:c16="http://schemas.microsoft.com/office/drawing/2014/chart" uri="{C3380CC4-5D6E-409C-BE32-E72D297353CC}">
              <c16:uniqueId val="{00000000-7914-4426-810E-D001954F1311}"/>
            </c:ext>
          </c:extLst>
        </c:ser>
        <c:dLbls>
          <c:showLegendKey val="0"/>
          <c:showVal val="0"/>
          <c:showCatName val="0"/>
          <c:showSerName val="0"/>
          <c:showPercent val="1"/>
          <c:showBubbleSize val="0"/>
          <c:showLeaderLines val="1"/>
        </c:dLbls>
        <c:firstSliceAng val="0"/>
      </c:pieChart>
    </c:plotArea>
    <c:legend>
      <c:legendPos val="r"/>
      <c:layout>
        <c:manualLayout>
          <c:xMode val="edge"/>
          <c:yMode val="edge"/>
          <c:x val="0.60622148193014336"/>
          <c:y val="0.13139938757655292"/>
          <c:w val="0.37316407564439058"/>
          <c:h val="0.78946662917135357"/>
        </c:manualLayout>
      </c:layout>
      <c:overlay val="0"/>
      <c:txPr>
        <a:bodyPr/>
        <a:lstStyle/>
        <a:p>
          <a:pPr>
            <a:defRPr sz="800"/>
          </a:pPr>
          <a:endParaRPr lang="en-US"/>
        </a:p>
      </c:txPr>
    </c:legend>
    <c:plotVisOnly val="1"/>
    <c:dispBlanksAs val="gap"/>
    <c:showDLblsOverMax val="0"/>
  </c:chart>
  <c:txPr>
    <a:bodyPr/>
    <a:lstStyle/>
    <a:p>
      <a:pPr>
        <a:defRPr sz="1200"/>
      </a:pPr>
      <a:endParaRPr lang="en-US"/>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200" dirty="0" smtClean="0"/>
              <a:t>Population by Region</a:t>
            </a:r>
            <a:endParaRPr lang="en-US" sz="1200" dirty="0"/>
          </a:p>
        </c:rich>
      </c:tx>
      <c:layout>
        <c:manualLayout>
          <c:xMode val="edge"/>
          <c:yMode val="edge"/>
          <c:x val="0.32865417376490635"/>
          <c:y val="2.9662591524860404E-2"/>
        </c:manualLayout>
      </c:layout>
      <c:overlay val="0"/>
    </c:title>
    <c:autoTitleDeleted val="0"/>
    <c:plotArea>
      <c:layout>
        <c:manualLayout>
          <c:layoutTarget val="inner"/>
          <c:xMode val="edge"/>
          <c:yMode val="edge"/>
          <c:x val="0.25524513190268483"/>
          <c:y val="0.33545679074272111"/>
          <c:w val="0.40641332099245686"/>
          <c:h val="0.53073336436616536"/>
        </c:manualLayout>
      </c:layout>
      <c:pieChart>
        <c:varyColors val="1"/>
        <c:ser>
          <c:idx val="0"/>
          <c:order val="0"/>
          <c:tx>
            <c:strRef>
              <c:f>Sheet1!$B$1</c:f>
              <c:strCache>
                <c:ptCount val="1"/>
                <c:pt idx="0">
                  <c:v>Population</c:v>
                </c:pt>
              </c:strCache>
            </c:strRef>
          </c:tx>
          <c:dLbls>
            <c:spPr>
              <a:noFill/>
              <a:ln>
                <a:noFill/>
              </a:ln>
              <a:effectLst/>
            </c:spPr>
            <c:showLegendKey val="0"/>
            <c:showVal val="0"/>
            <c:showCatName val="1"/>
            <c:showSerName val="0"/>
            <c:showPercent val="1"/>
            <c:showBubbleSize val="0"/>
            <c:showLeaderLines val="1"/>
            <c:extLst>
              <c:ext xmlns:c15="http://schemas.microsoft.com/office/drawing/2012/chart" uri="{CE6537A1-D6FC-4f65-9D91-7224C49458BB}"/>
            </c:extLst>
          </c:dLbls>
          <c:cat>
            <c:strRef>
              <c:f>Sheet1!$A$2:$A$16</c:f>
              <c:strCache>
                <c:ptCount val="15"/>
                <c:pt idx="0">
                  <c:v>Yangon</c:v>
                </c:pt>
                <c:pt idx="1">
                  <c:v>Mandalay</c:v>
                </c:pt>
                <c:pt idx="2">
                  <c:v>Naypyi Taw</c:v>
                </c:pt>
                <c:pt idx="3">
                  <c:v>Ayeyarwady</c:v>
                </c:pt>
                <c:pt idx="4">
                  <c:v>Magway</c:v>
                </c:pt>
                <c:pt idx="5">
                  <c:v>Bago</c:v>
                </c:pt>
                <c:pt idx="6">
                  <c:v>Tanintharyi</c:v>
                </c:pt>
                <c:pt idx="7">
                  <c:v>Shan </c:v>
                </c:pt>
                <c:pt idx="8">
                  <c:v>Saggaing</c:v>
                </c:pt>
                <c:pt idx="9">
                  <c:v>Kachin</c:v>
                </c:pt>
                <c:pt idx="10">
                  <c:v>Kayin </c:v>
                </c:pt>
                <c:pt idx="11">
                  <c:v>Kayar</c:v>
                </c:pt>
                <c:pt idx="12">
                  <c:v>Rakhine</c:v>
                </c:pt>
                <c:pt idx="13">
                  <c:v>Mon</c:v>
                </c:pt>
                <c:pt idx="14">
                  <c:v>Chin</c:v>
                </c:pt>
              </c:strCache>
            </c:strRef>
          </c:cat>
          <c:val>
            <c:numRef>
              <c:f>Sheet1!$B$2:$B$16</c:f>
              <c:numCache>
                <c:formatCode>0%</c:formatCode>
                <c:ptCount val="15"/>
                <c:pt idx="0" formatCode="0.00%">
                  <c:v>0.14299999999999999</c:v>
                </c:pt>
                <c:pt idx="1">
                  <c:v>0.12</c:v>
                </c:pt>
                <c:pt idx="2" formatCode="0.00%">
                  <c:v>2.3E-2</c:v>
                </c:pt>
                <c:pt idx="3">
                  <c:v>0.12</c:v>
                </c:pt>
                <c:pt idx="4" formatCode="0.00%">
                  <c:v>7.5999999999999998E-2</c:v>
                </c:pt>
                <c:pt idx="5" formatCode="0.00%">
                  <c:v>9.5000000000000001E-2</c:v>
                </c:pt>
                <c:pt idx="6" formatCode="0.00%">
                  <c:v>2.7E-2</c:v>
                </c:pt>
                <c:pt idx="7" formatCode="0.00%">
                  <c:v>0.113</c:v>
                </c:pt>
                <c:pt idx="8" formatCode="0.00%">
                  <c:v>0.10299999999999999</c:v>
                </c:pt>
                <c:pt idx="9" formatCode="0.00%">
                  <c:v>3.3000000000000002E-2</c:v>
                </c:pt>
                <c:pt idx="10" formatCode="0.00%">
                  <c:v>3.1E-2</c:v>
                </c:pt>
                <c:pt idx="11" formatCode="0.00%">
                  <c:v>6.0000000000000001E-3</c:v>
                </c:pt>
                <c:pt idx="12" formatCode="0.00%">
                  <c:v>6.2E-2</c:v>
                </c:pt>
                <c:pt idx="13">
                  <c:v>0.04</c:v>
                </c:pt>
                <c:pt idx="14" formatCode="0.00%">
                  <c:v>8.9999999999999993E-3</c:v>
                </c:pt>
              </c:numCache>
            </c:numRef>
          </c:val>
          <c:extLst>
            <c:ext xmlns:c16="http://schemas.microsoft.com/office/drawing/2014/chart" uri="{C3380CC4-5D6E-409C-BE32-E72D297353CC}">
              <c16:uniqueId val="{00000000-3A71-45EF-A70D-15ABFABD5FB6}"/>
            </c:ext>
          </c:extLst>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1"/>
          <c:order val="0"/>
          <c:tx>
            <c:strRef>
              <c:f>Sheet1!$B$1</c:f>
              <c:strCache>
                <c:ptCount val="1"/>
                <c:pt idx="0">
                  <c:v>Urban</c:v>
                </c:pt>
              </c:strCache>
            </c:strRef>
          </c:tx>
          <c:spPr>
            <a:solidFill>
              <a:schemeClr val="tx2"/>
            </a:solidFill>
          </c:spPr>
          <c:invertIfNegative val="0"/>
          <c:dLbls>
            <c:delete val="1"/>
          </c:dLbls>
          <c:cat>
            <c:strRef>
              <c:f>Sheet1!$A$2:$A$16</c:f>
              <c:strCache>
                <c:ptCount val="15"/>
                <c:pt idx="0">
                  <c:v>Kachin</c:v>
                </c:pt>
                <c:pt idx="1">
                  <c:v>Kayah</c:v>
                </c:pt>
                <c:pt idx="2">
                  <c:v>Kayin</c:v>
                </c:pt>
                <c:pt idx="3">
                  <c:v>Chin</c:v>
                </c:pt>
                <c:pt idx="4">
                  <c:v>Sagaing</c:v>
                </c:pt>
                <c:pt idx="5">
                  <c:v>Tanintharyi</c:v>
                </c:pt>
                <c:pt idx="6">
                  <c:v>Bago</c:v>
                </c:pt>
                <c:pt idx="7">
                  <c:v>Magway</c:v>
                </c:pt>
                <c:pt idx="8">
                  <c:v>Mandalay</c:v>
                </c:pt>
                <c:pt idx="9">
                  <c:v>Mon</c:v>
                </c:pt>
                <c:pt idx="10">
                  <c:v>Rakhine</c:v>
                </c:pt>
                <c:pt idx="11">
                  <c:v>Yangon</c:v>
                </c:pt>
                <c:pt idx="12">
                  <c:v>Shan</c:v>
                </c:pt>
                <c:pt idx="13">
                  <c:v>Ayeyarwaddy</c:v>
                </c:pt>
                <c:pt idx="14">
                  <c:v>Nay Pyi Taw</c:v>
                </c:pt>
              </c:strCache>
            </c:strRef>
          </c:cat>
          <c:val>
            <c:numRef>
              <c:f>Sheet1!$B$2:$B$16</c:f>
              <c:numCache>
                <c:formatCode>General</c:formatCode>
                <c:ptCount val="15"/>
                <c:pt idx="0">
                  <c:v>590462</c:v>
                </c:pt>
                <c:pt idx="1">
                  <c:v>72444</c:v>
                </c:pt>
                <c:pt idx="2">
                  <c:v>329127</c:v>
                </c:pt>
                <c:pt idx="3">
                  <c:v>99905</c:v>
                </c:pt>
                <c:pt idx="4">
                  <c:v>909478</c:v>
                </c:pt>
                <c:pt idx="5">
                  <c:v>337513</c:v>
                </c:pt>
                <c:pt idx="6">
                  <c:v>1070346</c:v>
                </c:pt>
                <c:pt idx="7">
                  <c:v>591396</c:v>
                </c:pt>
                <c:pt idx="8">
                  <c:v>2137025</c:v>
                </c:pt>
                <c:pt idx="9">
                  <c:v>570432</c:v>
                </c:pt>
                <c:pt idx="10">
                  <c:v>354941</c:v>
                </c:pt>
                <c:pt idx="11">
                  <c:v>5156646</c:v>
                </c:pt>
                <c:pt idx="12">
                  <c:v>1394691</c:v>
                </c:pt>
                <c:pt idx="13">
                  <c:v>873046</c:v>
                </c:pt>
                <c:pt idx="14">
                  <c:v>376667</c:v>
                </c:pt>
              </c:numCache>
            </c:numRef>
          </c:val>
          <c:extLst>
            <c:ext xmlns:c16="http://schemas.microsoft.com/office/drawing/2014/chart" uri="{C3380CC4-5D6E-409C-BE32-E72D297353CC}">
              <c16:uniqueId val="{00000000-C280-400C-A369-18F5A8333154}"/>
            </c:ext>
          </c:extLst>
        </c:ser>
        <c:ser>
          <c:idx val="0"/>
          <c:order val="1"/>
          <c:tx>
            <c:strRef>
              <c:f>Sheet1!$C$1</c:f>
              <c:strCache>
                <c:ptCount val="1"/>
                <c:pt idx="0">
                  <c:v>Rural</c:v>
                </c:pt>
              </c:strCache>
            </c:strRef>
          </c:tx>
          <c:spPr>
            <a:solidFill>
              <a:schemeClr val="tx2">
                <a:lumMod val="40000"/>
                <a:lumOff val="60000"/>
              </a:schemeClr>
            </a:solidFill>
          </c:spPr>
          <c:invertIfNegative val="0"/>
          <c:dLbls>
            <c:delete val="1"/>
          </c:dLbls>
          <c:cat>
            <c:strRef>
              <c:f>Sheet1!$A$2:$A$16</c:f>
              <c:strCache>
                <c:ptCount val="15"/>
                <c:pt idx="0">
                  <c:v>Kachin</c:v>
                </c:pt>
                <c:pt idx="1">
                  <c:v>Kayah</c:v>
                </c:pt>
                <c:pt idx="2">
                  <c:v>Kayin</c:v>
                </c:pt>
                <c:pt idx="3">
                  <c:v>Chin</c:v>
                </c:pt>
                <c:pt idx="4">
                  <c:v>Sagaing</c:v>
                </c:pt>
                <c:pt idx="5">
                  <c:v>Tanintharyi</c:v>
                </c:pt>
                <c:pt idx="6">
                  <c:v>Bago</c:v>
                </c:pt>
                <c:pt idx="7">
                  <c:v>Magway</c:v>
                </c:pt>
                <c:pt idx="8">
                  <c:v>Mandalay</c:v>
                </c:pt>
                <c:pt idx="9">
                  <c:v>Mon</c:v>
                </c:pt>
                <c:pt idx="10">
                  <c:v>Rakhine</c:v>
                </c:pt>
                <c:pt idx="11">
                  <c:v>Yangon</c:v>
                </c:pt>
                <c:pt idx="12">
                  <c:v>Shan</c:v>
                </c:pt>
                <c:pt idx="13">
                  <c:v>Ayeyarwaddy</c:v>
                </c:pt>
                <c:pt idx="14">
                  <c:v>Nay Pyi Taw</c:v>
                </c:pt>
              </c:strCache>
            </c:strRef>
          </c:cat>
          <c:val>
            <c:numRef>
              <c:f>Sheet1!$C$2:$C$16</c:f>
              <c:numCache>
                <c:formatCode>General</c:formatCode>
                <c:ptCount val="15"/>
                <c:pt idx="0">
                  <c:v>1052592</c:v>
                </c:pt>
                <c:pt idx="1">
                  <c:v>214294</c:v>
                </c:pt>
                <c:pt idx="2">
                  <c:v>1173777</c:v>
                </c:pt>
                <c:pt idx="3">
                  <c:v>378785</c:v>
                </c:pt>
                <c:pt idx="4">
                  <c:v>4410821</c:v>
                </c:pt>
                <c:pt idx="5">
                  <c:v>1068921</c:v>
                </c:pt>
                <c:pt idx="6">
                  <c:v>3793109</c:v>
                </c:pt>
                <c:pt idx="7">
                  <c:v>3321315</c:v>
                </c:pt>
                <c:pt idx="8">
                  <c:v>4008563</c:v>
                </c:pt>
                <c:pt idx="9">
                  <c:v>1479850</c:v>
                </c:pt>
                <c:pt idx="10">
                  <c:v>1744022</c:v>
                </c:pt>
                <c:pt idx="11">
                  <c:v>2198429</c:v>
                </c:pt>
                <c:pt idx="12">
                  <c:v>4420693</c:v>
                </c:pt>
                <c:pt idx="13">
                  <c:v>5302077</c:v>
                </c:pt>
                <c:pt idx="14">
                  <c:v>781700</c:v>
                </c:pt>
              </c:numCache>
            </c:numRef>
          </c:val>
          <c:extLst>
            <c:ext xmlns:c16="http://schemas.microsoft.com/office/drawing/2014/chart" uri="{C3380CC4-5D6E-409C-BE32-E72D297353CC}">
              <c16:uniqueId val="{00000001-C280-400C-A369-18F5A8333154}"/>
            </c:ext>
          </c:extLst>
        </c:ser>
        <c:dLbls>
          <c:dLblPos val="outEnd"/>
          <c:showLegendKey val="0"/>
          <c:showVal val="1"/>
          <c:showCatName val="0"/>
          <c:showSerName val="0"/>
          <c:showPercent val="0"/>
          <c:showBubbleSize val="0"/>
        </c:dLbls>
        <c:gapWidth val="150"/>
        <c:axId val="164524032"/>
        <c:axId val="40622848"/>
      </c:barChart>
      <c:catAx>
        <c:axId val="164524032"/>
        <c:scaling>
          <c:orientation val="minMax"/>
        </c:scaling>
        <c:delete val="0"/>
        <c:axPos val="b"/>
        <c:numFmt formatCode="General" sourceLinked="0"/>
        <c:majorTickMark val="out"/>
        <c:minorTickMark val="none"/>
        <c:tickLblPos val="nextTo"/>
        <c:txPr>
          <a:bodyPr/>
          <a:lstStyle/>
          <a:p>
            <a:pPr>
              <a:defRPr sz="800"/>
            </a:pPr>
            <a:endParaRPr lang="en-US"/>
          </a:p>
        </c:txPr>
        <c:crossAx val="40622848"/>
        <c:crosses val="autoZero"/>
        <c:auto val="1"/>
        <c:lblAlgn val="ctr"/>
        <c:lblOffset val="100"/>
        <c:noMultiLvlLbl val="0"/>
      </c:catAx>
      <c:valAx>
        <c:axId val="40622848"/>
        <c:scaling>
          <c:orientation val="minMax"/>
        </c:scaling>
        <c:delete val="0"/>
        <c:axPos val="l"/>
        <c:majorGridlines/>
        <c:numFmt formatCode="General" sourceLinked="1"/>
        <c:majorTickMark val="out"/>
        <c:minorTickMark val="none"/>
        <c:tickLblPos val="nextTo"/>
        <c:crossAx val="164524032"/>
        <c:crosses val="autoZero"/>
        <c:crossBetween val="between"/>
        <c:dispUnits>
          <c:builtInUnit val="millions"/>
          <c:dispUnitsLbl/>
        </c:dispUnits>
      </c:valAx>
    </c:plotArea>
    <c:legend>
      <c:legendPos val="r"/>
      <c:overlay val="0"/>
    </c:legend>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200" dirty="0" smtClean="0"/>
              <a:t>No</a:t>
            </a:r>
            <a:r>
              <a:rPr lang="en-US" sz="1200" baseline="0" dirty="0" smtClean="0"/>
              <a:t> of ATMs and POS as of Feb 2015</a:t>
            </a:r>
            <a:endParaRPr lang="en-US" sz="1200" dirty="0"/>
          </a:p>
        </c:rich>
      </c:tx>
      <c:overlay val="0"/>
    </c:title>
    <c:autoTitleDeleted val="0"/>
    <c:plotArea>
      <c:layout/>
      <c:barChart>
        <c:barDir val="col"/>
        <c:grouping val="clustered"/>
        <c:varyColors val="0"/>
        <c:ser>
          <c:idx val="0"/>
          <c:order val="0"/>
          <c:tx>
            <c:strRef>
              <c:f>Sheet1!$B$1</c:f>
              <c:strCache>
                <c:ptCount val="1"/>
                <c:pt idx="0">
                  <c:v>Series 1</c:v>
                </c:pt>
              </c:strCache>
            </c:strRef>
          </c:tx>
          <c:invertIfNegative val="0"/>
          <c:dLbls>
            <c:spPr>
              <a:noFill/>
              <a:ln>
                <a:noFill/>
              </a:ln>
              <a:effectLst/>
            </c:spPr>
            <c:txPr>
              <a:bodyPr/>
              <a:lstStyle/>
              <a:p>
                <a:pPr>
                  <a:defRPr sz="10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Sheet1!$A$2:$A$3</c:f>
              <c:strCache>
                <c:ptCount val="2"/>
                <c:pt idx="0">
                  <c:v>ATM</c:v>
                </c:pt>
                <c:pt idx="1">
                  <c:v>POS</c:v>
                </c:pt>
              </c:strCache>
            </c:strRef>
          </c:cat>
          <c:val>
            <c:numRef>
              <c:f>Sheet1!$B$2:$B$3</c:f>
              <c:numCache>
                <c:formatCode>#,##0</c:formatCode>
                <c:ptCount val="2"/>
                <c:pt idx="0">
                  <c:v>1219</c:v>
                </c:pt>
                <c:pt idx="1">
                  <c:v>2000</c:v>
                </c:pt>
              </c:numCache>
            </c:numRef>
          </c:val>
          <c:extLst>
            <c:ext xmlns:c16="http://schemas.microsoft.com/office/drawing/2014/chart" uri="{C3380CC4-5D6E-409C-BE32-E72D297353CC}">
              <c16:uniqueId val="{00000000-0AE7-4019-99CC-AC7F94BDEE64}"/>
            </c:ext>
          </c:extLst>
        </c:ser>
        <c:dLbls>
          <c:showLegendKey val="0"/>
          <c:showVal val="0"/>
          <c:showCatName val="0"/>
          <c:showSerName val="0"/>
          <c:showPercent val="0"/>
          <c:showBubbleSize val="0"/>
        </c:dLbls>
        <c:gapWidth val="150"/>
        <c:axId val="166311424"/>
        <c:axId val="166175296"/>
      </c:barChart>
      <c:catAx>
        <c:axId val="166311424"/>
        <c:scaling>
          <c:orientation val="minMax"/>
        </c:scaling>
        <c:delete val="0"/>
        <c:axPos val="b"/>
        <c:numFmt formatCode="General" sourceLinked="0"/>
        <c:majorTickMark val="out"/>
        <c:minorTickMark val="none"/>
        <c:tickLblPos val="nextTo"/>
        <c:txPr>
          <a:bodyPr/>
          <a:lstStyle/>
          <a:p>
            <a:pPr>
              <a:defRPr sz="1000"/>
            </a:pPr>
            <a:endParaRPr lang="en-US"/>
          </a:p>
        </c:txPr>
        <c:crossAx val="166175296"/>
        <c:crosses val="autoZero"/>
        <c:auto val="1"/>
        <c:lblAlgn val="ctr"/>
        <c:lblOffset val="100"/>
        <c:noMultiLvlLbl val="0"/>
      </c:catAx>
      <c:valAx>
        <c:axId val="166175296"/>
        <c:scaling>
          <c:orientation val="minMax"/>
        </c:scaling>
        <c:delete val="0"/>
        <c:axPos val="l"/>
        <c:numFmt formatCode="#,##0" sourceLinked="1"/>
        <c:majorTickMark val="out"/>
        <c:minorTickMark val="none"/>
        <c:tickLblPos val="nextTo"/>
        <c:txPr>
          <a:bodyPr/>
          <a:lstStyle/>
          <a:p>
            <a:pPr>
              <a:defRPr sz="1200"/>
            </a:pPr>
            <a:endParaRPr lang="en-US"/>
          </a:p>
        </c:txPr>
        <c:crossAx val="166311424"/>
        <c:crosses val="autoZero"/>
        <c:crossBetween val="between"/>
      </c:valAx>
    </c:plotArea>
    <c:plotVisOnly val="1"/>
    <c:dispBlanksAs val="gap"/>
    <c:showDLblsOverMax val="0"/>
  </c:chart>
  <c:txPr>
    <a:bodyPr/>
    <a:lstStyle/>
    <a:p>
      <a:pPr>
        <a:defRPr sz="1800"/>
      </a:pPr>
      <a:endParaRPr lang="en-US"/>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xPr>
        <a:bodyPr/>
        <a:lstStyle/>
        <a:p>
          <a:pPr>
            <a:defRPr sz="1200"/>
          </a:pPr>
          <a:endParaRPr lang="en-US"/>
        </a:p>
      </c:txPr>
    </c:title>
    <c:autoTitleDeleted val="0"/>
    <c:plotArea>
      <c:layout>
        <c:manualLayout>
          <c:layoutTarget val="inner"/>
          <c:xMode val="edge"/>
          <c:yMode val="edge"/>
          <c:x val="0.13506240291392146"/>
          <c:y val="0.19550180150987867"/>
          <c:w val="0.58068482511114683"/>
          <c:h val="0.68747250315472785"/>
        </c:manualLayout>
      </c:layout>
      <c:lineChart>
        <c:grouping val="standard"/>
        <c:varyColors val="0"/>
        <c:ser>
          <c:idx val="0"/>
          <c:order val="0"/>
          <c:tx>
            <c:strRef>
              <c:f>Sheet1!$B$1</c:f>
              <c:strCache>
                <c:ptCount val="1"/>
                <c:pt idx="0">
                  <c:v>Mobile Penetration Target</c:v>
                </c:pt>
              </c:strCache>
            </c:strRef>
          </c:tx>
          <c:marker>
            <c:symbol val="none"/>
          </c:marker>
          <c:dLbls>
            <c:dLbl>
              <c:idx val="0"/>
              <c:layout>
                <c:manualLayout>
                  <c:x val="-6.4305295211939117E-3"/>
                  <c:y val="3.156764947282019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321-48F7-BDEA-3125E9D71C63}"/>
                </c:ext>
              </c:extLst>
            </c:dLbl>
            <c:spPr>
              <a:noFill/>
              <a:ln>
                <a:noFill/>
              </a:ln>
              <a:effectLst/>
            </c:spPr>
            <c:txPr>
              <a:bodyPr/>
              <a:lstStyle/>
              <a:p>
                <a:pPr>
                  <a:defRPr sz="105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Sheet1!$A$2:$A$4</c:f>
              <c:numCache>
                <c:formatCode>General</c:formatCode>
                <c:ptCount val="3"/>
                <c:pt idx="0">
                  <c:v>2015</c:v>
                </c:pt>
                <c:pt idx="1">
                  <c:v>2016</c:v>
                </c:pt>
                <c:pt idx="2">
                  <c:v>2017</c:v>
                </c:pt>
              </c:numCache>
            </c:numRef>
          </c:cat>
          <c:val>
            <c:numRef>
              <c:f>Sheet1!$B$2:$B$4</c:f>
              <c:numCache>
                <c:formatCode>0%</c:formatCode>
                <c:ptCount val="3"/>
                <c:pt idx="0">
                  <c:v>0.5</c:v>
                </c:pt>
                <c:pt idx="1">
                  <c:v>0.6</c:v>
                </c:pt>
                <c:pt idx="2">
                  <c:v>0.8</c:v>
                </c:pt>
              </c:numCache>
            </c:numRef>
          </c:val>
          <c:smooth val="0"/>
          <c:extLst>
            <c:ext xmlns:c16="http://schemas.microsoft.com/office/drawing/2014/chart" uri="{C3380CC4-5D6E-409C-BE32-E72D297353CC}">
              <c16:uniqueId val="{00000001-3321-48F7-BDEA-3125E9D71C63}"/>
            </c:ext>
          </c:extLst>
        </c:ser>
        <c:dLbls>
          <c:showLegendKey val="0"/>
          <c:showVal val="0"/>
          <c:showCatName val="0"/>
          <c:showSerName val="0"/>
          <c:showPercent val="0"/>
          <c:showBubbleSize val="0"/>
        </c:dLbls>
        <c:smooth val="0"/>
        <c:axId val="167820800"/>
        <c:axId val="162304512"/>
      </c:lineChart>
      <c:catAx>
        <c:axId val="167820800"/>
        <c:scaling>
          <c:orientation val="minMax"/>
        </c:scaling>
        <c:delete val="0"/>
        <c:axPos val="b"/>
        <c:numFmt formatCode="General" sourceLinked="1"/>
        <c:majorTickMark val="out"/>
        <c:minorTickMark val="none"/>
        <c:tickLblPos val="nextTo"/>
        <c:txPr>
          <a:bodyPr/>
          <a:lstStyle/>
          <a:p>
            <a:pPr>
              <a:defRPr sz="1050"/>
            </a:pPr>
            <a:endParaRPr lang="en-US"/>
          </a:p>
        </c:txPr>
        <c:crossAx val="162304512"/>
        <c:crosses val="autoZero"/>
        <c:auto val="1"/>
        <c:lblAlgn val="ctr"/>
        <c:lblOffset val="100"/>
        <c:noMultiLvlLbl val="0"/>
      </c:catAx>
      <c:valAx>
        <c:axId val="162304512"/>
        <c:scaling>
          <c:orientation val="minMax"/>
        </c:scaling>
        <c:delete val="0"/>
        <c:axPos val="l"/>
        <c:numFmt formatCode="0%" sourceLinked="1"/>
        <c:majorTickMark val="out"/>
        <c:minorTickMark val="none"/>
        <c:tickLblPos val="nextTo"/>
        <c:txPr>
          <a:bodyPr/>
          <a:lstStyle/>
          <a:p>
            <a:pPr>
              <a:defRPr sz="1050"/>
            </a:pPr>
            <a:endParaRPr lang="en-US"/>
          </a:p>
        </c:txPr>
        <c:crossAx val="167820800"/>
        <c:crosses val="autoZero"/>
        <c:crossBetween val="between"/>
      </c:valAx>
    </c:plotArea>
    <c:legend>
      <c:legendPos val="r"/>
      <c:layout>
        <c:manualLayout>
          <c:xMode val="edge"/>
          <c:yMode val="edge"/>
          <c:x val="0.72141603623076522"/>
          <c:y val="0.44305244180767445"/>
          <c:w val="0.25817559569759663"/>
          <c:h val="0.44093963031945954"/>
        </c:manualLayout>
      </c:layout>
      <c:overlay val="0"/>
      <c:txPr>
        <a:bodyPr/>
        <a:lstStyle/>
        <a:p>
          <a:pPr>
            <a:defRPr sz="1050"/>
          </a:pPr>
          <a:endParaRPr lang="en-US"/>
        </a:p>
      </c:txPr>
    </c:legend>
    <c:plotVisOnly val="1"/>
    <c:dispBlanksAs val="gap"/>
    <c:showDLblsOverMax val="0"/>
  </c:chart>
  <c:txPr>
    <a:bodyPr/>
    <a:lstStyle/>
    <a:p>
      <a:pPr>
        <a:defRPr sz="18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A1F9F2-292C-4D77-AD34-F001326F98B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5498A1C-F550-4661-BDEC-EDF5222198D9}">
      <dgm:prSet phldrT="[Text]"/>
      <dgm:spPr>
        <a:solidFill>
          <a:schemeClr val="tx2">
            <a:lumMod val="50000"/>
          </a:schemeClr>
        </a:solidFill>
        <a:ln>
          <a:solidFill>
            <a:srgbClr val="FF0000"/>
          </a:solidFill>
        </a:ln>
      </dgm:spPr>
      <dgm:t>
        <a:bodyPr/>
        <a:lstStyle/>
        <a:p>
          <a:r>
            <a:rPr lang="en-US" dirty="0" smtClean="0"/>
            <a:t>Section 1: Myanmar Microfinance Market</a:t>
          </a:r>
          <a:endParaRPr lang="en-US" dirty="0"/>
        </a:p>
      </dgm:t>
    </dgm:pt>
    <dgm:pt modelId="{6F4DCEF7-6385-4D16-808B-AD33FB0290FA}" type="parTrans" cxnId="{E1AFBD6C-CEF8-4C89-B17E-E994A2F39DF7}">
      <dgm:prSet/>
      <dgm:spPr/>
      <dgm:t>
        <a:bodyPr/>
        <a:lstStyle/>
        <a:p>
          <a:endParaRPr lang="en-US"/>
        </a:p>
      </dgm:t>
    </dgm:pt>
    <dgm:pt modelId="{C99DEFC7-0DDF-4FA5-B528-4BE85160DC3A}" type="sibTrans" cxnId="{E1AFBD6C-CEF8-4C89-B17E-E994A2F39DF7}">
      <dgm:prSet/>
      <dgm:spPr>
        <a:ln>
          <a:solidFill>
            <a:schemeClr val="tx2">
              <a:lumMod val="50000"/>
            </a:schemeClr>
          </a:solidFill>
        </a:ln>
      </dgm:spPr>
      <dgm:t>
        <a:bodyPr/>
        <a:lstStyle/>
        <a:p>
          <a:endParaRPr lang="en-US"/>
        </a:p>
      </dgm:t>
    </dgm:pt>
    <dgm:pt modelId="{01649261-CDFB-487F-9588-AA79144304BF}">
      <dgm:prSet phldrT="[Text]"/>
      <dgm:spPr>
        <a:solidFill>
          <a:schemeClr val="tx2">
            <a:lumMod val="75000"/>
          </a:schemeClr>
        </a:solidFill>
      </dgm:spPr>
      <dgm:t>
        <a:bodyPr/>
        <a:lstStyle/>
        <a:p>
          <a:r>
            <a:rPr lang="en-US" dirty="0" smtClean="0"/>
            <a:t>Section 2: Informal Finance Market</a:t>
          </a:r>
          <a:endParaRPr lang="en-US" dirty="0"/>
        </a:p>
      </dgm:t>
    </dgm:pt>
    <dgm:pt modelId="{DAF373D1-3186-4BA3-AB39-CDEB3A3FC274}" type="parTrans" cxnId="{E6D14542-BE9E-4FBC-9B39-8F69889E66D0}">
      <dgm:prSet/>
      <dgm:spPr/>
      <dgm:t>
        <a:bodyPr/>
        <a:lstStyle/>
        <a:p>
          <a:endParaRPr lang="en-US"/>
        </a:p>
      </dgm:t>
    </dgm:pt>
    <dgm:pt modelId="{58B5537E-6F6C-4A9F-B514-38FD71C175C0}" type="sibTrans" cxnId="{E6D14542-BE9E-4FBC-9B39-8F69889E66D0}">
      <dgm:prSet/>
      <dgm:spPr/>
      <dgm:t>
        <a:bodyPr/>
        <a:lstStyle/>
        <a:p>
          <a:endParaRPr lang="en-US"/>
        </a:p>
      </dgm:t>
    </dgm:pt>
    <dgm:pt modelId="{CFC0E7B4-F879-4F57-BF3B-2137EAB96BCB}">
      <dgm:prSet phldrT="[Text]"/>
      <dgm:spPr>
        <a:solidFill>
          <a:schemeClr val="accent1">
            <a:lumMod val="50000"/>
          </a:schemeClr>
        </a:solidFill>
      </dgm:spPr>
      <dgm:t>
        <a:bodyPr/>
        <a:lstStyle/>
        <a:p>
          <a:r>
            <a:rPr lang="en-US" dirty="0" smtClean="0"/>
            <a:t>Section 3: Market Potential for Payday Loans</a:t>
          </a:r>
          <a:endParaRPr lang="en-US" dirty="0"/>
        </a:p>
      </dgm:t>
    </dgm:pt>
    <dgm:pt modelId="{E2F715AA-4854-43F7-8F06-2694C25F42C0}" type="parTrans" cxnId="{1527C153-EBEF-4687-A090-F7C32A552154}">
      <dgm:prSet/>
      <dgm:spPr/>
      <dgm:t>
        <a:bodyPr/>
        <a:lstStyle/>
        <a:p>
          <a:endParaRPr lang="en-US"/>
        </a:p>
      </dgm:t>
    </dgm:pt>
    <dgm:pt modelId="{81EB797A-BE3B-4741-93C1-C613CB035984}" type="sibTrans" cxnId="{1527C153-EBEF-4687-A090-F7C32A552154}">
      <dgm:prSet/>
      <dgm:spPr/>
      <dgm:t>
        <a:bodyPr/>
        <a:lstStyle/>
        <a:p>
          <a:endParaRPr lang="en-US"/>
        </a:p>
      </dgm:t>
    </dgm:pt>
    <dgm:pt modelId="{2CE694EB-1BB8-47F7-94E0-F5590191B3C0}">
      <dgm:prSet/>
      <dgm:spPr>
        <a:solidFill>
          <a:schemeClr val="accent1">
            <a:lumMod val="75000"/>
          </a:schemeClr>
        </a:solidFill>
      </dgm:spPr>
      <dgm:t>
        <a:bodyPr/>
        <a:lstStyle/>
        <a:p>
          <a:r>
            <a:rPr lang="en-US" dirty="0" smtClean="0"/>
            <a:t>Section 4: Analysis of Payday Loan Business Ecosystem</a:t>
          </a:r>
          <a:endParaRPr lang="en-US" dirty="0"/>
        </a:p>
      </dgm:t>
    </dgm:pt>
    <dgm:pt modelId="{0699E3F8-17C7-4DA9-A7A4-E4229CC319B4}" type="parTrans" cxnId="{A993F514-4DE0-4512-94D7-7DB65944D8BB}">
      <dgm:prSet/>
      <dgm:spPr/>
      <dgm:t>
        <a:bodyPr/>
        <a:lstStyle/>
        <a:p>
          <a:endParaRPr lang="en-US"/>
        </a:p>
      </dgm:t>
    </dgm:pt>
    <dgm:pt modelId="{F6759B61-7408-4A1B-98D4-0B6FD9F03898}" type="sibTrans" cxnId="{A993F514-4DE0-4512-94D7-7DB65944D8BB}">
      <dgm:prSet/>
      <dgm:spPr/>
      <dgm:t>
        <a:bodyPr/>
        <a:lstStyle/>
        <a:p>
          <a:endParaRPr lang="en-US"/>
        </a:p>
      </dgm:t>
    </dgm:pt>
    <dgm:pt modelId="{83A882EC-D6DF-4C6D-B114-C4F1B066DD70}">
      <dgm:prSet/>
      <dgm:spPr>
        <a:solidFill>
          <a:schemeClr val="accent1">
            <a:lumMod val="75000"/>
          </a:schemeClr>
        </a:solidFill>
      </dgm:spPr>
      <dgm:t>
        <a:bodyPr/>
        <a:lstStyle/>
        <a:p>
          <a:r>
            <a:rPr lang="en-US" dirty="0" smtClean="0"/>
            <a:t>Section 5: Distribution Channel for Payday Loans</a:t>
          </a:r>
          <a:endParaRPr lang="en-US" dirty="0"/>
        </a:p>
      </dgm:t>
    </dgm:pt>
    <dgm:pt modelId="{F698F124-E223-409D-9A19-0A84B2286BB0}" type="parTrans" cxnId="{A82B4801-1D11-4C65-8557-4798E9D00BB3}">
      <dgm:prSet/>
      <dgm:spPr/>
      <dgm:t>
        <a:bodyPr/>
        <a:lstStyle/>
        <a:p>
          <a:endParaRPr lang="en-US"/>
        </a:p>
      </dgm:t>
    </dgm:pt>
    <dgm:pt modelId="{465574FC-8E27-4BB1-B354-EF449816D9EA}" type="sibTrans" cxnId="{A82B4801-1D11-4C65-8557-4798E9D00BB3}">
      <dgm:prSet/>
      <dgm:spPr/>
      <dgm:t>
        <a:bodyPr/>
        <a:lstStyle/>
        <a:p>
          <a:endParaRPr lang="en-US"/>
        </a:p>
      </dgm:t>
    </dgm:pt>
    <dgm:pt modelId="{8C145158-9C5C-41EC-AF85-2217B0ED989D}">
      <dgm:prSet/>
      <dgm:spPr>
        <a:solidFill>
          <a:schemeClr val="tx2">
            <a:lumMod val="40000"/>
            <a:lumOff val="60000"/>
          </a:schemeClr>
        </a:solidFill>
      </dgm:spPr>
      <dgm:t>
        <a:bodyPr/>
        <a:lstStyle/>
        <a:p>
          <a:r>
            <a:rPr lang="en-US" dirty="0" smtClean="0">
              <a:solidFill>
                <a:schemeClr val="tx2">
                  <a:lumMod val="75000"/>
                </a:schemeClr>
              </a:solidFill>
            </a:rPr>
            <a:t>Section 6: Market Entry and Licensing</a:t>
          </a:r>
          <a:endParaRPr lang="en-US" dirty="0">
            <a:solidFill>
              <a:schemeClr val="tx2">
                <a:lumMod val="75000"/>
              </a:schemeClr>
            </a:solidFill>
          </a:endParaRPr>
        </a:p>
      </dgm:t>
    </dgm:pt>
    <dgm:pt modelId="{9668DC08-0E58-47D8-9F76-5868BF7E09B5}" type="parTrans" cxnId="{0A8A8324-1C99-4C80-A33B-5EEC6865F3A2}">
      <dgm:prSet/>
      <dgm:spPr/>
      <dgm:t>
        <a:bodyPr/>
        <a:lstStyle/>
        <a:p>
          <a:endParaRPr lang="en-US"/>
        </a:p>
      </dgm:t>
    </dgm:pt>
    <dgm:pt modelId="{95CB7D74-E06C-4982-98EF-1EF13CBC4613}" type="sibTrans" cxnId="{0A8A8324-1C99-4C80-A33B-5EEC6865F3A2}">
      <dgm:prSet/>
      <dgm:spPr/>
      <dgm:t>
        <a:bodyPr/>
        <a:lstStyle/>
        <a:p>
          <a:endParaRPr lang="en-US"/>
        </a:p>
      </dgm:t>
    </dgm:pt>
    <dgm:pt modelId="{BB8D56E8-A4CC-4D60-A56A-60DE8CDF930B}">
      <dgm:prSet/>
      <dgm:spPr>
        <a:solidFill>
          <a:schemeClr val="accent1">
            <a:lumMod val="40000"/>
            <a:lumOff val="60000"/>
          </a:schemeClr>
        </a:solidFill>
      </dgm:spPr>
      <dgm:t>
        <a:bodyPr/>
        <a:lstStyle/>
        <a:p>
          <a:r>
            <a:rPr lang="en-US" dirty="0" smtClean="0">
              <a:solidFill>
                <a:schemeClr val="tx2">
                  <a:lumMod val="75000"/>
                </a:schemeClr>
              </a:solidFill>
            </a:rPr>
            <a:t>Section 7: Summary and Recommendations for Market Entry</a:t>
          </a:r>
          <a:endParaRPr lang="en-US" dirty="0">
            <a:solidFill>
              <a:schemeClr val="tx2">
                <a:lumMod val="75000"/>
              </a:schemeClr>
            </a:solidFill>
          </a:endParaRPr>
        </a:p>
      </dgm:t>
    </dgm:pt>
    <dgm:pt modelId="{66AB955A-EE14-486C-A644-B9BEB304AB6F}" type="parTrans" cxnId="{BCC3A648-8475-4157-AFE8-B77099A445F6}">
      <dgm:prSet/>
      <dgm:spPr/>
      <dgm:t>
        <a:bodyPr/>
        <a:lstStyle/>
        <a:p>
          <a:endParaRPr lang="en-US"/>
        </a:p>
      </dgm:t>
    </dgm:pt>
    <dgm:pt modelId="{1C9C1385-5853-4022-AD90-2AF53190B051}" type="sibTrans" cxnId="{BCC3A648-8475-4157-AFE8-B77099A445F6}">
      <dgm:prSet/>
      <dgm:spPr/>
      <dgm:t>
        <a:bodyPr/>
        <a:lstStyle/>
        <a:p>
          <a:endParaRPr lang="en-US"/>
        </a:p>
      </dgm:t>
    </dgm:pt>
    <dgm:pt modelId="{EBDC2E7D-913A-4D1B-AD4E-B3142D0AF79E}" type="pres">
      <dgm:prSet presAssocID="{D8A1F9F2-292C-4D77-AD34-F001326F98BB}" presName="Name0" presStyleCnt="0">
        <dgm:presLayoutVars>
          <dgm:chMax val="7"/>
          <dgm:chPref val="7"/>
          <dgm:dir/>
        </dgm:presLayoutVars>
      </dgm:prSet>
      <dgm:spPr/>
      <dgm:t>
        <a:bodyPr/>
        <a:lstStyle/>
        <a:p>
          <a:endParaRPr lang="en-US"/>
        </a:p>
      </dgm:t>
    </dgm:pt>
    <dgm:pt modelId="{F6A9AA11-CFB7-423F-9427-46F0A2715BB2}" type="pres">
      <dgm:prSet presAssocID="{D8A1F9F2-292C-4D77-AD34-F001326F98BB}" presName="Name1" presStyleCnt="0"/>
      <dgm:spPr/>
    </dgm:pt>
    <dgm:pt modelId="{54BCC21A-E32F-4DF0-9F67-FA893BA02D63}" type="pres">
      <dgm:prSet presAssocID="{D8A1F9F2-292C-4D77-AD34-F001326F98BB}" presName="cycle" presStyleCnt="0"/>
      <dgm:spPr/>
    </dgm:pt>
    <dgm:pt modelId="{D59D760A-71D8-4427-B315-64858F85F6EF}" type="pres">
      <dgm:prSet presAssocID="{D8A1F9F2-292C-4D77-AD34-F001326F98BB}" presName="srcNode" presStyleLbl="node1" presStyleIdx="0" presStyleCnt="7"/>
      <dgm:spPr/>
    </dgm:pt>
    <dgm:pt modelId="{8118875A-5A0E-43F0-A85A-C5373A57CE20}" type="pres">
      <dgm:prSet presAssocID="{D8A1F9F2-292C-4D77-AD34-F001326F98BB}" presName="conn" presStyleLbl="parChTrans1D2" presStyleIdx="0" presStyleCnt="1"/>
      <dgm:spPr/>
      <dgm:t>
        <a:bodyPr/>
        <a:lstStyle/>
        <a:p>
          <a:endParaRPr lang="en-US"/>
        </a:p>
      </dgm:t>
    </dgm:pt>
    <dgm:pt modelId="{E0CF8A1D-5408-41DD-B2AE-217E727AFB63}" type="pres">
      <dgm:prSet presAssocID="{D8A1F9F2-292C-4D77-AD34-F001326F98BB}" presName="extraNode" presStyleLbl="node1" presStyleIdx="0" presStyleCnt="7"/>
      <dgm:spPr/>
    </dgm:pt>
    <dgm:pt modelId="{31149073-686C-450B-B734-26A539C35181}" type="pres">
      <dgm:prSet presAssocID="{D8A1F9F2-292C-4D77-AD34-F001326F98BB}" presName="dstNode" presStyleLbl="node1" presStyleIdx="0" presStyleCnt="7"/>
      <dgm:spPr/>
    </dgm:pt>
    <dgm:pt modelId="{393D86FA-C866-4972-8FC7-7DD85D29F323}" type="pres">
      <dgm:prSet presAssocID="{D5498A1C-F550-4661-BDEC-EDF5222198D9}" presName="text_1" presStyleLbl="node1" presStyleIdx="0" presStyleCnt="7">
        <dgm:presLayoutVars>
          <dgm:bulletEnabled val="1"/>
        </dgm:presLayoutVars>
      </dgm:prSet>
      <dgm:spPr/>
      <dgm:t>
        <a:bodyPr/>
        <a:lstStyle/>
        <a:p>
          <a:endParaRPr lang="en-US"/>
        </a:p>
      </dgm:t>
    </dgm:pt>
    <dgm:pt modelId="{DCAAEB4D-114D-4BB7-B3D1-CA86A2DD09AF}" type="pres">
      <dgm:prSet presAssocID="{D5498A1C-F550-4661-BDEC-EDF5222198D9}" presName="accent_1" presStyleCnt="0"/>
      <dgm:spPr/>
    </dgm:pt>
    <dgm:pt modelId="{B1019294-EED0-4C15-BDBA-B808CA20512B}" type="pres">
      <dgm:prSet presAssocID="{D5498A1C-F550-4661-BDEC-EDF5222198D9}" presName="accentRepeatNode" presStyleLbl="solidFgAcc1" presStyleIdx="0" presStyleCnt="7"/>
      <dgm:spPr>
        <a:solidFill>
          <a:srgbClr val="FF0000"/>
        </a:solidFill>
        <a:ln>
          <a:solidFill>
            <a:srgbClr val="FF0000"/>
          </a:solidFill>
        </a:ln>
      </dgm:spPr>
    </dgm:pt>
    <dgm:pt modelId="{AE7648A7-785A-4D07-A383-45448251874C}" type="pres">
      <dgm:prSet presAssocID="{01649261-CDFB-487F-9588-AA79144304BF}" presName="text_2" presStyleLbl="node1" presStyleIdx="1" presStyleCnt="7">
        <dgm:presLayoutVars>
          <dgm:bulletEnabled val="1"/>
        </dgm:presLayoutVars>
      </dgm:prSet>
      <dgm:spPr/>
      <dgm:t>
        <a:bodyPr/>
        <a:lstStyle/>
        <a:p>
          <a:endParaRPr lang="en-US"/>
        </a:p>
      </dgm:t>
    </dgm:pt>
    <dgm:pt modelId="{446C9533-BE98-4D54-BF75-1C9F61FFB577}" type="pres">
      <dgm:prSet presAssocID="{01649261-CDFB-487F-9588-AA79144304BF}" presName="accent_2" presStyleCnt="0"/>
      <dgm:spPr/>
    </dgm:pt>
    <dgm:pt modelId="{59AAA797-00C4-45E4-9F3A-0790971E761E}" type="pres">
      <dgm:prSet presAssocID="{01649261-CDFB-487F-9588-AA79144304BF}" presName="accentRepeatNode" presStyleLbl="solidFgAcc1" presStyleIdx="1" presStyleCnt="7"/>
      <dgm:spPr>
        <a:ln>
          <a:solidFill>
            <a:schemeClr val="bg1">
              <a:lumMod val="65000"/>
            </a:schemeClr>
          </a:solidFill>
        </a:ln>
      </dgm:spPr>
    </dgm:pt>
    <dgm:pt modelId="{0CD1668F-B4FE-48F8-BD32-590239184B91}" type="pres">
      <dgm:prSet presAssocID="{CFC0E7B4-F879-4F57-BF3B-2137EAB96BCB}" presName="text_3" presStyleLbl="node1" presStyleIdx="2" presStyleCnt="7">
        <dgm:presLayoutVars>
          <dgm:bulletEnabled val="1"/>
        </dgm:presLayoutVars>
      </dgm:prSet>
      <dgm:spPr/>
      <dgm:t>
        <a:bodyPr/>
        <a:lstStyle/>
        <a:p>
          <a:endParaRPr lang="en-US"/>
        </a:p>
      </dgm:t>
    </dgm:pt>
    <dgm:pt modelId="{1B549371-0175-4008-BFA7-5340AAE65C08}" type="pres">
      <dgm:prSet presAssocID="{CFC0E7B4-F879-4F57-BF3B-2137EAB96BCB}" presName="accent_3" presStyleCnt="0"/>
      <dgm:spPr/>
    </dgm:pt>
    <dgm:pt modelId="{02888FA4-A968-4CC0-8B58-B6214C8F39C7}" type="pres">
      <dgm:prSet presAssocID="{CFC0E7B4-F879-4F57-BF3B-2137EAB96BCB}" presName="accentRepeatNode" presStyleLbl="solidFgAcc1" presStyleIdx="2" presStyleCnt="7"/>
      <dgm:spPr>
        <a:ln>
          <a:solidFill>
            <a:schemeClr val="bg1">
              <a:lumMod val="65000"/>
            </a:schemeClr>
          </a:solidFill>
        </a:ln>
      </dgm:spPr>
    </dgm:pt>
    <dgm:pt modelId="{B3865CE1-9106-46E6-87F1-79188FBA86DF}" type="pres">
      <dgm:prSet presAssocID="{2CE694EB-1BB8-47F7-94E0-F5590191B3C0}" presName="text_4" presStyleLbl="node1" presStyleIdx="3" presStyleCnt="7">
        <dgm:presLayoutVars>
          <dgm:bulletEnabled val="1"/>
        </dgm:presLayoutVars>
      </dgm:prSet>
      <dgm:spPr/>
      <dgm:t>
        <a:bodyPr/>
        <a:lstStyle/>
        <a:p>
          <a:endParaRPr lang="en-US"/>
        </a:p>
      </dgm:t>
    </dgm:pt>
    <dgm:pt modelId="{31AD5022-6952-4A5D-AA48-5CEEEB176831}" type="pres">
      <dgm:prSet presAssocID="{2CE694EB-1BB8-47F7-94E0-F5590191B3C0}" presName="accent_4" presStyleCnt="0"/>
      <dgm:spPr/>
    </dgm:pt>
    <dgm:pt modelId="{80F0A54F-8996-4BDF-8487-78821206D291}" type="pres">
      <dgm:prSet presAssocID="{2CE694EB-1BB8-47F7-94E0-F5590191B3C0}" presName="accentRepeatNode" presStyleLbl="solidFgAcc1" presStyleIdx="3" presStyleCnt="7"/>
      <dgm:spPr>
        <a:ln>
          <a:solidFill>
            <a:schemeClr val="bg1">
              <a:lumMod val="65000"/>
            </a:schemeClr>
          </a:solidFill>
        </a:ln>
      </dgm:spPr>
    </dgm:pt>
    <dgm:pt modelId="{95A61E20-1741-452C-912C-AA275B1D47C2}" type="pres">
      <dgm:prSet presAssocID="{83A882EC-D6DF-4C6D-B114-C4F1B066DD70}" presName="text_5" presStyleLbl="node1" presStyleIdx="4" presStyleCnt="7">
        <dgm:presLayoutVars>
          <dgm:bulletEnabled val="1"/>
        </dgm:presLayoutVars>
      </dgm:prSet>
      <dgm:spPr/>
      <dgm:t>
        <a:bodyPr/>
        <a:lstStyle/>
        <a:p>
          <a:endParaRPr lang="en-US"/>
        </a:p>
      </dgm:t>
    </dgm:pt>
    <dgm:pt modelId="{9E449161-F252-4D75-87DD-2B6C1860927C}" type="pres">
      <dgm:prSet presAssocID="{83A882EC-D6DF-4C6D-B114-C4F1B066DD70}" presName="accent_5" presStyleCnt="0"/>
      <dgm:spPr/>
    </dgm:pt>
    <dgm:pt modelId="{B9FDB615-FAF4-4D6F-8135-9B963379C495}" type="pres">
      <dgm:prSet presAssocID="{83A882EC-D6DF-4C6D-B114-C4F1B066DD70}" presName="accentRepeatNode" presStyleLbl="solidFgAcc1" presStyleIdx="4" presStyleCnt="7"/>
      <dgm:spPr>
        <a:ln>
          <a:solidFill>
            <a:schemeClr val="bg1">
              <a:lumMod val="65000"/>
            </a:schemeClr>
          </a:solidFill>
        </a:ln>
      </dgm:spPr>
    </dgm:pt>
    <dgm:pt modelId="{1E56ED3F-3E5C-4387-80BC-7878395B6A86}" type="pres">
      <dgm:prSet presAssocID="{8C145158-9C5C-41EC-AF85-2217B0ED989D}" presName="text_6" presStyleLbl="node1" presStyleIdx="5" presStyleCnt="7">
        <dgm:presLayoutVars>
          <dgm:bulletEnabled val="1"/>
        </dgm:presLayoutVars>
      </dgm:prSet>
      <dgm:spPr/>
      <dgm:t>
        <a:bodyPr/>
        <a:lstStyle/>
        <a:p>
          <a:endParaRPr lang="en-US"/>
        </a:p>
      </dgm:t>
    </dgm:pt>
    <dgm:pt modelId="{A03DD3EC-0895-4AD3-B6F7-639640E5FF5C}" type="pres">
      <dgm:prSet presAssocID="{8C145158-9C5C-41EC-AF85-2217B0ED989D}" presName="accent_6" presStyleCnt="0"/>
      <dgm:spPr/>
    </dgm:pt>
    <dgm:pt modelId="{5CF32A3F-2469-4111-AFA3-D9FB945C79BE}" type="pres">
      <dgm:prSet presAssocID="{8C145158-9C5C-41EC-AF85-2217B0ED989D}" presName="accentRepeatNode" presStyleLbl="solidFgAcc1" presStyleIdx="5" presStyleCnt="7"/>
      <dgm:spPr>
        <a:ln>
          <a:solidFill>
            <a:schemeClr val="bg1">
              <a:lumMod val="65000"/>
            </a:schemeClr>
          </a:solidFill>
        </a:ln>
      </dgm:spPr>
    </dgm:pt>
    <dgm:pt modelId="{EBDAEA24-DEAF-433D-8510-5D87042D828B}" type="pres">
      <dgm:prSet presAssocID="{BB8D56E8-A4CC-4D60-A56A-60DE8CDF930B}" presName="text_7" presStyleLbl="node1" presStyleIdx="6" presStyleCnt="7">
        <dgm:presLayoutVars>
          <dgm:bulletEnabled val="1"/>
        </dgm:presLayoutVars>
      </dgm:prSet>
      <dgm:spPr/>
      <dgm:t>
        <a:bodyPr/>
        <a:lstStyle/>
        <a:p>
          <a:endParaRPr lang="en-US"/>
        </a:p>
      </dgm:t>
    </dgm:pt>
    <dgm:pt modelId="{CEF9FF67-FC2C-483B-8018-175961D8EC70}" type="pres">
      <dgm:prSet presAssocID="{BB8D56E8-A4CC-4D60-A56A-60DE8CDF930B}" presName="accent_7" presStyleCnt="0"/>
      <dgm:spPr/>
    </dgm:pt>
    <dgm:pt modelId="{3AB44294-B035-4331-81C6-4F2DB13FB274}" type="pres">
      <dgm:prSet presAssocID="{BB8D56E8-A4CC-4D60-A56A-60DE8CDF930B}" presName="accentRepeatNode" presStyleLbl="solidFgAcc1" presStyleIdx="6" presStyleCnt="7"/>
      <dgm:spPr>
        <a:ln>
          <a:solidFill>
            <a:schemeClr val="bg1">
              <a:lumMod val="65000"/>
            </a:schemeClr>
          </a:solidFill>
        </a:ln>
      </dgm:spPr>
    </dgm:pt>
  </dgm:ptLst>
  <dgm:cxnLst>
    <dgm:cxn modelId="{979D3118-791B-46D0-8F51-622DB4BD971A}" type="presOf" srcId="{01649261-CDFB-487F-9588-AA79144304BF}" destId="{AE7648A7-785A-4D07-A383-45448251874C}" srcOrd="0" destOrd="0" presId="urn:microsoft.com/office/officeart/2008/layout/VerticalCurvedList"/>
    <dgm:cxn modelId="{B3532F41-2B74-4EDB-918F-9EA7CFCC438E}" type="presOf" srcId="{CFC0E7B4-F879-4F57-BF3B-2137EAB96BCB}" destId="{0CD1668F-B4FE-48F8-BD32-590239184B91}" srcOrd="0" destOrd="0" presId="urn:microsoft.com/office/officeart/2008/layout/VerticalCurvedList"/>
    <dgm:cxn modelId="{E1AFBD6C-CEF8-4C89-B17E-E994A2F39DF7}" srcId="{D8A1F9F2-292C-4D77-AD34-F001326F98BB}" destId="{D5498A1C-F550-4661-BDEC-EDF5222198D9}" srcOrd="0" destOrd="0" parTransId="{6F4DCEF7-6385-4D16-808B-AD33FB0290FA}" sibTransId="{C99DEFC7-0DDF-4FA5-B528-4BE85160DC3A}"/>
    <dgm:cxn modelId="{C634CAD5-9628-42FA-9D95-E837A7391A8F}" type="presOf" srcId="{D5498A1C-F550-4661-BDEC-EDF5222198D9}" destId="{393D86FA-C866-4972-8FC7-7DD85D29F323}" srcOrd="0" destOrd="0" presId="urn:microsoft.com/office/officeart/2008/layout/VerticalCurvedList"/>
    <dgm:cxn modelId="{2FD84970-E578-483C-89F7-8C16A12CFA45}" type="presOf" srcId="{C99DEFC7-0DDF-4FA5-B528-4BE85160DC3A}" destId="{8118875A-5A0E-43F0-A85A-C5373A57CE20}" srcOrd="0" destOrd="0" presId="urn:microsoft.com/office/officeart/2008/layout/VerticalCurvedList"/>
    <dgm:cxn modelId="{8A42C215-B947-4A54-A4F0-590A02F56697}" type="presOf" srcId="{2CE694EB-1BB8-47F7-94E0-F5590191B3C0}" destId="{B3865CE1-9106-46E6-87F1-79188FBA86DF}" srcOrd="0" destOrd="0" presId="urn:microsoft.com/office/officeart/2008/layout/VerticalCurvedList"/>
    <dgm:cxn modelId="{BCC3A648-8475-4157-AFE8-B77099A445F6}" srcId="{D8A1F9F2-292C-4D77-AD34-F001326F98BB}" destId="{BB8D56E8-A4CC-4D60-A56A-60DE8CDF930B}" srcOrd="6" destOrd="0" parTransId="{66AB955A-EE14-486C-A644-B9BEB304AB6F}" sibTransId="{1C9C1385-5853-4022-AD90-2AF53190B051}"/>
    <dgm:cxn modelId="{E6D14542-BE9E-4FBC-9B39-8F69889E66D0}" srcId="{D8A1F9F2-292C-4D77-AD34-F001326F98BB}" destId="{01649261-CDFB-487F-9588-AA79144304BF}" srcOrd="1" destOrd="0" parTransId="{DAF373D1-3186-4BA3-AB39-CDEB3A3FC274}" sibTransId="{58B5537E-6F6C-4A9F-B514-38FD71C175C0}"/>
    <dgm:cxn modelId="{A82B4801-1D11-4C65-8557-4798E9D00BB3}" srcId="{D8A1F9F2-292C-4D77-AD34-F001326F98BB}" destId="{83A882EC-D6DF-4C6D-B114-C4F1B066DD70}" srcOrd="4" destOrd="0" parTransId="{F698F124-E223-409D-9A19-0A84B2286BB0}" sibTransId="{465574FC-8E27-4BB1-B354-EF449816D9EA}"/>
    <dgm:cxn modelId="{D7AF24CB-2AF5-4E27-9F45-55BF1EDB5E96}" type="presOf" srcId="{D8A1F9F2-292C-4D77-AD34-F001326F98BB}" destId="{EBDC2E7D-913A-4D1B-AD4E-B3142D0AF79E}" srcOrd="0" destOrd="0" presId="urn:microsoft.com/office/officeart/2008/layout/VerticalCurvedList"/>
    <dgm:cxn modelId="{CE383D96-A2E8-4EB7-A0B9-BDCD4C7D163D}" type="presOf" srcId="{83A882EC-D6DF-4C6D-B114-C4F1B066DD70}" destId="{95A61E20-1741-452C-912C-AA275B1D47C2}" srcOrd="0" destOrd="0" presId="urn:microsoft.com/office/officeart/2008/layout/VerticalCurvedList"/>
    <dgm:cxn modelId="{05B8EF97-38BB-41BB-8E84-6522EBCBB776}" type="presOf" srcId="{BB8D56E8-A4CC-4D60-A56A-60DE8CDF930B}" destId="{EBDAEA24-DEAF-433D-8510-5D87042D828B}" srcOrd="0" destOrd="0" presId="urn:microsoft.com/office/officeart/2008/layout/VerticalCurvedList"/>
    <dgm:cxn modelId="{0A8A8324-1C99-4C80-A33B-5EEC6865F3A2}" srcId="{D8A1F9F2-292C-4D77-AD34-F001326F98BB}" destId="{8C145158-9C5C-41EC-AF85-2217B0ED989D}" srcOrd="5" destOrd="0" parTransId="{9668DC08-0E58-47D8-9F76-5868BF7E09B5}" sibTransId="{95CB7D74-E06C-4982-98EF-1EF13CBC4613}"/>
    <dgm:cxn modelId="{1527C153-EBEF-4687-A090-F7C32A552154}" srcId="{D8A1F9F2-292C-4D77-AD34-F001326F98BB}" destId="{CFC0E7B4-F879-4F57-BF3B-2137EAB96BCB}" srcOrd="2" destOrd="0" parTransId="{E2F715AA-4854-43F7-8F06-2694C25F42C0}" sibTransId="{81EB797A-BE3B-4741-93C1-C613CB035984}"/>
    <dgm:cxn modelId="{495AFD0F-B3B2-434C-B1FD-27806F8526D6}" type="presOf" srcId="{8C145158-9C5C-41EC-AF85-2217B0ED989D}" destId="{1E56ED3F-3E5C-4387-80BC-7878395B6A86}" srcOrd="0" destOrd="0" presId="urn:microsoft.com/office/officeart/2008/layout/VerticalCurvedList"/>
    <dgm:cxn modelId="{A993F514-4DE0-4512-94D7-7DB65944D8BB}" srcId="{D8A1F9F2-292C-4D77-AD34-F001326F98BB}" destId="{2CE694EB-1BB8-47F7-94E0-F5590191B3C0}" srcOrd="3" destOrd="0" parTransId="{0699E3F8-17C7-4DA9-A7A4-E4229CC319B4}" sibTransId="{F6759B61-7408-4A1B-98D4-0B6FD9F03898}"/>
    <dgm:cxn modelId="{C592538F-B6B2-4E1F-94E6-1903EA037B3F}" type="presParOf" srcId="{EBDC2E7D-913A-4D1B-AD4E-B3142D0AF79E}" destId="{F6A9AA11-CFB7-423F-9427-46F0A2715BB2}" srcOrd="0" destOrd="0" presId="urn:microsoft.com/office/officeart/2008/layout/VerticalCurvedList"/>
    <dgm:cxn modelId="{DB92B9D3-6149-4ED4-AEF4-E879FE6BC910}" type="presParOf" srcId="{F6A9AA11-CFB7-423F-9427-46F0A2715BB2}" destId="{54BCC21A-E32F-4DF0-9F67-FA893BA02D63}" srcOrd="0" destOrd="0" presId="urn:microsoft.com/office/officeart/2008/layout/VerticalCurvedList"/>
    <dgm:cxn modelId="{186C9A20-3F71-4990-A4B1-75F1A3D49C0C}" type="presParOf" srcId="{54BCC21A-E32F-4DF0-9F67-FA893BA02D63}" destId="{D59D760A-71D8-4427-B315-64858F85F6EF}" srcOrd="0" destOrd="0" presId="urn:microsoft.com/office/officeart/2008/layout/VerticalCurvedList"/>
    <dgm:cxn modelId="{4AEB3AFF-C99E-47FC-9340-44066DFC2422}" type="presParOf" srcId="{54BCC21A-E32F-4DF0-9F67-FA893BA02D63}" destId="{8118875A-5A0E-43F0-A85A-C5373A57CE20}" srcOrd="1" destOrd="0" presId="urn:microsoft.com/office/officeart/2008/layout/VerticalCurvedList"/>
    <dgm:cxn modelId="{E79B5029-B57E-4707-A0FD-B9297F1B37CF}" type="presParOf" srcId="{54BCC21A-E32F-4DF0-9F67-FA893BA02D63}" destId="{E0CF8A1D-5408-41DD-B2AE-217E727AFB63}" srcOrd="2" destOrd="0" presId="urn:microsoft.com/office/officeart/2008/layout/VerticalCurvedList"/>
    <dgm:cxn modelId="{E38CC18E-0509-4978-8DBF-3565D227DEB8}" type="presParOf" srcId="{54BCC21A-E32F-4DF0-9F67-FA893BA02D63}" destId="{31149073-686C-450B-B734-26A539C35181}" srcOrd="3" destOrd="0" presId="urn:microsoft.com/office/officeart/2008/layout/VerticalCurvedList"/>
    <dgm:cxn modelId="{A7C30801-D7C5-4179-A2D3-78083F7D45D7}" type="presParOf" srcId="{F6A9AA11-CFB7-423F-9427-46F0A2715BB2}" destId="{393D86FA-C866-4972-8FC7-7DD85D29F323}" srcOrd="1" destOrd="0" presId="urn:microsoft.com/office/officeart/2008/layout/VerticalCurvedList"/>
    <dgm:cxn modelId="{1438CD0A-B865-4404-8563-C7B3C619F6A8}" type="presParOf" srcId="{F6A9AA11-CFB7-423F-9427-46F0A2715BB2}" destId="{DCAAEB4D-114D-4BB7-B3D1-CA86A2DD09AF}" srcOrd="2" destOrd="0" presId="urn:microsoft.com/office/officeart/2008/layout/VerticalCurvedList"/>
    <dgm:cxn modelId="{23CBC27F-6392-493B-9E20-5EDBBFD432AF}" type="presParOf" srcId="{DCAAEB4D-114D-4BB7-B3D1-CA86A2DD09AF}" destId="{B1019294-EED0-4C15-BDBA-B808CA20512B}" srcOrd="0" destOrd="0" presId="urn:microsoft.com/office/officeart/2008/layout/VerticalCurvedList"/>
    <dgm:cxn modelId="{00C5589A-E668-483F-B8E1-D423938105FD}" type="presParOf" srcId="{F6A9AA11-CFB7-423F-9427-46F0A2715BB2}" destId="{AE7648A7-785A-4D07-A383-45448251874C}" srcOrd="3" destOrd="0" presId="urn:microsoft.com/office/officeart/2008/layout/VerticalCurvedList"/>
    <dgm:cxn modelId="{8BF6C187-08C7-4588-836C-017BCDEF2235}" type="presParOf" srcId="{F6A9AA11-CFB7-423F-9427-46F0A2715BB2}" destId="{446C9533-BE98-4D54-BF75-1C9F61FFB577}" srcOrd="4" destOrd="0" presId="urn:microsoft.com/office/officeart/2008/layout/VerticalCurvedList"/>
    <dgm:cxn modelId="{53F304E2-7AEE-44F9-91F6-CBF1B9387114}" type="presParOf" srcId="{446C9533-BE98-4D54-BF75-1C9F61FFB577}" destId="{59AAA797-00C4-45E4-9F3A-0790971E761E}" srcOrd="0" destOrd="0" presId="urn:microsoft.com/office/officeart/2008/layout/VerticalCurvedList"/>
    <dgm:cxn modelId="{A534E799-666F-49C8-8B43-89D2F7181062}" type="presParOf" srcId="{F6A9AA11-CFB7-423F-9427-46F0A2715BB2}" destId="{0CD1668F-B4FE-48F8-BD32-590239184B91}" srcOrd="5" destOrd="0" presId="urn:microsoft.com/office/officeart/2008/layout/VerticalCurvedList"/>
    <dgm:cxn modelId="{D980C888-BC77-4543-AB6E-B0C9D1A07C05}" type="presParOf" srcId="{F6A9AA11-CFB7-423F-9427-46F0A2715BB2}" destId="{1B549371-0175-4008-BFA7-5340AAE65C08}" srcOrd="6" destOrd="0" presId="urn:microsoft.com/office/officeart/2008/layout/VerticalCurvedList"/>
    <dgm:cxn modelId="{FDE72C30-C6FA-42FB-97E1-04C6D64365D0}" type="presParOf" srcId="{1B549371-0175-4008-BFA7-5340AAE65C08}" destId="{02888FA4-A968-4CC0-8B58-B6214C8F39C7}" srcOrd="0" destOrd="0" presId="urn:microsoft.com/office/officeart/2008/layout/VerticalCurvedList"/>
    <dgm:cxn modelId="{52C41016-2125-4C53-9E67-362DFEC5C62D}" type="presParOf" srcId="{F6A9AA11-CFB7-423F-9427-46F0A2715BB2}" destId="{B3865CE1-9106-46E6-87F1-79188FBA86DF}" srcOrd="7" destOrd="0" presId="urn:microsoft.com/office/officeart/2008/layout/VerticalCurvedList"/>
    <dgm:cxn modelId="{FD8FD701-2D08-47B8-A37E-2689D04CA0ED}" type="presParOf" srcId="{F6A9AA11-CFB7-423F-9427-46F0A2715BB2}" destId="{31AD5022-6952-4A5D-AA48-5CEEEB176831}" srcOrd="8" destOrd="0" presId="urn:microsoft.com/office/officeart/2008/layout/VerticalCurvedList"/>
    <dgm:cxn modelId="{2816F128-F2C2-45BB-ACBC-59FD52321389}" type="presParOf" srcId="{31AD5022-6952-4A5D-AA48-5CEEEB176831}" destId="{80F0A54F-8996-4BDF-8487-78821206D291}" srcOrd="0" destOrd="0" presId="urn:microsoft.com/office/officeart/2008/layout/VerticalCurvedList"/>
    <dgm:cxn modelId="{03E68174-8EA9-48F4-B4B5-F27945350C4A}" type="presParOf" srcId="{F6A9AA11-CFB7-423F-9427-46F0A2715BB2}" destId="{95A61E20-1741-452C-912C-AA275B1D47C2}" srcOrd="9" destOrd="0" presId="urn:microsoft.com/office/officeart/2008/layout/VerticalCurvedList"/>
    <dgm:cxn modelId="{11B7B5E5-33A4-4B57-8904-B062AE6FBD8E}" type="presParOf" srcId="{F6A9AA11-CFB7-423F-9427-46F0A2715BB2}" destId="{9E449161-F252-4D75-87DD-2B6C1860927C}" srcOrd="10" destOrd="0" presId="urn:microsoft.com/office/officeart/2008/layout/VerticalCurvedList"/>
    <dgm:cxn modelId="{44A631EA-9775-4202-A030-470F6BA28CAA}" type="presParOf" srcId="{9E449161-F252-4D75-87DD-2B6C1860927C}" destId="{B9FDB615-FAF4-4D6F-8135-9B963379C495}" srcOrd="0" destOrd="0" presId="urn:microsoft.com/office/officeart/2008/layout/VerticalCurvedList"/>
    <dgm:cxn modelId="{F8CDFBC1-516C-4122-AFD5-6A15880C8D8A}" type="presParOf" srcId="{F6A9AA11-CFB7-423F-9427-46F0A2715BB2}" destId="{1E56ED3F-3E5C-4387-80BC-7878395B6A86}" srcOrd="11" destOrd="0" presId="urn:microsoft.com/office/officeart/2008/layout/VerticalCurvedList"/>
    <dgm:cxn modelId="{A323BDB3-0506-47C3-AF11-9774B406EFE7}" type="presParOf" srcId="{F6A9AA11-CFB7-423F-9427-46F0A2715BB2}" destId="{A03DD3EC-0895-4AD3-B6F7-639640E5FF5C}" srcOrd="12" destOrd="0" presId="urn:microsoft.com/office/officeart/2008/layout/VerticalCurvedList"/>
    <dgm:cxn modelId="{A620E9DD-D37A-438E-905E-CDA11DC8416B}" type="presParOf" srcId="{A03DD3EC-0895-4AD3-B6F7-639640E5FF5C}" destId="{5CF32A3F-2469-4111-AFA3-D9FB945C79BE}" srcOrd="0" destOrd="0" presId="urn:microsoft.com/office/officeart/2008/layout/VerticalCurvedList"/>
    <dgm:cxn modelId="{D1A09F05-763B-4770-99AB-19798B447E76}" type="presParOf" srcId="{F6A9AA11-CFB7-423F-9427-46F0A2715BB2}" destId="{EBDAEA24-DEAF-433D-8510-5D87042D828B}" srcOrd="13" destOrd="0" presId="urn:microsoft.com/office/officeart/2008/layout/VerticalCurvedList"/>
    <dgm:cxn modelId="{A284A1CC-3E5D-4399-A248-B02DBE118BEA}" type="presParOf" srcId="{F6A9AA11-CFB7-423F-9427-46F0A2715BB2}" destId="{CEF9FF67-FC2C-483B-8018-175961D8EC70}" srcOrd="14" destOrd="0" presId="urn:microsoft.com/office/officeart/2008/layout/VerticalCurvedList"/>
    <dgm:cxn modelId="{28A79B09-24A0-48FB-B525-62F7E2988D23}" type="presParOf" srcId="{CEF9FF67-FC2C-483B-8018-175961D8EC70}" destId="{3AB44294-B035-4331-81C6-4F2DB13FB27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A8B82E0-EF18-44DC-B4B3-0F3CB75BC8EC}" type="doc">
      <dgm:prSet loTypeId="urn:microsoft.com/office/officeart/2005/8/layout/equation2" loCatId="process" qsTypeId="urn:microsoft.com/office/officeart/2005/8/quickstyle/simple1" qsCatId="simple" csTypeId="urn:microsoft.com/office/officeart/2005/8/colors/accent1_2" csCatId="accent1" phldr="1"/>
      <dgm:spPr/>
      <dgm:t>
        <a:bodyPr/>
        <a:lstStyle/>
        <a:p>
          <a:endParaRPr lang="en-US"/>
        </a:p>
      </dgm:t>
    </dgm:pt>
    <dgm:pt modelId="{035543C4-A093-4972-A787-8EDC4CAF8D46}">
      <dgm:prSet phldrT="[Text]"/>
      <dgm:spPr>
        <a:solidFill>
          <a:schemeClr val="accent2"/>
        </a:solidFill>
      </dgm:spPr>
      <dgm:t>
        <a:bodyPr/>
        <a:lstStyle/>
        <a:p>
          <a:r>
            <a:rPr lang="en-US" dirty="0" smtClean="0">
              <a:solidFill>
                <a:schemeClr val="tx1">
                  <a:lumMod val="95000"/>
                  <a:lumOff val="5000"/>
                </a:schemeClr>
              </a:solidFill>
            </a:rPr>
            <a:t>MPT</a:t>
          </a:r>
          <a:endParaRPr lang="en-US" dirty="0">
            <a:solidFill>
              <a:schemeClr val="tx1">
                <a:lumMod val="95000"/>
                <a:lumOff val="5000"/>
              </a:schemeClr>
            </a:solidFill>
          </a:endParaRPr>
        </a:p>
      </dgm:t>
    </dgm:pt>
    <dgm:pt modelId="{C9770595-1530-46D6-BF73-94AD687B2ECE}" type="parTrans" cxnId="{C96BA593-E8F6-4FF4-9AEE-D0CD58005F5A}">
      <dgm:prSet/>
      <dgm:spPr/>
      <dgm:t>
        <a:bodyPr/>
        <a:lstStyle/>
        <a:p>
          <a:endParaRPr lang="en-US"/>
        </a:p>
      </dgm:t>
    </dgm:pt>
    <dgm:pt modelId="{F23526F4-51E6-4249-BF67-593A86AE3B05}" type="sibTrans" cxnId="{C96BA593-E8F6-4FF4-9AEE-D0CD58005F5A}">
      <dgm:prSet/>
      <dgm:spPr/>
      <dgm:t>
        <a:bodyPr/>
        <a:lstStyle/>
        <a:p>
          <a:endParaRPr lang="en-US"/>
        </a:p>
      </dgm:t>
    </dgm:pt>
    <dgm:pt modelId="{EFDE23F7-1F9A-44F8-B5B9-81578859FF7E}">
      <dgm:prSet phldrT="[Text]"/>
      <dgm:spPr>
        <a:solidFill>
          <a:schemeClr val="tx2">
            <a:lumMod val="60000"/>
            <a:lumOff val="40000"/>
          </a:schemeClr>
        </a:solidFill>
      </dgm:spPr>
      <dgm:t>
        <a:bodyPr/>
        <a:lstStyle/>
        <a:p>
          <a:r>
            <a:rPr lang="en-US" dirty="0" smtClean="0">
              <a:solidFill>
                <a:schemeClr val="tx1">
                  <a:lumMod val="95000"/>
                  <a:lumOff val="5000"/>
                </a:schemeClr>
              </a:solidFill>
            </a:rPr>
            <a:t>MEC Tel</a:t>
          </a:r>
          <a:endParaRPr lang="en-US" dirty="0">
            <a:solidFill>
              <a:schemeClr val="tx1">
                <a:lumMod val="95000"/>
                <a:lumOff val="5000"/>
              </a:schemeClr>
            </a:solidFill>
          </a:endParaRPr>
        </a:p>
      </dgm:t>
    </dgm:pt>
    <dgm:pt modelId="{81B294FF-4FFA-4CDB-AA67-F4179412F069}" type="parTrans" cxnId="{7268399C-CE5F-49AB-8C00-025737A3FF4F}">
      <dgm:prSet/>
      <dgm:spPr/>
      <dgm:t>
        <a:bodyPr/>
        <a:lstStyle/>
        <a:p>
          <a:endParaRPr lang="en-US"/>
        </a:p>
      </dgm:t>
    </dgm:pt>
    <dgm:pt modelId="{D4328537-B684-403C-8802-C626F94650DC}" type="sibTrans" cxnId="{7268399C-CE5F-49AB-8C00-025737A3FF4F}">
      <dgm:prSet/>
      <dgm:spPr/>
      <dgm:t>
        <a:bodyPr/>
        <a:lstStyle/>
        <a:p>
          <a:endParaRPr lang="en-US"/>
        </a:p>
      </dgm:t>
    </dgm:pt>
    <dgm:pt modelId="{30C4C8A1-C2FB-496B-8F61-45D8DADAC940}">
      <dgm:prSet phldrT="[Text]"/>
      <dgm:spPr>
        <a:solidFill>
          <a:srgbClr val="FFFF00"/>
        </a:solidFill>
      </dgm:spPr>
      <dgm:t>
        <a:bodyPr/>
        <a:lstStyle/>
        <a:p>
          <a:r>
            <a:rPr lang="en-US" dirty="0" err="1" smtClean="0">
              <a:solidFill>
                <a:schemeClr val="tx1"/>
              </a:solidFill>
            </a:rPr>
            <a:t>Ooredoo</a:t>
          </a:r>
          <a:endParaRPr lang="en-US" dirty="0">
            <a:solidFill>
              <a:schemeClr val="tx1"/>
            </a:solidFill>
          </a:endParaRPr>
        </a:p>
      </dgm:t>
    </dgm:pt>
    <dgm:pt modelId="{A73CA373-7404-4521-822C-2FF502916F42}" type="parTrans" cxnId="{E64F4116-7398-4877-BD48-A24B56E26F6C}">
      <dgm:prSet/>
      <dgm:spPr/>
      <dgm:t>
        <a:bodyPr/>
        <a:lstStyle/>
        <a:p>
          <a:endParaRPr lang="en-US"/>
        </a:p>
      </dgm:t>
    </dgm:pt>
    <dgm:pt modelId="{28BED36C-9E7C-4C63-BD22-EB7B0D6763EB}" type="sibTrans" cxnId="{E64F4116-7398-4877-BD48-A24B56E26F6C}">
      <dgm:prSet/>
      <dgm:spPr/>
      <dgm:t>
        <a:bodyPr/>
        <a:lstStyle/>
        <a:p>
          <a:endParaRPr lang="en-US"/>
        </a:p>
      </dgm:t>
    </dgm:pt>
    <dgm:pt modelId="{5410B779-1FB3-4153-A2F7-7C2C3D1A3EA1}">
      <dgm:prSet phldrT="[Text]" custT="1"/>
      <dgm:spPr>
        <a:solidFill>
          <a:schemeClr val="accent5">
            <a:lumMod val="60000"/>
            <a:lumOff val="40000"/>
          </a:schemeClr>
        </a:solidFill>
      </dgm:spPr>
      <dgm:t>
        <a:bodyPr/>
        <a:lstStyle/>
        <a:p>
          <a:r>
            <a:rPr lang="en-US" sz="1200" dirty="0" smtClean="0">
              <a:solidFill>
                <a:schemeClr val="tx1">
                  <a:lumMod val="95000"/>
                  <a:lumOff val="5000"/>
                </a:schemeClr>
              </a:solidFill>
            </a:rPr>
            <a:t>31.5% Mobile Penetration in 2014</a:t>
          </a:r>
          <a:endParaRPr lang="en-US" sz="1200" dirty="0">
            <a:solidFill>
              <a:schemeClr val="tx1">
                <a:lumMod val="95000"/>
                <a:lumOff val="5000"/>
              </a:schemeClr>
            </a:solidFill>
          </a:endParaRPr>
        </a:p>
      </dgm:t>
    </dgm:pt>
    <dgm:pt modelId="{4E6DFFEC-8CAA-42CF-B980-8ED99C40F4F2}" type="parTrans" cxnId="{74C5D074-4182-4587-96E7-764697B4A2CF}">
      <dgm:prSet/>
      <dgm:spPr/>
      <dgm:t>
        <a:bodyPr/>
        <a:lstStyle/>
        <a:p>
          <a:endParaRPr lang="en-US"/>
        </a:p>
      </dgm:t>
    </dgm:pt>
    <dgm:pt modelId="{3034010F-033A-43AC-8AE0-8D50C32BF919}" type="sibTrans" cxnId="{74C5D074-4182-4587-96E7-764697B4A2CF}">
      <dgm:prSet/>
      <dgm:spPr/>
      <dgm:t>
        <a:bodyPr/>
        <a:lstStyle/>
        <a:p>
          <a:endParaRPr lang="en-US"/>
        </a:p>
      </dgm:t>
    </dgm:pt>
    <dgm:pt modelId="{A1B8F943-60BE-4E89-9857-0A16A9F546E5}">
      <dgm:prSet/>
      <dgm:spPr>
        <a:solidFill>
          <a:schemeClr val="bg1">
            <a:lumMod val="65000"/>
          </a:schemeClr>
        </a:solidFill>
      </dgm:spPr>
      <dgm:t>
        <a:bodyPr/>
        <a:lstStyle/>
        <a:p>
          <a:r>
            <a:rPr lang="en-US" dirty="0" smtClean="0">
              <a:solidFill>
                <a:schemeClr val="tx1">
                  <a:lumMod val="95000"/>
                  <a:lumOff val="5000"/>
                </a:schemeClr>
              </a:solidFill>
            </a:rPr>
            <a:t>Telenor</a:t>
          </a:r>
          <a:endParaRPr lang="en-US" dirty="0">
            <a:solidFill>
              <a:schemeClr val="tx1">
                <a:lumMod val="95000"/>
                <a:lumOff val="5000"/>
              </a:schemeClr>
            </a:solidFill>
          </a:endParaRPr>
        </a:p>
      </dgm:t>
    </dgm:pt>
    <dgm:pt modelId="{7A73D206-2241-4E6A-BDB5-EAD7FD91A5FF}" type="parTrans" cxnId="{F951A2BB-D432-425D-952A-70B6FFD29D15}">
      <dgm:prSet/>
      <dgm:spPr/>
      <dgm:t>
        <a:bodyPr/>
        <a:lstStyle/>
        <a:p>
          <a:endParaRPr lang="en-US"/>
        </a:p>
      </dgm:t>
    </dgm:pt>
    <dgm:pt modelId="{DBF079EF-FB93-4834-99C7-F7B5E6827220}" type="sibTrans" cxnId="{F951A2BB-D432-425D-952A-70B6FFD29D15}">
      <dgm:prSet/>
      <dgm:spPr/>
      <dgm:t>
        <a:bodyPr/>
        <a:lstStyle/>
        <a:p>
          <a:endParaRPr lang="en-US"/>
        </a:p>
      </dgm:t>
    </dgm:pt>
    <dgm:pt modelId="{EB63137F-E7C5-4370-9553-3F3A04BA9AED}" type="pres">
      <dgm:prSet presAssocID="{3A8B82E0-EF18-44DC-B4B3-0F3CB75BC8EC}" presName="Name0" presStyleCnt="0">
        <dgm:presLayoutVars>
          <dgm:dir/>
          <dgm:resizeHandles val="exact"/>
        </dgm:presLayoutVars>
      </dgm:prSet>
      <dgm:spPr/>
      <dgm:t>
        <a:bodyPr/>
        <a:lstStyle/>
        <a:p>
          <a:endParaRPr lang="en-US"/>
        </a:p>
      </dgm:t>
    </dgm:pt>
    <dgm:pt modelId="{008078C1-6777-45BF-9328-DF9124D3B321}" type="pres">
      <dgm:prSet presAssocID="{3A8B82E0-EF18-44DC-B4B3-0F3CB75BC8EC}" presName="vNodes" presStyleCnt="0"/>
      <dgm:spPr/>
    </dgm:pt>
    <dgm:pt modelId="{4BE190EA-9371-4D30-84C1-9DCC4B0A1931}" type="pres">
      <dgm:prSet presAssocID="{035543C4-A093-4972-A787-8EDC4CAF8D46}" presName="node" presStyleLbl="node1" presStyleIdx="0" presStyleCnt="5" custScaleX="121606">
        <dgm:presLayoutVars>
          <dgm:bulletEnabled val="1"/>
        </dgm:presLayoutVars>
      </dgm:prSet>
      <dgm:spPr/>
      <dgm:t>
        <a:bodyPr/>
        <a:lstStyle/>
        <a:p>
          <a:endParaRPr lang="en-US"/>
        </a:p>
      </dgm:t>
    </dgm:pt>
    <dgm:pt modelId="{4467928F-7299-4C59-AE3E-491D29010137}" type="pres">
      <dgm:prSet presAssocID="{F23526F4-51E6-4249-BF67-593A86AE3B05}" presName="spacerT" presStyleCnt="0"/>
      <dgm:spPr/>
    </dgm:pt>
    <dgm:pt modelId="{140B9499-68AC-48EB-B321-C1D7D2A09932}" type="pres">
      <dgm:prSet presAssocID="{F23526F4-51E6-4249-BF67-593A86AE3B05}" presName="sibTrans" presStyleLbl="sibTrans2D1" presStyleIdx="0" presStyleCnt="4"/>
      <dgm:spPr/>
      <dgm:t>
        <a:bodyPr/>
        <a:lstStyle/>
        <a:p>
          <a:endParaRPr lang="en-US"/>
        </a:p>
      </dgm:t>
    </dgm:pt>
    <dgm:pt modelId="{E8AD8A5C-2655-4326-8FAA-A4E28399DF2D}" type="pres">
      <dgm:prSet presAssocID="{F23526F4-51E6-4249-BF67-593A86AE3B05}" presName="spacerB" presStyleCnt="0"/>
      <dgm:spPr/>
    </dgm:pt>
    <dgm:pt modelId="{9341A71F-B343-4810-A29B-5BC390289114}" type="pres">
      <dgm:prSet presAssocID="{EFDE23F7-1F9A-44F8-B5B9-81578859FF7E}" presName="node" presStyleLbl="node1" presStyleIdx="1" presStyleCnt="5" custScaleX="121606">
        <dgm:presLayoutVars>
          <dgm:bulletEnabled val="1"/>
        </dgm:presLayoutVars>
      </dgm:prSet>
      <dgm:spPr/>
      <dgm:t>
        <a:bodyPr/>
        <a:lstStyle/>
        <a:p>
          <a:endParaRPr lang="en-US"/>
        </a:p>
      </dgm:t>
    </dgm:pt>
    <dgm:pt modelId="{6CFE17DD-C8CC-4C05-874E-CAAA0ECD2B48}" type="pres">
      <dgm:prSet presAssocID="{D4328537-B684-403C-8802-C626F94650DC}" presName="spacerT" presStyleCnt="0"/>
      <dgm:spPr/>
    </dgm:pt>
    <dgm:pt modelId="{97C07304-EE66-4893-AA3A-1A50294C1797}" type="pres">
      <dgm:prSet presAssocID="{D4328537-B684-403C-8802-C626F94650DC}" presName="sibTrans" presStyleLbl="sibTrans2D1" presStyleIdx="1" presStyleCnt="4"/>
      <dgm:spPr/>
      <dgm:t>
        <a:bodyPr/>
        <a:lstStyle/>
        <a:p>
          <a:endParaRPr lang="en-US"/>
        </a:p>
      </dgm:t>
    </dgm:pt>
    <dgm:pt modelId="{5E6A2FF1-DABA-4E65-B306-85124934CC67}" type="pres">
      <dgm:prSet presAssocID="{D4328537-B684-403C-8802-C626F94650DC}" presName="spacerB" presStyleCnt="0"/>
      <dgm:spPr/>
    </dgm:pt>
    <dgm:pt modelId="{0C0F8FE7-E1F9-4C82-90DB-A48FBB3DCB75}" type="pres">
      <dgm:prSet presAssocID="{30C4C8A1-C2FB-496B-8F61-45D8DADAC940}" presName="node" presStyleLbl="node1" presStyleIdx="2" presStyleCnt="5" custScaleX="121606">
        <dgm:presLayoutVars>
          <dgm:bulletEnabled val="1"/>
        </dgm:presLayoutVars>
      </dgm:prSet>
      <dgm:spPr/>
      <dgm:t>
        <a:bodyPr/>
        <a:lstStyle/>
        <a:p>
          <a:endParaRPr lang="en-US"/>
        </a:p>
      </dgm:t>
    </dgm:pt>
    <dgm:pt modelId="{8905C4F0-4B1D-40F2-9D94-295A2E20EC61}" type="pres">
      <dgm:prSet presAssocID="{28BED36C-9E7C-4C63-BD22-EB7B0D6763EB}" presName="spacerT" presStyleCnt="0"/>
      <dgm:spPr/>
    </dgm:pt>
    <dgm:pt modelId="{5B045D63-3733-4574-AE36-CFC0145DE1D2}" type="pres">
      <dgm:prSet presAssocID="{28BED36C-9E7C-4C63-BD22-EB7B0D6763EB}" presName="sibTrans" presStyleLbl="sibTrans2D1" presStyleIdx="2" presStyleCnt="4"/>
      <dgm:spPr/>
      <dgm:t>
        <a:bodyPr/>
        <a:lstStyle/>
        <a:p>
          <a:endParaRPr lang="en-US"/>
        </a:p>
      </dgm:t>
    </dgm:pt>
    <dgm:pt modelId="{BDF81E63-9B40-4320-BA58-D4F07DC48C4A}" type="pres">
      <dgm:prSet presAssocID="{28BED36C-9E7C-4C63-BD22-EB7B0D6763EB}" presName="spacerB" presStyleCnt="0"/>
      <dgm:spPr/>
    </dgm:pt>
    <dgm:pt modelId="{B7A70ECE-D439-42C7-8E0A-7ED5B19252A3}" type="pres">
      <dgm:prSet presAssocID="{A1B8F943-60BE-4E89-9857-0A16A9F546E5}" presName="node" presStyleLbl="node1" presStyleIdx="3" presStyleCnt="5" custScaleX="121606">
        <dgm:presLayoutVars>
          <dgm:bulletEnabled val="1"/>
        </dgm:presLayoutVars>
      </dgm:prSet>
      <dgm:spPr/>
      <dgm:t>
        <a:bodyPr/>
        <a:lstStyle/>
        <a:p>
          <a:endParaRPr lang="en-US"/>
        </a:p>
      </dgm:t>
    </dgm:pt>
    <dgm:pt modelId="{9692BB09-E4BB-4DD1-887C-022AFA7B9776}" type="pres">
      <dgm:prSet presAssocID="{3A8B82E0-EF18-44DC-B4B3-0F3CB75BC8EC}" presName="sibTransLast" presStyleLbl="sibTrans2D1" presStyleIdx="3" presStyleCnt="4"/>
      <dgm:spPr/>
      <dgm:t>
        <a:bodyPr/>
        <a:lstStyle/>
        <a:p>
          <a:endParaRPr lang="en-US"/>
        </a:p>
      </dgm:t>
    </dgm:pt>
    <dgm:pt modelId="{10042A09-42CB-4DCE-9244-CF2073641CB5}" type="pres">
      <dgm:prSet presAssocID="{3A8B82E0-EF18-44DC-B4B3-0F3CB75BC8EC}" presName="connectorText" presStyleLbl="sibTrans2D1" presStyleIdx="3" presStyleCnt="4"/>
      <dgm:spPr/>
      <dgm:t>
        <a:bodyPr/>
        <a:lstStyle/>
        <a:p>
          <a:endParaRPr lang="en-US"/>
        </a:p>
      </dgm:t>
    </dgm:pt>
    <dgm:pt modelId="{F910EBAB-C6FE-4809-9A95-B6E2B8F177DF}" type="pres">
      <dgm:prSet presAssocID="{3A8B82E0-EF18-44DC-B4B3-0F3CB75BC8EC}" presName="lastNode" presStyleLbl="node1" presStyleIdx="4" presStyleCnt="5" custScaleX="87174" custScaleY="89415">
        <dgm:presLayoutVars>
          <dgm:bulletEnabled val="1"/>
        </dgm:presLayoutVars>
      </dgm:prSet>
      <dgm:spPr/>
      <dgm:t>
        <a:bodyPr/>
        <a:lstStyle/>
        <a:p>
          <a:endParaRPr lang="en-US"/>
        </a:p>
      </dgm:t>
    </dgm:pt>
  </dgm:ptLst>
  <dgm:cxnLst>
    <dgm:cxn modelId="{F951A2BB-D432-425D-952A-70B6FFD29D15}" srcId="{3A8B82E0-EF18-44DC-B4B3-0F3CB75BC8EC}" destId="{A1B8F943-60BE-4E89-9857-0A16A9F546E5}" srcOrd="3" destOrd="0" parTransId="{7A73D206-2241-4E6A-BDB5-EAD7FD91A5FF}" sibTransId="{DBF079EF-FB93-4834-99C7-F7B5E6827220}"/>
    <dgm:cxn modelId="{E64F4116-7398-4877-BD48-A24B56E26F6C}" srcId="{3A8B82E0-EF18-44DC-B4B3-0F3CB75BC8EC}" destId="{30C4C8A1-C2FB-496B-8F61-45D8DADAC940}" srcOrd="2" destOrd="0" parTransId="{A73CA373-7404-4521-822C-2FF502916F42}" sibTransId="{28BED36C-9E7C-4C63-BD22-EB7B0D6763EB}"/>
    <dgm:cxn modelId="{960F57F6-6190-41BB-8793-A931E965082D}" type="presOf" srcId="{DBF079EF-FB93-4834-99C7-F7B5E6827220}" destId="{9692BB09-E4BB-4DD1-887C-022AFA7B9776}" srcOrd="0" destOrd="0" presId="urn:microsoft.com/office/officeart/2005/8/layout/equation2"/>
    <dgm:cxn modelId="{C96BA593-E8F6-4FF4-9AEE-D0CD58005F5A}" srcId="{3A8B82E0-EF18-44DC-B4B3-0F3CB75BC8EC}" destId="{035543C4-A093-4972-A787-8EDC4CAF8D46}" srcOrd="0" destOrd="0" parTransId="{C9770595-1530-46D6-BF73-94AD687B2ECE}" sibTransId="{F23526F4-51E6-4249-BF67-593A86AE3B05}"/>
    <dgm:cxn modelId="{7924CB54-2578-49EE-9B79-51766927CE81}" type="presOf" srcId="{035543C4-A093-4972-A787-8EDC4CAF8D46}" destId="{4BE190EA-9371-4D30-84C1-9DCC4B0A1931}" srcOrd="0" destOrd="0" presId="urn:microsoft.com/office/officeart/2005/8/layout/equation2"/>
    <dgm:cxn modelId="{692E0148-B836-422C-88FC-19DF32E4E7FD}" type="presOf" srcId="{3A8B82E0-EF18-44DC-B4B3-0F3CB75BC8EC}" destId="{EB63137F-E7C5-4370-9553-3F3A04BA9AED}" srcOrd="0" destOrd="0" presId="urn:microsoft.com/office/officeart/2005/8/layout/equation2"/>
    <dgm:cxn modelId="{CB4B3D2B-8D15-479D-BEFB-7BC906B6DD53}" type="presOf" srcId="{EFDE23F7-1F9A-44F8-B5B9-81578859FF7E}" destId="{9341A71F-B343-4810-A29B-5BC390289114}" srcOrd="0" destOrd="0" presId="urn:microsoft.com/office/officeart/2005/8/layout/equation2"/>
    <dgm:cxn modelId="{4F64EA1F-03C1-4071-A95D-2C5B3412672B}" type="presOf" srcId="{5410B779-1FB3-4153-A2F7-7C2C3D1A3EA1}" destId="{F910EBAB-C6FE-4809-9A95-B6E2B8F177DF}" srcOrd="0" destOrd="0" presId="urn:microsoft.com/office/officeart/2005/8/layout/equation2"/>
    <dgm:cxn modelId="{7268399C-CE5F-49AB-8C00-025737A3FF4F}" srcId="{3A8B82E0-EF18-44DC-B4B3-0F3CB75BC8EC}" destId="{EFDE23F7-1F9A-44F8-B5B9-81578859FF7E}" srcOrd="1" destOrd="0" parTransId="{81B294FF-4FFA-4CDB-AA67-F4179412F069}" sibTransId="{D4328537-B684-403C-8802-C626F94650DC}"/>
    <dgm:cxn modelId="{6073C828-A239-495A-BCFD-D68FDF6F8D9B}" type="presOf" srcId="{28BED36C-9E7C-4C63-BD22-EB7B0D6763EB}" destId="{5B045D63-3733-4574-AE36-CFC0145DE1D2}" srcOrd="0" destOrd="0" presId="urn:microsoft.com/office/officeart/2005/8/layout/equation2"/>
    <dgm:cxn modelId="{92B58076-189F-41C3-84C4-D2DC87962D49}" type="presOf" srcId="{A1B8F943-60BE-4E89-9857-0A16A9F546E5}" destId="{B7A70ECE-D439-42C7-8E0A-7ED5B19252A3}" srcOrd="0" destOrd="0" presId="urn:microsoft.com/office/officeart/2005/8/layout/equation2"/>
    <dgm:cxn modelId="{6EFBF934-7BCF-47B3-9051-4C3310C9AD34}" type="presOf" srcId="{D4328537-B684-403C-8802-C626F94650DC}" destId="{97C07304-EE66-4893-AA3A-1A50294C1797}" srcOrd="0" destOrd="0" presId="urn:microsoft.com/office/officeart/2005/8/layout/equation2"/>
    <dgm:cxn modelId="{74C5D074-4182-4587-96E7-764697B4A2CF}" srcId="{3A8B82E0-EF18-44DC-B4B3-0F3CB75BC8EC}" destId="{5410B779-1FB3-4153-A2F7-7C2C3D1A3EA1}" srcOrd="4" destOrd="0" parTransId="{4E6DFFEC-8CAA-42CF-B980-8ED99C40F4F2}" sibTransId="{3034010F-033A-43AC-8AE0-8D50C32BF919}"/>
    <dgm:cxn modelId="{0C52DF4D-1999-4FB9-A870-3E7F46E167DE}" type="presOf" srcId="{F23526F4-51E6-4249-BF67-593A86AE3B05}" destId="{140B9499-68AC-48EB-B321-C1D7D2A09932}" srcOrd="0" destOrd="0" presId="urn:microsoft.com/office/officeart/2005/8/layout/equation2"/>
    <dgm:cxn modelId="{60AD60DD-3598-462A-B98B-5273CBA0C924}" type="presOf" srcId="{30C4C8A1-C2FB-496B-8F61-45D8DADAC940}" destId="{0C0F8FE7-E1F9-4C82-90DB-A48FBB3DCB75}" srcOrd="0" destOrd="0" presId="urn:microsoft.com/office/officeart/2005/8/layout/equation2"/>
    <dgm:cxn modelId="{DF7B52D0-25D5-4FF1-972B-8D6F1C9D23BF}" type="presOf" srcId="{DBF079EF-FB93-4834-99C7-F7B5E6827220}" destId="{10042A09-42CB-4DCE-9244-CF2073641CB5}" srcOrd="1" destOrd="0" presId="urn:microsoft.com/office/officeart/2005/8/layout/equation2"/>
    <dgm:cxn modelId="{81A7B248-E422-485F-BE0A-5A29706BB547}" type="presParOf" srcId="{EB63137F-E7C5-4370-9553-3F3A04BA9AED}" destId="{008078C1-6777-45BF-9328-DF9124D3B321}" srcOrd="0" destOrd="0" presId="urn:microsoft.com/office/officeart/2005/8/layout/equation2"/>
    <dgm:cxn modelId="{672A42F2-198B-4DAC-9677-A532CD72007A}" type="presParOf" srcId="{008078C1-6777-45BF-9328-DF9124D3B321}" destId="{4BE190EA-9371-4D30-84C1-9DCC4B0A1931}" srcOrd="0" destOrd="0" presId="urn:microsoft.com/office/officeart/2005/8/layout/equation2"/>
    <dgm:cxn modelId="{FEFEFAF4-3029-4966-91FA-96EDC14CD76A}" type="presParOf" srcId="{008078C1-6777-45BF-9328-DF9124D3B321}" destId="{4467928F-7299-4C59-AE3E-491D29010137}" srcOrd="1" destOrd="0" presId="urn:microsoft.com/office/officeart/2005/8/layout/equation2"/>
    <dgm:cxn modelId="{AE7557FC-D7B2-48F7-9AD7-11B47E8468EE}" type="presParOf" srcId="{008078C1-6777-45BF-9328-DF9124D3B321}" destId="{140B9499-68AC-48EB-B321-C1D7D2A09932}" srcOrd="2" destOrd="0" presId="urn:microsoft.com/office/officeart/2005/8/layout/equation2"/>
    <dgm:cxn modelId="{67E870B8-3B2C-430F-A52C-95298A453D5A}" type="presParOf" srcId="{008078C1-6777-45BF-9328-DF9124D3B321}" destId="{E8AD8A5C-2655-4326-8FAA-A4E28399DF2D}" srcOrd="3" destOrd="0" presId="urn:microsoft.com/office/officeart/2005/8/layout/equation2"/>
    <dgm:cxn modelId="{A9621E8E-494B-447F-BAF2-E602ED98665E}" type="presParOf" srcId="{008078C1-6777-45BF-9328-DF9124D3B321}" destId="{9341A71F-B343-4810-A29B-5BC390289114}" srcOrd="4" destOrd="0" presId="urn:microsoft.com/office/officeart/2005/8/layout/equation2"/>
    <dgm:cxn modelId="{26ECAA10-F028-4EB4-B4A7-116D5A6580FE}" type="presParOf" srcId="{008078C1-6777-45BF-9328-DF9124D3B321}" destId="{6CFE17DD-C8CC-4C05-874E-CAAA0ECD2B48}" srcOrd="5" destOrd="0" presId="urn:microsoft.com/office/officeart/2005/8/layout/equation2"/>
    <dgm:cxn modelId="{F0D3175E-5422-4641-9FD4-2A9183A3AE93}" type="presParOf" srcId="{008078C1-6777-45BF-9328-DF9124D3B321}" destId="{97C07304-EE66-4893-AA3A-1A50294C1797}" srcOrd="6" destOrd="0" presId="urn:microsoft.com/office/officeart/2005/8/layout/equation2"/>
    <dgm:cxn modelId="{0EE27433-C81A-4F5B-B287-BB892E81CB30}" type="presParOf" srcId="{008078C1-6777-45BF-9328-DF9124D3B321}" destId="{5E6A2FF1-DABA-4E65-B306-85124934CC67}" srcOrd="7" destOrd="0" presId="urn:microsoft.com/office/officeart/2005/8/layout/equation2"/>
    <dgm:cxn modelId="{BE072C36-5F2C-491B-9119-8BAE03AB1FD2}" type="presParOf" srcId="{008078C1-6777-45BF-9328-DF9124D3B321}" destId="{0C0F8FE7-E1F9-4C82-90DB-A48FBB3DCB75}" srcOrd="8" destOrd="0" presId="urn:microsoft.com/office/officeart/2005/8/layout/equation2"/>
    <dgm:cxn modelId="{A85A7301-C5F9-499C-9F64-05681486487E}" type="presParOf" srcId="{008078C1-6777-45BF-9328-DF9124D3B321}" destId="{8905C4F0-4B1D-40F2-9D94-295A2E20EC61}" srcOrd="9" destOrd="0" presId="urn:microsoft.com/office/officeart/2005/8/layout/equation2"/>
    <dgm:cxn modelId="{8EF1D26D-C984-4064-96E5-830C7FB344E2}" type="presParOf" srcId="{008078C1-6777-45BF-9328-DF9124D3B321}" destId="{5B045D63-3733-4574-AE36-CFC0145DE1D2}" srcOrd="10" destOrd="0" presId="urn:microsoft.com/office/officeart/2005/8/layout/equation2"/>
    <dgm:cxn modelId="{7ACC32DA-7936-44CE-A017-4527D1F19783}" type="presParOf" srcId="{008078C1-6777-45BF-9328-DF9124D3B321}" destId="{BDF81E63-9B40-4320-BA58-D4F07DC48C4A}" srcOrd="11" destOrd="0" presId="urn:microsoft.com/office/officeart/2005/8/layout/equation2"/>
    <dgm:cxn modelId="{F5E16027-D4B7-4BEE-B5D0-B0449F0FC141}" type="presParOf" srcId="{008078C1-6777-45BF-9328-DF9124D3B321}" destId="{B7A70ECE-D439-42C7-8E0A-7ED5B19252A3}" srcOrd="12" destOrd="0" presId="urn:microsoft.com/office/officeart/2005/8/layout/equation2"/>
    <dgm:cxn modelId="{641013D6-68E9-4C88-8F63-2B1B03E5C255}" type="presParOf" srcId="{EB63137F-E7C5-4370-9553-3F3A04BA9AED}" destId="{9692BB09-E4BB-4DD1-887C-022AFA7B9776}" srcOrd="1" destOrd="0" presId="urn:microsoft.com/office/officeart/2005/8/layout/equation2"/>
    <dgm:cxn modelId="{569665AA-30B2-4797-AC2C-A9F2054171B2}" type="presParOf" srcId="{9692BB09-E4BB-4DD1-887C-022AFA7B9776}" destId="{10042A09-42CB-4DCE-9244-CF2073641CB5}" srcOrd="0" destOrd="0" presId="urn:microsoft.com/office/officeart/2005/8/layout/equation2"/>
    <dgm:cxn modelId="{833C660C-F845-44F1-9F0A-2D32145E79AE}" type="presParOf" srcId="{EB63137F-E7C5-4370-9553-3F3A04BA9AED}" destId="{F910EBAB-C6FE-4809-9A95-B6E2B8F177DF}"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A1F9F2-292C-4D77-AD34-F001326F98B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5498A1C-F550-4661-BDEC-EDF5222198D9}">
      <dgm:prSet phldrT="[Text]"/>
      <dgm:spPr>
        <a:solidFill>
          <a:schemeClr val="tx2">
            <a:lumMod val="50000"/>
          </a:schemeClr>
        </a:solidFill>
      </dgm:spPr>
      <dgm:t>
        <a:bodyPr/>
        <a:lstStyle/>
        <a:p>
          <a:r>
            <a:rPr lang="en-US" dirty="0" smtClean="0"/>
            <a:t>Section 1: Myanmar Microfinance Market</a:t>
          </a:r>
          <a:endParaRPr lang="en-US" dirty="0"/>
        </a:p>
      </dgm:t>
    </dgm:pt>
    <dgm:pt modelId="{6F4DCEF7-6385-4D16-808B-AD33FB0290FA}" type="parTrans" cxnId="{E1AFBD6C-CEF8-4C89-B17E-E994A2F39DF7}">
      <dgm:prSet/>
      <dgm:spPr/>
      <dgm:t>
        <a:bodyPr/>
        <a:lstStyle/>
        <a:p>
          <a:endParaRPr lang="en-US"/>
        </a:p>
      </dgm:t>
    </dgm:pt>
    <dgm:pt modelId="{C99DEFC7-0DDF-4FA5-B528-4BE85160DC3A}" type="sibTrans" cxnId="{E1AFBD6C-CEF8-4C89-B17E-E994A2F39DF7}">
      <dgm:prSet/>
      <dgm:spPr>
        <a:ln>
          <a:solidFill>
            <a:schemeClr val="tx2">
              <a:lumMod val="50000"/>
            </a:schemeClr>
          </a:solidFill>
        </a:ln>
      </dgm:spPr>
      <dgm:t>
        <a:bodyPr/>
        <a:lstStyle/>
        <a:p>
          <a:endParaRPr lang="en-US"/>
        </a:p>
      </dgm:t>
    </dgm:pt>
    <dgm:pt modelId="{01649261-CDFB-487F-9588-AA79144304BF}">
      <dgm:prSet phldrT="[Text]"/>
      <dgm:spPr>
        <a:solidFill>
          <a:schemeClr val="tx2">
            <a:lumMod val="75000"/>
          </a:schemeClr>
        </a:solidFill>
        <a:ln>
          <a:noFill/>
        </a:ln>
      </dgm:spPr>
      <dgm:t>
        <a:bodyPr/>
        <a:lstStyle/>
        <a:p>
          <a:r>
            <a:rPr lang="en-US" dirty="0" smtClean="0"/>
            <a:t>Section 2: Informal Finance Market</a:t>
          </a:r>
          <a:endParaRPr lang="en-US" dirty="0"/>
        </a:p>
      </dgm:t>
    </dgm:pt>
    <dgm:pt modelId="{DAF373D1-3186-4BA3-AB39-CDEB3A3FC274}" type="parTrans" cxnId="{E6D14542-BE9E-4FBC-9B39-8F69889E66D0}">
      <dgm:prSet/>
      <dgm:spPr/>
      <dgm:t>
        <a:bodyPr/>
        <a:lstStyle/>
        <a:p>
          <a:endParaRPr lang="en-US"/>
        </a:p>
      </dgm:t>
    </dgm:pt>
    <dgm:pt modelId="{58B5537E-6F6C-4A9F-B514-38FD71C175C0}" type="sibTrans" cxnId="{E6D14542-BE9E-4FBC-9B39-8F69889E66D0}">
      <dgm:prSet/>
      <dgm:spPr/>
      <dgm:t>
        <a:bodyPr/>
        <a:lstStyle/>
        <a:p>
          <a:endParaRPr lang="en-US"/>
        </a:p>
      </dgm:t>
    </dgm:pt>
    <dgm:pt modelId="{CFC0E7B4-F879-4F57-BF3B-2137EAB96BCB}">
      <dgm:prSet phldrT="[Text]"/>
      <dgm:spPr>
        <a:solidFill>
          <a:schemeClr val="accent1">
            <a:lumMod val="50000"/>
          </a:schemeClr>
        </a:solidFill>
        <a:ln>
          <a:noFill/>
        </a:ln>
      </dgm:spPr>
      <dgm:t>
        <a:bodyPr/>
        <a:lstStyle/>
        <a:p>
          <a:r>
            <a:rPr lang="en-US" dirty="0" smtClean="0"/>
            <a:t>Section 3: Market Potential for Payday Loans</a:t>
          </a:r>
          <a:endParaRPr lang="en-US" dirty="0"/>
        </a:p>
      </dgm:t>
    </dgm:pt>
    <dgm:pt modelId="{E2F715AA-4854-43F7-8F06-2694C25F42C0}" type="parTrans" cxnId="{1527C153-EBEF-4687-A090-F7C32A552154}">
      <dgm:prSet/>
      <dgm:spPr/>
      <dgm:t>
        <a:bodyPr/>
        <a:lstStyle/>
        <a:p>
          <a:endParaRPr lang="en-US"/>
        </a:p>
      </dgm:t>
    </dgm:pt>
    <dgm:pt modelId="{81EB797A-BE3B-4741-93C1-C613CB035984}" type="sibTrans" cxnId="{1527C153-EBEF-4687-A090-F7C32A552154}">
      <dgm:prSet/>
      <dgm:spPr/>
      <dgm:t>
        <a:bodyPr/>
        <a:lstStyle/>
        <a:p>
          <a:endParaRPr lang="en-US"/>
        </a:p>
      </dgm:t>
    </dgm:pt>
    <dgm:pt modelId="{2CE694EB-1BB8-47F7-94E0-F5590191B3C0}">
      <dgm:prSet/>
      <dgm:spPr>
        <a:solidFill>
          <a:schemeClr val="accent1">
            <a:lumMod val="75000"/>
          </a:schemeClr>
        </a:solidFill>
        <a:ln>
          <a:noFill/>
        </a:ln>
      </dgm:spPr>
      <dgm:t>
        <a:bodyPr/>
        <a:lstStyle/>
        <a:p>
          <a:r>
            <a:rPr lang="en-US" dirty="0" smtClean="0"/>
            <a:t>Section 4: Analysis of Payday Loan Business Ecosystem</a:t>
          </a:r>
          <a:endParaRPr lang="en-US" dirty="0"/>
        </a:p>
      </dgm:t>
    </dgm:pt>
    <dgm:pt modelId="{0699E3F8-17C7-4DA9-A7A4-E4229CC319B4}" type="parTrans" cxnId="{A993F514-4DE0-4512-94D7-7DB65944D8BB}">
      <dgm:prSet/>
      <dgm:spPr/>
      <dgm:t>
        <a:bodyPr/>
        <a:lstStyle/>
        <a:p>
          <a:endParaRPr lang="en-US"/>
        </a:p>
      </dgm:t>
    </dgm:pt>
    <dgm:pt modelId="{F6759B61-7408-4A1B-98D4-0B6FD9F03898}" type="sibTrans" cxnId="{A993F514-4DE0-4512-94D7-7DB65944D8BB}">
      <dgm:prSet/>
      <dgm:spPr/>
      <dgm:t>
        <a:bodyPr/>
        <a:lstStyle/>
        <a:p>
          <a:endParaRPr lang="en-US"/>
        </a:p>
      </dgm:t>
    </dgm:pt>
    <dgm:pt modelId="{83A882EC-D6DF-4C6D-B114-C4F1B066DD70}">
      <dgm:prSet/>
      <dgm:spPr>
        <a:solidFill>
          <a:schemeClr val="accent1">
            <a:lumMod val="75000"/>
          </a:schemeClr>
        </a:solidFill>
        <a:ln>
          <a:noFill/>
        </a:ln>
      </dgm:spPr>
      <dgm:t>
        <a:bodyPr/>
        <a:lstStyle/>
        <a:p>
          <a:r>
            <a:rPr lang="en-US" dirty="0" smtClean="0"/>
            <a:t>Section 5: Distribution Channel for Payday Loans</a:t>
          </a:r>
          <a:endParaRPr lang="en-US" dirty="0"/>
        </a:p>
      </dgm:t>
    </dgm:pt>
    <dgm:pt modelId="{F698F124-E223-409D-9A19-0A84B2286BB0}" type="parTrans" cxnId="{A82B4801-1D11-4C65-8557-4798E9D00BB3}">
      <dgm:prSet/>
      <dgm:spPr/>
      <dgm:t>
        <a:bodyPr/>
        <a:lstStyle/>
        <a:p>
          <a:endParaRPr lang="en-US"/>
        </a:p>
      </dgm:t>
    </dgm:pt>
    <dgm:pt modelId="{465574FC-8E27-4BB1-B354-EF449816D9EA}" type="sibTrans" cxnId="{A82B4801-1D11-4C65-8557-4798E9D00BB3}">
      <dgm:prSet/>
      <dgm:spPr/>
      <dgm:t>
        <a:bodyPr/>
        <a:lstStyle/>
        <a:p>
          <a:endParaRPr lang="en-US"/>
        </a:p>
      </dgm:t>
    </dgm:pt>
    <dgm:pt modelId="{8C145158-9C5C-41EC-AF85-2217B0ED989D}">
      <dgm:prSet/>
      <dgm:spPr>
        <a:solidFill>
          <a:schemeClr val="tx2">
            <a:lumMod val="40000"/>
            <a:lumOff val="60000"/>
          </a:schemeClr>
        </a:solidFill>
        <a:ln>
          <a:solidFill>
            <a:srgbClr val="FF0000"/>
          </a:solidFill>
        </a:ln>
      </dgm:spPr>
      <dgm:t>
        <a:bodyPr/>
        <a:lstStyle/>
        <a:p>
          <a:r>
            <a:rPr lang="en-US" dirty="0" smtClean="0">
              <a:solidFill>
                <a:schemeClr val="tx2">
                  <a:lumMod val="75000"/>
                </a:schemeClr>
              </a:solidFill>
            </a:rPr>
            <a:t>Section 6: Market Entry and Licensing</a:t>
          </a:r>
          <a:endParaRPr lang="en-US" dirty="0">
            <a:solidFill>
              <a:schemeClr val="tx2">
                <a:lumMod val="75000"/>
              </a:schemeClr>
            </a:solidFill>
          </a:endParaRPr>
        </a:p>
      </dgm:t>
    </dgm:pt>
    <dgm:pt modelId="{9668DC08-0E58-47D8-9F76-5868BF7E09B5}" type="parTrans" cxnId="{0A8A8324-1C99-4C80-A33B-5EEC6865F3A2}">
      <dgm:prSet/>
      <dgm:spPr/>
      <dgm:t>
        <a:bodyPr/>
        <a:lstStyle/>
        <a:p>
          <a:endParaRPr lang="en-US"/>
        </a:p>
      </dgm:t>
    </dgm:pt>
    <dgm:pt modelId="{95CB7D74-E06C-4982-98EF-1EF13CBC4613}" type="sibTrans" cxnId="{0A8A8324-1C99-4C80-A33B-5EEC6865F3A2}">
      <dgm:prSet/>
      <dgm:spPr/>
      <dgm:t>
        <a:bodyPr/>
        <a:lstStyle/>
        <a:p>
          <a:endParaRPr lang="en-US"/>
        </a:p>
      </dgm:t>
    </dgm:pt>
    <dgm:pt modelId="{BB8D56E8-A4CC-4D60-A56A-60DE8CDF930B}">
      <dgm:prSet/>
      <dgm:spPr>
        <a:solidFill>
          <a:schemeClr val="accent1">
            <a:lumMod val="40000"/>
            <a:lumOff val="60000"/>
          </a:schemeClr>
        </a:solidFill>
      </dgm:spPr>
      <dgm:t>
        <a:bodyPr/>
        <a:lstStyle/>
        <a:p>
          <a:r>
            <a:rPr lang="en-US" dirty="0" smtClean="0">
              <a:solidFill>
                <a:schemeClr val="tx2">
                  <a:lumMod val="75000"/>
                </a:schemeClr>
              </a:solidFill>
            </a:rPr>
            <a:t>Section 7: Summary and Recommendations for Market Entry</a:t>
          </a:r>
          <a:endParaRPr lang="en-US" dirty="0">
            <a:solidFill>
              <a:schemeClr val="tx2">
                <a:lumMod val="75000"/>
              </a:schemeClr>
            </a:solidFill>
          </a:endParaRPr>
        </a:p>
      </dgm:t>
    </dgm:pt>
    <dgm:pt modelId="{66AB955A-EE14-486C-A644-B9BEB304AB6F}" type="parTrans" cxnId="{BCC3A648-8475-4157-AFE8-B77099A445F6}">
      <dgm:prSet/>
      <dgm:spPr/>
      <dgm:t>
        <a:bodyPr/>
        <a:lstStyle/>
        <a:p>
          <a:endParaRPr lang="en-US"/>
        </a:p>
      </dgm:t>
    </dgm:pt>
    <dgm:pt modelId="{1C9C1385-5853-4022-AD90-2AF53190B051}" type="sibTrans" cxnId="{BCC3A648-8475-4157-AFE8-B77099A445F6}">
      <dgm:prSet/>
      <dgm:spPr/>
      <dgm:t>
        <a:bodyPr/>
        <a:lstStyle/>
        <a:p>
          <a:endParaRPr lang="en-US"/>
        </a:p>
      </dgm:t>
    </dgm:pt>
    <dgm:pt modelId="{EBDC2E7D-913A-4D1B-AD4E-B3142D0AF79E}" type="pres">
      <dgm:prSet presAssocID="{D8A1F9F2-292C-4D77-AD34-F001326F98BB}" presName="Name0" presStyleCnt="0">
        <dgm:presLayoutVars>
          <dgm:chMax val="7"/>
          <dgm:chPref val="7"/>
          <dgm:dir/>
        </dgm:presLayoutVars>
      </dgm:prSet>
      <dgm:spPr/>
      <dgm:t>
        <a:bodyPr/>
        <a:lstStyle/>
        <a:p>
          <a:endParaRPr lang="en-US"/>
        </a:p>
      </dgm:t>
    </dgm:pt>
    <dgm:pt modelId="{F6A9AA11-CFB7-423F-9427-46F0A2715BB2}" type="pres">
      <dgm:prSet presAssocID="{D8A1F9F2-292C-4D77-AD34-F001326F98BB}" presName="Name1" presStyleCnt="0"/>
      <dgm:spPr/>
    </dgm:pt>
    <dgm:pt modelId="{54BCC21A-E32F-4DF0-9F67-FA893BA02D63}" type="pres">
      <dgm:prSet presAssocID="{D8A1F9F2-292C-4D77-AD34-F001326F98BB}" presName="cycle" presStyleCnt="0"/>
      <dgm:spPr/>
    </dgm:pt>
    <dgm:pt modelId="{D59D760A-71D8-4427-B315-64858F85F6EF}" type="pres">
      <dgm:prSet presAssocID="{D8A1F9F2-292C-4D77-AD34-F001326F98BB}" presName="srcNode" presStyleLbl="node1" presStyleIdx="0" presStyleCnt="7"/>
      <dgm:spPr/>
    </dgm:pt>
    <dgm:pt modelId="{8118875A-5A0E-43F0-A85A-C5373A57CE20}" type="pres">
      <dgm:prSet presAssocID="{D8A1F9F2-292C-4D77-AD34-F001326F98BB}" presName="conn" presStyleLbl="parChTrans1D2" presStyleIdx="0" presStyleCnt="1"/>
      <dgm:spPr/>
      <dgm:t>
        <a:bodyPr/>
        <a:lstStyle/>
        <a:p>
          <a:endParaRPr lang="en-US"/>
        </a:p>
      </dgm:t>
    </dgm:pt>
    <dgm:pt modelId="{E0CF8A1D-5408-41DD-B2AE-217E727AFB63}" type="pres">
      <dgm:prSet presAssocID="{D8A1F9F2-292C-4D77-AD34-F001326F98BB}" presName="extraNode" presStyleLbl="node1" presStyleIdx="0" presStyleCnt="7"/>
      <dgm:spPr/>
    </dgm:pt>
    <dgm:pt modelId="{31149073-686C-450B-B734-26A539C35181}" type="pres">
      <dgm:prSet presAssocID="{D8A1F9F2-292C-4D77-AD34-F001326F98BB}" presName="dstNode" presStyleLbl="node1" presStyleIdx="0" presStyleCnt="7"/>
      <dgm:spPr/>
    </dgm:pt>
    <dgm:pt modelId="{393D86FA-C866-4972-8FC7-7DD85D29F323}" type="pres">
      <dgm:prSet presAssocID="{D5498A1C-F550-4661-BDEC-EDF5222198D9}" presName="text_1" presStyleLbl="node1" presStyleIdx="0" presStyleCnt="7">
        <dgm:presLayoutVars>
          <dgm:bulletEnabled val="1"/>
        </dgm:presLayoutVars>
      </dgm:prSet>
      <dgm:spPr/>
      <dgm:t>
        <a:bodyPr/>
        <a:lstStyle/>
        <a:p>
          <a:endParaRPr lang="en-US"/>
        </a:p>
      </dgm:t>
    </dgm:pt>
    <dgm:pt modelId="{DCAAEB4D-114D-4BB7-B3D1-CA86A2DD09AF}" type="pres">
      <dgm:prSet presAssocID="{D5498A1C-F550-4661-BDEC-EDF5222198D9}" presName="accent_1" presStyleCnt="0"/>
      <dgm:spPr/>
    </dgm:pt>
    <dgm:pt modelId="{B1019294-EED0-4C15-BDBA-B808CA20512B}" type="pres">
      <dgm:prSet presAssocID="{D5498A1C-F550-4661-BDEC-EDF5222198D9}" presName="accentRepeatNode" presStyleLbl="solidFgAcc1" presStyleIdx="0" presStyleCnt="7"/>
      <dgm:spPr>
        <a:ln>
          <a:solidFill>
            <a:schemeClr val="bg1">
              <a:lumMod val="65000"/>
            </a:schemeClr>
          </a:solidFill>
        </a:ln>
      </dgm:spPr>
    </dgm:pt>
    <dgm:pt modelId="{AE7648A7-785A-4D07-A383-45448251874C}" type="pres">
      <dgm:prSet presAssocID="{01649261-CDFB-487F-9588-AA79144304BF}" presName="text_2" presStyleLbl="node1" presStyleIdx="1" presStyleCnt="7">
        <dgm:presLayoutVars>
          <dgm:bulletEnabled val="1"/>
        </dgm:presLayoutVars>
      </dgm:prSet>
      <dgm:spPr/>
      <dgm:t>
        <a:bodyPr/>
        <a:lstStyle/>
        <a:p>
          <a:endParaRPr lang="en-US"/>
        </a:p>
      </dgm:t>
    </dgm:pt>
    <dgm:pt modelId="{446C9533-BE98-4D54-BF75-1C9F61FFB577}" type="pres">
      <dgm:prSet presAssocID="{01649261-CDFB-487F-9588-AA79144304BF}" presName="accent_2" presStyleCnt="0"/>
      <dgm:spPr/>
    </dgm:pt>
    <dgm:pt modelId="{59AAA797-00C4-45E4-9F3A-0790971E761E}" type="pres">
      <dgm:prSet presAssocID="{01649261-CDFB-487F-9588-AA79144304BF}" presName="accentRepeatNode" presStyleLbl="solidFgAcc1" presStyleIdx="1" presStyleCnt="7"/>
      <dgm:spPr>
        <a:solidFill>
          <a:srgbClr val="FFFFFF"/>
        </a:solidFill>
        <a:ln>
          <a:solidFill>
            <a:schemeClr val="bg1">
              <a:lumMod val="65000"/>
            </a:schemeClr>
          </a:solidFill>
        </a:ln>
      </dgm:spPr>
      <dgm:t>
        <a:bodyPr/>
        <a:lstStyle/>
        <a:p>
          <a:endParaRPr lang="en-US"/>
        </a:p>
      </dgm:t>
    </dgm:pt>
    <dgm:pt modelId="{0CD1668F-B4FE-48F8-BD32-590239184B91}" type="pres">
      <dgm:prSet presAssocID="{CFC0E7B4-F879-4F57-BF3B-2137EAB96BCB}" presName="text_3" presStyleLbl="node1" presStyleIdx="2" presStyleCnt="7">
        <dgm:presLayoutVars>
          <dgm:bulletEnabled val="1"/>
        </dgm:presLayoutVars>
      </dgm:prSet>
      <dgm:spPr/>
      <dgm:t>
        <a:bodyPr/>
        <a:lstStyle/>
        <a:p>
          <a:endParaRPr lang="en-US"/>
        </a:p>
      </dgm:t>
    </dgm:pt>
    <dgm:pt modelId="{1B549371-0175-4008-BFA7-5340AAE65C08}" type="pres">
      <dgm:prSet presAssocID="{CFC0E7B4-F879-4F57-BF3B-2137EAB96BCB}" presName="accent_3" presStyleCnt="0"/>
      <dgm:spPr/>
    </dgm:pt>
    <dgm:pt modelId="{02888FA4-A968-4CC0-8B58-B6214C8F39C7}" type="pres">
      <dgm:prSet presAssocID="{CFC0E7B4-F879-4F57-BF3B-2137EAB96BCB}" presName="accentRepeatNode" presStyleLbl="solidFgAcc1" presStyleIdx="2" presStyleCnt="7"/>
      <dgm:spPr>
        <a:solidFill>
          <a:srgbClr val="FFFFFF"/>
        </a:solidFill>
        <a:ln>
          <a:solidFill>
            <a:schemeClr val="bg1">
              <a:lumMod val="65000"/>
            </a:schemeClr>
          </a:solidFill>
        </a:ln>
      </dgm:spPr>
      <dgm:t>
        <a:bodyPr/>
        <a:lstStyle/>
        <a:p>
          <a:endParaRPr lang="en-US"/>
        </a:p>
      </dgm:t>
    </dgm:pt>
    <dgm:pt modelId="{B3865CE1-9106-46E6-87F1-79188FBA86DF}" type="pres">
      <dgm:prSet presAssocID="{2CE694EB-1BB8-47F7-94E0-F5590191B3C0}" presName="text_4" presStyleLbl="node1" presStyleIdx="3" presStyleCnt="7">
        <dgm:presLayoutVars>
          <dgm:bulletEnabled val="1"/>
        </dgm:presLayoutVars>
      </dgm:prSet>
      <dgm:spPr/>
      <dgm:t>
        <a:bodyPr/>
        <a:lstStyle/>
        <a:p>
          <a:endParaRPr lang="en-US"/>
        </a:p>
      </dgm:t>
    </dgm:pt>
    <dgm:pt modelId="{31AD5022-6952-4A5D-AA48-5CEEEB176831}" type="pres">
      <dgm:prSet presAssocID="{2CE694EB-1BB8-47F7-94E0-F5590191B3C0}" presName="accent_4" presStyleCnt="0"/>
      <dgm:spPr/>
    </dgm:pt>
    <dgm:pt modelId="{80F0A54F-8996-4BDF-8487-78821206D291}" type="pres">
      <dgm:prSet presAssocID="{2CE694EB-1BB8-47F7-94E0-F5590191B3C0}" presName="accentRepeatNode" presStyleLbl="solidFgAcc1" presStyleIdx="3" presStyleCnt="7"/>
      <dgm:spPr>
        <a:solidFill>
          <a:srgbClr val="FFFFFF"/>
        </a:solidFill>
        <a:ln>
          <a:solidFill>
            <a:schemeClr val="bg1">
              <a:lumMod val="65000"/>
            </a:schemeClr>
          </a:solidFill>
        </a:ln>
      </dgm:spPr>
      <dgm:t>
        <a:bodyPr/>
        <a:lstStyle/>
        <a:p>
          <a:endParaRPr lang="en-US"/>
        </a:p>
      </dgm:t>
    </dgm:pt>
    <dgm:pt modelId="{95A61E20-1741-452C-912C-AA275B1D47C2}" type="pres">
      <dgm:prSet presAssocID="{83A882EC-D6DF-4C6D-B114-C4F1B066DD70}" presName="text_5" presStyleLbl="node1" presStyleIdx="4" presStyleCnt="7">
        <dgm:presLayoutVars>
          <dgm:bulletEnabled val="1"/>
        </dgm:presLayoutVars>
      </dgm:prSet>
      <dgm:spPr/>
      <dgm:t>
        <a:bodyPr/>
        <a:lstStyle/>
        <a:p>
          <a:endParaRPr lang="en-US"/>
        </a:p>
      </dgm:t>
    </dgm:pt>
    <dgm:pt modelId="{9E449161-F252-4D75-87DD-2B6C1860927C}" type="pres">
      <dgm:prSet presAssocID="{83A882EC-D6DF-4C6D-B114-C4F1B066DD70}" presName="accent_5" presStyleCnt="0"/>
      <dgm:spPr/>
    </dgm:pt>
    <dgm:pt modelId="{B9FDB615-FAF4-4D6F-8135-9B963379C495}" type="pres">
      <dgm:prSet presAssocID="{83A882EC-D6DF-4C6D-B114-C4F1B066DD70}" presName="accentRepeatNode" presStyleLbl="solidFgAcc1" presStyleIdx="4" presStyleCnt="7"/>
      <dgm:spPr>
        <a:solidFill>
          <a:srgbClr val="FFFFFF"/>
        </a:solidFill>
        <a:ln>
          <a:solidFill>
            <a:schemeClr val="bg1">
              <a:lumMod val="65000"/>
            </a:schemeClr>
          </a:solidFill>
        </a:ln>
      </dgm:spPr>
      <dgm:t>
        <a:bodyPr/>
        <a:lstStyle/>
        <a:p>
          <a:endParaRPr lang="en-US"/>
        </a:p>
      </dgm:t>
    </dgm:pt>
    <dgm:pt modelId="{1E56ED3F-3E5C-4387-80BC-7878395B6A86}" type="pres">
      <dgm:prSet presAssocID="{8C145158-9C5C-41EC-AF85-2217B0ED989D}" presName="text_6" presStyleLbl="node1" presStyleIdx="5" presStyleCnt="7">
        <dgm:presLayoutVars>
          <dgm:bulletEnabled val="1"/>
        </dgm:presLayoutVars>
      </dgm:prSet>
      <dgm:spPr/>
      <dgm:t>
        <a:bodyPr/>
        <a:lstStyle/>
        <a:p>
          <a:endParaRPr lang="en-US"/>
        </a:p>
      </dgm:t>
    </dgm:pt>
    <dgm:pt modelId="{A03DD3EC-0895-4AD3-B6F7-639640E5FF5C}" type="pres">
      <dgm:prSet presAssocID="{8C145158-9C5C-41EC-AF85-2217B0ED989D}" presName="accent_6" presStyleCnt="0"/>
      <dgm:spPr/>
    </dgm:pt>
    <dgm:pt modelId="{5CF32A3F-2469-4111-AFA3-D9FB945C79BE}" type="pres">
      <dgm:prSet presAssocID="{8C145158-9C5C-41EC-AF85-2217B0ED989D}" presName="accentRepeatNode" presStyleLbl="solidFgAcc1" presStyleIdx="5" presStyleCnt="7"/>
      <dgm:spPr>
        <a:solidFill>
          <a:srgbClr val="FF0000"/>
        </a:solidFill>
        <a:ln>
          <a:solidFill>
            <a:srgbClr val="FF0000"/>
          </a:solidFill>
        </a:ln>
      </dgm:spPr>
      <dgm:t>
        <a:bodyPr/>
        <a:lstStyle/>
        <a:p>
          <a:endParaRPr lang="en-US"/>
        </a:p>
      </dgm:t>
    </dgm:pt>
    <dgm:pt modelId="{EBDAEA24-DEAF-433D-8510-5D87042D828B}" type="pres">
      <dgm:prSet presAssocID="{BB8D56E8-A4CC-4D60-A56A-60DE8CDF930B}" presName="text_7" presStyleLbl="node1" presStyleIdx="6" presStyleCnt="7">
        <dgm:presLayoutVars>
          <dgm:bulletEnabled val="1"/>
        </dgm:presLayoutVars>
      </dgm:prSet>
      <dgm:spPr/>
      <dgm:t>
        <a:bodyPr/>
        <a:lstStyle/>
        <a:p>
          <a:endParaRPr lang="en-US"/>
        </a:p>
      </dgm:t>
    </dgm:pt>
    <dgm:pt modelId="{CEF9FF67-FC2C-483B-8018-175961D8EC70}" type="pres">
      <dgm:prSet presAssocID="{BB8D56E8-A4CC-4D60-A56A-60DE8CDF930B}" presName="accent_7" presStyleCnt="0"/>
      <dgm:spPr/>
    </dgm:pt>
    <dgm:pt modelId="{3AB44294-B035-4331-81C6-4F2DB13FB274}" type="pres">
      <dgm:prSet presAssocID="{BB8D56E8-A4CC-4D60-A56A-60DE8CDF930B}" presName="accentRepeatNode" presStyleLbl="solidFgAcc1" presStyleIdx="6" presStyleCnt="7"/>
      <dgm:spPr>
        <a:ln>
          <a:solidFill>
            <a:schemeClr val="bg1">
              <a:lumMod val="65000"/>
            </a:schemeClr>
          </a:solidFill>
        </a:ln>
      </dgm:spPr>
    </dgm:pt>
  </dgm:ptLst>
  <dgm:cxnLst>
    <dgm:cxn modelId="{BCC3A648-8475-4157-AFE8-B77099A445F6}" srcId="{D8A1F9F2-292C-4D77-AD34-F001326F98BB}" destId="{BB8D56E8-A4CC-4D60-A56A-60DE8CDF930B}" srcOrd="6" destOrd="0" parTransId="{66AB955A-EE14-486C-A644-B9BEB304AB6F}" sibTransId="{1C9C1385-5853-4022-AD90-2AF53190B051}"/>
    <dgm:cxn modelId="{E1AFBD6C-CEF8-4C89-B17E-E994A2F39DF7}" srcId="{D8A1F9F2-292C-4D77-AD34-F001326F98BB}" destId="{D5498A1C-F550-4661-BDEC-EDF5222198D9}" srcOrd="0" destOrd="0" parTransId="{6F4DCEF7-6385-4D16-808B-AD33FB0290FA}" sibTransId="{C99DEFC7-0DDF-4FA5-B528-4BE85160DC3A}"/>
    <dgm:cxn modelId="{A993F514-4DE0-4512-94D7-7DB65944D8BB}" srcId="{D8A1F9F2-292C-4D77-AD34-F001326F98BB}" destId="{2CE694EB-1BB8-47F7-94E0-F5590191B3C0}" srcOrd="3" destOrd="0" parTransId="{0699E3F8-17C7-4DA9-A7A4-E4229CC319B4}" sibTransId="{F6759B61-7408-4A1B-98D4-0B6FD9F03898}"/>
    <dgm:cxn modelId="{C72CE1CF-7550-4D69-9B9E-6FA0E07FE592}" type="presOf" srcId="{C99DEFC7-0DDF-4FA5-B528-4BE85160DC3A}" destId="{8118875A-5A0E-43F0-A85A-C5373A57CE20}" srcOrd="0" destOrd="0" presId="urn:microsoft.com/office/officeart/2008/layout/VerticalCurvedList"/>
    <dgm:cxn modelId="{A82B4801-1D11-4C65-8557-4798E9D00BB3}" srcId="{D8A1F9F2-292C-4D77-AD34-F001326F98BB}" destId="{83A882EC-D6DF-4C6D-B114-C4F1B066DD70}" srcOrd="4" destOrd="0" parTransId="{F698F124-E223-409D-9A19-0A84B2286BB0}" sibTransId="{465574FC-8E27-4BB1-B354-EF449816D9EA}"/>
    <dgm:cxn modelId="{6CF7673B-AED1-42EC-9187-054FA88C3D88}" type="presOf" srcId="{D8A1F9F2-292C-4D77-AD34-F001326F98BB}" destId="{EBDC2E7D-913A-4D1B-AD4E-B3142D0AF79E}" srcOrd="0" destOrd="0" presId="urn:microsoft.com/office/officeart/2008/layout/VerticalCurvedList"/>
    <dgm:cxn modelId="{6A237D76-01F2-4C7A-A41F-CA58FFE3EE72}" type="presOf" srcId="{01649261-CDFB-487F-9588-AA79144304BF}" destId="{AE7648A7-785A-4D07-A383-45448251874C}" srcOrd="0" destOrd="0" presId="urn:microsoft.com/office/officeart/2008/layout/VerticalCurvedList"/>
    <dgm:cxn modelId="{A34EBF93-A6A2-4B4E-B589-A7CB7CB55D6B}" type="presOf" srcId="{2CE694EB-1BB8-47F7-94E0-F5590191B3C0}" destId="{B3865CE1-9106-46E6-87F1-79188FBA86DF}" srcOrd="0" destOrd="0" presId="urn:microsoft.com/office/officeart/2008/layout/VerticalCurvedList"/>
    <dgm:cxn modelId="{230365BF-BA2D-46EE-A692-568B64724ED6}" type="presOf" srcId="{BB8D56E8-A4CC-4D60-A56A-60DE8CDF930B}" destId="{EBDAEA24-DEAF-433D-8510-5D87042D828B}" srcOrd="0" destOrd="0" presId="urn:microsoft.com/office/officeart/2008/layout/VerticalCurvedList"/>
    <dgm:cxn modelId="{5F831077-8576-4FEA-8800-EF1022395281}" type="presOf" srcId="{D5498A1C-F550-4661-BDEC-EDF5222198D9}" destId="{393D86FA-C866-4972-8FC7-7DD85D29F323}" srcOrd="0" destOrd="0" presId="urn:microsoft.com/office/officeart/2008/layout/VerticalCurvedList"/>
    <dgm:cxn modelId="{718CD2BB-F89E-4F57-9907-EE5EFAC94B32}" type="presOf" srcId="{8C145158-9C5C-41EC-AF85-2217B0ED989D}" destId="{1E56ED3F-3E5C-4387-80BC-7878395B6A86}" srcOrd="0" destOrd="0" presId="urn:microsoft.com/office/officeart/2008/layout/VerticalCurvedList"/>
    <dgm:cxn modelId="{DD5B6121-0C63-476C-9011-37C5452C62BE}" type="presOf" srcId="{83A882EC-D6DF-4C6D-B114-C4F1B066DD70}" destId="{95A61E20-1741-452C-912C-AA275B1D47C2}" srcOrd="0" destOrd="0" presId="urn:microsoft.com/office/officeart/2008/layout/VerticalCurvedList"/>
    <dgm:cxn modelId="{1527C153-EBEF-4687-A090-F7C32A552154}" srcId="{D8A1F9F2-292C-4D77-AD34-F001326F98BB}" destId="{CFC0E7B4-F879-4F57-BF3B-2137EAB96BCB}" srcOrd="2" destOrd="0" parTransId="{E2F715AA-4854-43F7-8F06-2694C25F42C0}" sibTransId="{81EB797A-BE3B-4741-93C1-C613CB035984}"/>
    <dgm:cxn modelId="{0A8A8324-1C99-4C80-A33B-5EEC6865F3A2}" srcId="{D8A1F9F2-292C-4D77-AD34-F001326F98BB}" destId="{8C145158-9C5C-41EC-AF85-2217B0ED989D}" srcOrd="5" destOrd="0" parTransId="{9668DC08-0E58-47D8-9F76-5868BF7E09B5}" sibTransId="{95CB7D74-E06C-4982-98EF-1EF13CBC4613}"/>
    <dgm:cxn modelId="{A2892FC2-8D45-4E16-B755-5D6CF2B20E57}" type="presOf" srcId="{CFC0E7B4-F879-4F57-BF3B-2137EAB96BCB}" destId="{0CD1668F-B4FE-48F8-BD32-590239184B91}" srcOrd="0" destOrd="0" presId="urn:microsoft.com/office/officeart/2008/layout/VerticalCurvedList"/>
    <dgm:cxn modelId="{E6D14542-BE9E-4FBC-9B39-8F69889E66D0}" srcId="{D8A1F9F2-292C-4D77-AD34-F001326F98BB}" destId="{01649261-CDFB-487F-9588-AA79144304BF}" srcOrd="1" destOrd="0" parTransId="{DAF373D1-3186-4BA3-AB39-CDEB3A3FC274}" sibTransId="{58B5537E-6F6C-4A9F-B514-38FD71C175C0}"/>
    <dgm:cxn modelId="{3B3688EA-CC57-44BC-93BE-8F1A52C1E6ED}" type="presParOf" srcId="{EBDC2E7D-913A-4D1B-AD4E-B3142D0AF79E}" destId="{F6A9AA11-CFB7-423F-9427-46F0A2715BB2}" srcOrd="0" destOrd="0" presId="urn:microsoft.com/office/officeart/2008/layout/VerticalCurvedList"/>
    <dgm:cxn modelId="{1ACD5021-47D5-4961-ABD7-866AFDFE9085}" type="presParOf" srcId="{F6A9AA11-CFB7-423F-9427-46F0A2715BB2}" destId="{54BCC21A-E32F-4DF0-9F67-FA893BA02D63}" srcOrd="0" destOrd="0" presId="urn:microsoft.com/office/officeart/2008/layout/VerticalCurvedList"/>
    <dgm:cxn modelId="{6E1BEEF3-213F-4F73-A495-D80932CD05A4}" type="presParOf" srcId="{54BCC21A-E32F-4DF0-9F67-FA893BA02D63}" destId="{D59D760A-71D8-4427-B315-64858F85F6EF}" srcOrd="0" destOrd="0" presId="urn:microsoft.com/office/officeart/2008/layout/VerticalCurvedList"/>
    <dgm:cxn modelId="{496ED734-8809-4EF3-9EE5-A3CA30EB891C}" type="presParOf" srcId="{54BCC21A-E32F-4DF0-9F67-FA893BA02D63}" destId="{8118875A-5A0E-43F0-A85A-C5373A57CE20}" srcOrd="1" destOrd="0" presId="urn:microsoft.com/office/officeart/2008/layout/VerticalCurvedList"/>
    <dgm:cxn modelId="{7F148A2B-FD4D-41AB-86AE-B2DE05417E22}" type="presParOf" srcId="{54BCC21A-E32F-4DF0-9F67-FA893BA02D63}" destId="{E0CF8A1D-5408-41DD-B2AE-217E727AFB63}" srcOrd="2" destOrd="0" presId="urn:microsoft.com/office/officeart/2008/layout/VerticalCurvedList"/>
    <dgm:cxn modelId="{96E1EB9E-3FFD-4989-8557-69E51E4BB9ED}" type="presParOf" srcId="{54BCC21A-E32F-4DF0-9F67-FA893BA02D63}" destId="{31149073-686C-450B-B734-26A539C35181}" srcOrd="3" destOrd="0" presId="urn:microsoft.com/office/officeart/2008/layout/VerticalCurvedList"/>
    <dgm:cxn modelId="{A26632A7-D512-4135-B55E-0BA10BCFCB24}" type="presParOf" srcId="{F6A9AA11-CFB7-423F-9427-46F0A2715BB2}" destId="{393D86FA-C866-4972-8FC7-7DD85D29F323}" srcOrd="1" destOrd="0" presId="urn:microsoft.com/office/officeart/2008/layout/VerticalCurvedList"/>
    <dgm:cxn modelId="{ADEEB553-144E-4A1F-88AC-80FE4C5B60B7}" type="presParOf" srcId="{F6A9AA11-CFB7-423F-9427-46F0A2715BB2}" destId="{DCAAEB4D-114D-4BB7-B3D1-CA86A2DD09AF}" srcOrd="2" destOrd="0" presId="urn:microsoft.com/office/officeart/2008/layout/VerticalCurvedList"/>
    <dgm:cxn modelId="{E7BB7465-CC7E-41D8-8102-A3E449EB522D}" type="presParOf" srcId="{DCAAEB4D-114D-4BB7-B3D1-CA86A2DD09AF}" destId="{B1019294-EED0-4C15-BDBA-B808CA20512B}" srcOrd="0" destOrd="0" presId="urn:microsoft.com/office/officeart/2008/layout/VerticalCurvedList"/>
    <dgm:cxn modelId="{98241CC5-EB3E-4D89-80DD-5AEA1C66C329}" type="presParOf" srcId="{F6A9AA11-CFB7-423F-9427-46F0A2715BB2}" destId="{AE7648A7-785A-4D07-A383-45448251874C}" srcOrd="3" destOrd="0" presId="urn:microsoft.com/office/officeart/2008/layout/VerticalCurvedList"/>
    <dgm:cxn modelId="{6EE981EE-B2BF-4981-AA47-3FE701295AFC}" type="presParOf" srcId="{F6A9AA11-CFB7-423F-9427-46F0A2715BB2}" destId="{446C9533-BE98-4D54-BF75-1C9F61FFB577}" srcOrd="4" destOrd="0" presId="urn:microsoft.com/office/officeart/2008/layout/VerticalCurvedList"/>
    <dgm:cxn modelId="{A866AA7D-6DC2-4BEF-8492-173C2E87007A}" type="presParOf" srcId="{446C9533-BE98-4D54-BF75-1C9F61FFB577}" destId="{59AAA797-00C4-45E4-9F3A-0790971E761E}" srcOrd="0" destOrd="0" presId="urn:microsoft.com/office/officeart/2008/layout/VerticalCurvedList"/>
    <dgm:cxn modelId="{0C64DF06-A486-4B04-B026-9D7071637A94}" type="presParOf" srcId="{F6A9AA11-CFB7-423F-9427-46F0A2715BB2}" destId="{0CD1668F-B4FE-48F8-BD32-590239184B91}" srcOrd="5" destOrd="0" presId="urn:microsoft.com/office/officeart/2008/layout/VerticalCurvedList"/>
    <dgm:cxn modelId="{AD85BD4D-8180-4A17-AAEA-95DF066233C4}" type="presParOf" srcId="{F6A9AA11-CFB7-423F-9427-46F0A2715BB2}" destId="{1B549371-0175-4008-BFA7-5340AAE65C08}" srcOrd="6" destOrd="0" presId="urn:microsoft.com/office/officeart/2008/layout/VerticalCurvedList"/>
    <dgm:cxn modelId="{9AAD0706-4666-4FDF-B28D-7E733CB678A8}" type="presParOf" srcId="{1B549371-0175-4008-BFA7-5340AAE65C08}" destId="{02888FA4-A968-4CC0-8B58-B6214C8F39C7}" srcOrd="0" destOrd="0" presId="urn:microsoft.com/office/officeart/2008/layout/VerticalCurvedList"/>
    <dgm:cxn modelId="{9F5AF494-695C-4717-A94F-33E17615EFF3}" type="presParOf" srcId="{F6A9AA11-CFB7-423F-9427-46F0A2715BB2}" destId="{B3865CE1-9106-46E6-87F1-79188FBA86DF}" srcOrd="7" destOrd="0" presId="urn:microsoft.com/office/officeart/2008/layout/VerticalCurvedList"/>
    <dgm:cxn modelId="{42025370-C775-47C6-BC37-4EA608BBBC12}" type="presParOf" srcId="{F6A9AA11-CFB7-423F-9427-46F0A2715BB2}" destId="{31AD5022-6952-4A5D-AA48-5CEEEB176831}" srcOrd="8" destOrd="0" presId="urn:microsoft.com/office/officeart/2008/layout/VerticalCurvedList"/>
    <dgm:cxn modelId="{F45B5904-E513-442A-8E6F-06BA05804BAE}" type="presParOf" srcId="{31AD5022-6952-4A5D-AA48-5CEEEB176831}" destId="{80F0A54F-8996-4BDF-8487-78821206D291}" srcOrd="0" destOrd="0" presId="urn:microsoft.com/office/officeart/2008/layout/VerticalCurvedList"/>
    <dgm:cxn modelId="{5787A25E-C159-46BD-B04B-ADD39BC4DA78}" type="presParOf" srcId="{F6A9AA11-CFB7-423F-9427-46F0A2715BB2}" destId="{95A61E20-1741-452C-912C-AA275B1D47C2}" srcOrd="9" destOrd="0" presId="urn:microsoft.com/office/officeart/2008/layout/VerticalCurvedList"/>
    <dgm:cxn modelId="{0094B8A4-3EA0-4D64-897C-641F118D8ECC}" type="presParOf" srcId="{F6A9AA11-CFB7-423F-9427-46F0A2715BB2}" destId="{9E449161-F252-4D75-87DD-2B6C1860927C}" srcOrd="10" destOrd="0" presId="urn:microsoft.com/office/officeart/2008/layout/VerticalCurvedList"/>
    <dgm:cxn modelId="{2D570CE4-9FDA-4148-8256-C4A4F421B43E}" type="presParOf" srcId="{9E449161-F252-4D75-87DD-2B6C1860927C}" destId="{B9FDB615-FAF4-4D6F-8135-9B963379C495}" srcOrd="0" destOrd="0" presId="urn:microsoft.com/office/officeart/2008/layout/VerticalCurvedList"/>
    <dgm:cxn modelId="{ED5CE496-E74D-4492-839B-B25F3D086E96}" type="presParOf" srcId="{F6A9AA11-CFB7-423F-9427-46F0A2715BB2}" destId="{1E56ED3F-3E5C-4387-80BC-7878395B6A86}" srcOrd="11" destOrd="0" presId="urn:microsoft.com/office/officeart/2008/layout/VerticalCurvedList"/>
    <dgm:cxn modelId="{1E1759C6-6BCF-4A6A-8465-E338030A5407}" type="presParOf" srcId="{F6A9AA11-CFB7-423F-9427-46F0A2715BB2}" destId="{A03DD3EC-0895-4AD3-B6F7-639640E5FF5C}" srcOrd="12" destOrd="0" presId="urn:microsoft.com/office/officeart/2008/layout/VerticalCurvedList"/>
    <dgm:cxn modelId="{D7239E66-589F-4D9E-9189-788038588E37}" type="presParOf" srcId="{A03DD3EC-0895-4AD3-B6F7-639640E5FF5C}" destId="{5CF32A3F-2469-4111-AFA3-D9FB945C79BE}" srcOrd="0" destOrd="0" presId="urn:microsoft.com/office/officeart/2008/layout/VerticalCurvedList"/>
    <dgm:cxn modelId="{35B3D2FD-5FA3-421F-9B47-25788FAD80FE}" type="presParOf" srcId="{F6A9AA11-CFB7-423F-9427-46F0A2715BB2}" destId="{EBDAEA24-DEAF-433D-8510-5D87042D828B}" srcOrd="13" destOrd="0" presId="urn:microsoft.com/office/officeart/2008/layout/VerticalCurvedList"/>
    <dgm:cxn modelId="{48A495EF-A8CF-4BE5-AE39-269EDD652672}" type="presParOf" srcId="{F6A9AA11-CFB7-423F-9427-46F0A2715BB2}" destId="{CEF9FF67-FC2C-483B-8018-175961D8EC70}" srcOrd="14" destOrd="0" presId="urn:microsoft.com/office/officeart/2008/layout/VerticalCurvedList"/>
    <dgm:cxn modelId="{B7122CAD-2EEB-4DD9-90FF-4E53A138ECCA}" type="presParOf" srcId="{CEF9FF67-FC2C-483B-8018-175961D8EC70}" destId="{3AB44294-B035-4331-81C6-4F2DB13FB27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A1F9F2-292C-4D77-AD34-F001326F98B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5498A1C-F550-4661-BDEC-EDF5222198D9}">
      <dgm:prSet phldrT="[Text]"/>
      <dgm:spPr>
        <a:solidFill>
          <a:schemeClr val="tx2">
            <a:lumMod val="50000"/>
          </a:schemeClr>
        </a:solidFill>
      </dgm:spPr>
      <dgm:t>
        <a:bodyPr/>
        <a:lstStyle/>
        <a:p>
          <a:r>
            <a:rPr lang="en-US" dirty="0" smtClean="0"/>
            <a:t>Section 1: Myanmar Microfinance Market</a:t>
          </a:r>
          <a:endParaRPr lang="en-US" dirty="0"/>
        </a:p>
      </dgm:t>
    </dgm:pt>
    <dgm:pt modelId="{6F4DCEF7-6385-4D16-808B-AD33FB0290FA}" type="parTrans" cxnId="{E1AFBD6C-CEF8-4C89-B17E-E994A2F39DF7}">
      <dgm:prSet/>
      <dgm:spPr/>
      <dgm:t>
        <a:bodyPr/>
        <a:lstStyle/>
        <a:p>
          <a:endParaRPr lang="en-US"/>
        </a:p>
      </dgm:t>
    </dgm:pt>
    <dgm:pt modelId="{C99DEFC7-0DDF-4FA5-B528-4BE85160DC3A}" type="sibTrans" cxnId="{E1AFBD6C-CEF8-4C89-B17E-E994A2F39DF7}">
      <dgm:prSet/>
      <dgm:spPr>
        <a:ln>
          <a:solidFill>
            <a:schemeClr val="tx2">
              <a:lumMod val="50000"/>
            </a:schemeClr>
          </a:solidFill>
        </a:ln>
      </dgm:spPr>
      <dgm:t>
        <a:bodyPr/>
        <a:lstStyle/>
        <a:p>
          <a:endParaRPr lang="en-US"/>
        </a:p>
      </dgm:t>
    </dgm:pt>
    <dgm:pt modelId="{01649261-CDFB-487F-9588-AA79144304BF}">
      <dgm:prSet phldrT="[Text]"/>
      <dgm:spPr>
        <a:solidFill>
          <a:schemeClr val="tx2">
            <a:lumMod val="75000"/>
          </a:schemeClr>
        </a:solidFill>
        <a:ln>
          <a:noFill/>
        </a:ln>
      </dgm:spPr>
      <dgm:t>
        <a:bodyPr/>
        <a:lstStyle/>
        <a:p>
          <a:r>
            <a:rPr lang="en-US" dirty="0" smtClean="0"/>
            <a:t>Section 2: Informal Finance Market</a:t>
          </a:r>
          <a:endParaRPr lang="en-US" dirty="0"/>
        </a:p>
      </dgm:t>
    </dgm:pt>
    <dgm:pt modelId="{DAF373D1-3186-4BA3-AB39-CDEB3A3FC274}" type="parTrans" cxnId="{E6D14542-BE9E-4FBC-9B39-8F69889E66D0}">
      <dgm:prSet/>
      <dgm:spPr/>
      <dgm:t>
        <a:bodyPr/>
        <a:lstStyle/>
        <a:p>
          <a:endParaRPr lang="en-US"/>
        </a:p>
      </dgm:t>
    </dgm:pt>
    <dgm:pt modelId="{58B5537E-6F6C-4A9F-B514-38FD71C175C0}" type="sibTrans" cxnId="{E6D14542-BE9E-4FBC-9B39-8F69889E66D0}">
      <dgm:prSet/>
      <dgm:spPr/>
      <dgm:t>
        <a:bodyPr/>
        <a:lstStyle/>
        <a:p>
          <a:endParaRPr lang="en-US"/>
        </a:p>
      </dgm:t>
    </dgm:pt>
    <dgm:pt modelId="{CFC0E7B4-F879-4F57-BF3B-2137EAB96BCB}">
      <dgm:prSet phldrT="[Text]"/>
      <dgm:spPr>
        <a:solidFill>
          <a:schemeClr val="accent1">
            <a:lumMod val="50000"/>
          </a:schemeClr>
        </a:solidFill>
        <a:ln>
          <a:noFill/>
        </a:ln>
      </dgm:spPr>
      <dgm:t>
        <a:bodyPr/>
        <a:lstStyle/>
        <a:p>
          <a:r>
            <a:rPr lang="en-US" dirty="0" smtClean="0"/>
            <a:t>Section 3: Market Potential for Payday Loans</a:t>
          </a:r>
          <a:endParaRPr lang="en-US" dirty="0"/>
        </a:p>
      </dgm:t>
    </dgm:pt>
    <dgm:pt modelId="{E2F715AA-4854-43F7-8F06-2694C25F42C0}" type="parTrans" cxnId="{1527C153-EBEF-4687-A090-F7C32A552154}">
      <dgm:prSet/>
      <dgm:spPr/>
      <dgm:t>
        <a:bodyPr/>
        <a:lstStyle/>
        <a:p>
          <a:endParaRPr lang="en-US"/>
        </a:p>
      </dgm:t>
    </dgm:pt>
    <dgm:pt modelId="{81EB797A-BE3B-4741-93C1-C613CB035984}" type="sibTrans" cxnId="{1527C153-EBEF-4687-A090-F7C32A552154}">
      <dgm:prSet/>
      <dgm:spPr/>
      <dgm:t>
        <a:bodyPr/>
        <a:lstStyle/>
        <a:p>
          <a:endParaRPr lang="en-US"/>
        </a:p>
      </dgm:t>
    </dgm:pt>
    <dgm:pt modelId="{2CE694EB-1BB8-47F7-94E0-F5590191B3C0}">
      <dgm:prSet/>
      <dgm:spPr>
        <a:solidFill>
          <a:schemeClr val="accent1">
            <a:lumMod val="75000"/>
          </a:schemeClr>
        </a:solidFill>
        <a:ln>
          <a:noFill/>
        </a:ln>
      </dgm:spPr>
      <dgm:t>
        <a:bodyPr/>
        <a:lstStyle/>
        <a:p>
          <a:r>
            <a:rPr lang="en-US" dirty="0" smtClean="0"/>
            <a:t>Section 4: Analysis of Payday Loan Business Ecosystem</a:t>
          </a:r>
          <a:endParaRPr lang="en-US" dirty="0"/>
        </a:p>
      </dgm:t>
    </dgm:pt>
    <dgm:pt modelId="{0699E3F8-17C7-4DA9-A7A4-E4229CC319B4}" type="parTrans" cxnId="{A993F514-4DE0-4512-94D7-7DB65944D8BB}">
      <dgm:prSet/>
      <dgm:spPr/>
      <dgm:t>
        <a:bodyPr/>
        <a:lstStyle/>
        <a:p>
          <a:endParaRPr lang="en-US"/>
        </a:p>
      </dgm:t>
    </dgm:pt>
    <dgm:pt modelId="{F6759B61-7408-4A1B-98D4-0B6FD9F03898}" type="sibTrans" cxnId="{A993F514-4DE0-4512-94D7-7DB65944D8BB}">
      <dgm:prSet/>
      <dgm:spPr/>
      <dgm:t>
        <a:bodyPr/>
        <a:lstStyle/>
        <a:p>
          <a:endParaRPr lang="en-US"/>
        </a:p>
      </dgm:t>
    </dgm:pt>
    <dgm:pt modelId="{83A882EC-D6DF-4C6D-B114-C4F1B066DD70}">
      <dgm:prSet/>
      <dgm:spPr>
        <a:solidFill>
          <a:schemeClr val="accent1">
            <a:lumMod val="75000"/>
          </a:schemeClr>
        </a:solidFill>
        <a:ln>
          <a:noFill/>
        </a:ln>
      </dgm:spPr>
      <dgm:t>
        <a:bodyPr/>
        <a:lstStyle/>
        <a:p>
          <a:r>
            <a:rPr lang="en-US" dirty="0" smtClean="0"/>
            <a:t>Section 5: Distribution Channel for Payday Loans</a:t>
          </a:r>
          <a:endParaRPr lang="en-US" dirty="0"/>
        </a:p>
      </dgm:t>
    </dgm:pt>
    <dgm:pt modelId="{F698F124-E223-409D-9A19-0A84B2286BB0}" type="parTrans" cxnId="{A82B4801-1D11-4C65-8557-4798E9D00BB3}">
      <dgm:prSet/>
      <dgm:spPr/>
      <dgm:t>
        <a:bodyPr/>
        <a:lstStyle/>
        <a:p>
          <a:endParaRPr lang="en-US"/>
        </a:p>
      </dgm:t>
    </dgm:pt>
    <dgm:pt modelId="{465574FC-8E27-4BB1-B354-EF449816D9EA}" type="sibTrans" cxnId="{A82B4801-1D11-4C65-8557-4798E9D00BB3}">
      <dgm:prSet/>
      <dgm:spPr/>
      <dgm:t>
        <a:bodyPr/>
        <a:lstStyle/>
        <a:p>
          <a:endParaRPr lang="en-US"/>
        </a:p>
      </dgm:t>
    </dgm:pt>
    <dgm:pt modelId="{8C145158-9C5C-41EC-AF85-2217B0ED989D}">
      <dgm:prSet/>
      <dgm:spPr>
        <a:solidFill>
          <a:schemeClr val="tx2">
            <a:lumMod val="40000"/>
            <a:lumOff val="60000"/>
          </a:schemeClr>
        </a:solidFill>
        <a:ln>
          <a:noFill/>
        </a:ln>
      </dgm:spPr>
      <dgm:t>
        <a:bodyPr/>
        <a:lstStyle/>
        <a:p>
          <a:r>
            <a:rPr lang="en-US" dirty="0" smtClean="0">
              <a:solidFill>
                <a:schemeClr val="tx2">
                  <a:lumMod val="75000"/>
                </a:schemeClr>
              </a:solidFill>
            </a:rPr>
            <a:t>Section 6: Market Entry and Licensing</a:t>
          </a:r>
          <a:endParaRPr lang="en-US" dirty="0">
            <a:solidFill>
              <a:schemeClr val="tx2">
                <a:lumMod val="75000"/>
              </a:schemeClr>
            </a:solidFill>
          </a:endParaRPr>
        </a:p>
      </dgm:t>
    </dgm:pt>
    <dgm:pt modelId="{9668DC08-0E58-47D8-9F76-5868BF7E09B5}" type="parTrans" cxnId="{0A8A8324-1C99-4C80-A33B-5EEC6865F3A2}">
      <dgm:prSet/>
      <dgm:spPr/>
      <dgm:t>
        <a:bodyPr/>
        <a:lstStyle/>
        <a:p>
          <a:endParaRPr lang="en-US"/>
        </a:p>
      </dgm:t>
    </dgm:pt>
    <dgm:pt modelId="{95CB7D74-E06C-4982-98EF-1EF13CBC4613}" type="sibTrans" cxnId="{0A8A8324-1C99-4C80-A33B-5EEC6865F3A2}">
      <dgm:prSet/>
      <dgm:spPr/>
      <dgm:t>
        <a:bodyPr/>
        <a:lstStyle/>
        <a:p>
          <a:endParaRPr lang="en-US"/>
        </a:p>
      </dgm:t>
    </dgm:pt>
    <dgm:pt modelId="{BB8D56E8-A4CC-4D60-A56A-60DE8CDF930B}">
      <dgm:prSet/>
      <dgm:spPr>
        <a:solidFill>
          <a:schemeClr val="accent1">
            <a:lumMod val="40000"/>
            <a:lumOff val="60000"/>
          </a:schemeClr>
        </a:solidFill>
        <a:ln>
          <a:solidFill>
            <a:srgbClr val="FF0000"/>
          </a:solidFill>
        </a:ln>
      </dgm:spPr>
      <dgm:t>
        <a:bodyPr/>
        <a:lstStyle/>
        <a:p>
          <a:r>
            <a:rPr lang="en-US" dirty="0" smtClean="0">
              <a:solidFill>
                <a:schemeClr val="tx2">
                  <a:lumMod val="75000"/>
                </a:schemeClr>
              </a:solidFill>
            </a:rPr>
            <a:t>Section 7: Summary and Recommendations for Market Entry</a:t>
          </a:r>
          <a:endParaRPr lang="en-US" dirty="0">
            <a:solidFill>
              <a:schemeClr val="tx2">
                <a:lumMod val="75000"/>
              </a:schemeClr>
            </a:solidFill>
          </a:endParaRPr>
        </a:p>
      </dgm:t>
    </dgm:pt>
    <dgm:pt modelId="{66AB955A-EE14-486C-A644-B9BEB304AB6F}" type="parTrans" cxnId="{BCC3A648-8475-4157-AFE8-B77099A445F6}">
      <dgm:prSet/>
      <dgm:spPr/>
      <dgm:t>
        <a:bodyPr/>
        <a:lstStyle/>
        <a:p>
          <a:endParaRPr lang="en-US"/>
        </a:p>
      </dgm:t>
    </dgm:pt>
    <dgm:pt modelId="{1C9C1385-5853-4022-AD90-2AF53190B051}" type="sibTrans" cxnId="{BCC3A648-8475-4157-AFE8-B77099A445F6}">
      <dgm:prSet/>
      <dgm:spPr/>
      <dgm:t>
        <a:bodyPr/>
        <a:lstStyle/>
        <a:p>
          <a:endParaRPr lang="en-US"/>
        </a:p>
      </dgm:t>
    </dgm:pt>
    <dgm:pt modelId="{EBDC2E7D-913A-4D1B-AD4E-B3142D0AF79E}" type="pres">
      <dgm:prSet presAssocID="{D8A1F9F2-292C-4D77-AD34-F001326F98BB}" presName="Name0" presStyleCnt="0">
        <dgm:presLayoutVars>
          <dgm:chMax val="7"/>
          <dgm:chPref val="7"/>
          <dgm:dir/>
        </dgm:presLayoutVars>
      </dgm:prSet>
      <dgm:spPr/>
      <dgm:t>
        <a:bodyPr/>
        <a:lstStyle/>
        <a:p>
          <a:endParaRPr lang="en-US"/>
        </a:p>
      </dgm:t>
    </dgm:pt>
    <dgm:pt modelId="{F6A9AA11-CFB7-423F-9427-46F0A2715BB2}" type="pres">
      <dgm:prSet presAssocID="{D8A1F9F2-292C-4D77-AD34-F001326F98BB}" presName="Name1" presStyleCnt="0"/>
      <dgm:spPr/>
    </dgm:pt>
    <dgm:pt modelId="{54BCC21A-E32F-4DF0-9F67-FA893BA02D63}" type="pres">
      <dgm:prSet presAssocID="{D8A1F9F2-292C-4D77-AD34-F001326F98BB}" presName="cycle" presStyleCnt="0"/>
      <dgm:spPr/>
    </dgm:pt>
    <dgm:pt modelId="{D59D760A-71D8-4427-B315-64858F85F6EF}" type="pres">
      <dgm:prSet presAssocID="{D8A1F9F2-292C-4D77-AD34-F001326F98BB}" presName="srcNode" presStyleLbl="node1" presStyleIdx="0" presStyleCnt="7"/>
      <dgm:spPr/>
    </dgm:pt>
    <dgm:pt modelId="{8118875A-5A0E-43F0-A85A-C5373A57CE20}" type="pres">
      <dgm:prSet presAssocID="{D8A1F9F2-292C-4D77-AD34-F001326F98BB}" presName="conn" presStyleLbl="parChTrans1D2" presStyleIdx="0" presStyleCnt="1"/>
      <dgm:spPr/>
      <dgm:t>
        <a:bodyPr/>
        <a:lstStyle/>
        <a:p>
          <a:endParaRPr lang="en-US"/>
        </a:p>
      </dgm:t>
    </dgm:pt>
    <dgm:pt modelId="{E0CF8A1D-5408-41DD-B2AE-217E727AFB63}" type="pres">
      <dgm:prSet presAssocID="{D8A1F9F2-292C-4D77-AD34-F001326F98BB}" presName="extraNode" presStyleLbl="node1" presStyleIdx="0" presStyleCnt="7"/>
      <dgm:spPr/>
    </dgm:pt>
    <dgm:pt modelId="{31149073-686C-450B-B734-26A539C35181}" type="pres">
      <dgm:prSet presAssocID="{D8A1F9F2-292C-4D77-AD34-F001326F98BB}" presName="dstNode" presStyleLbl="node1" presStyleIdx="0" presStyleCnt="7"/>
      <dgm:spPr/>
    </dgm:pt>
    <dgm:pt modelId="{393D86FA-C866-4972-8FC7-7DD85D29F323}" type="pres">
      <dgm:prSet presAssocID="{D5498A1C-F550-4661-BDEC-EDF5222198D9}" presName="text_1" presStyleLbl="node1" presStyleIdx="0" presStyleCnt="7">
        <dgm:presLayoutVars>
          <dgm:bulletEnabled val="1"/>
        </dgm:presLayoutVars>
      </dgm:prSet>
      <dgm:spPr/>
      <dgm:t>
        <a:bodyPr/>
        <a:lstStyle/>
        <a:p>
          <a:endParaRPr lang="en-US"/>
        </a:p>
      </dgm:t>
    </dgm:pt>
    <dgm:pt modelId="{DCAAEB4D-114D-4BB7-B3D1-CA86A2DD09AF}" type="pres">
      <dgm:prSet presAssocID="{D5498A1C-F550-4661-BDEC-EDF5222198D9}" presName="accent_1" presStyleCnt="0"/>
      <dgm:spPr/>
    </dgm:pt>
    <dgm:pt modelId="{B1019294-EED0-4C15-BDBA-B808CA20512B}" type="pres">
      <dgm:prSet presAssocID="{D5498A1C-F550-4661-BDEC-EDF5222198D9}" presName="accentRepeatNode" presStyleLbl="solidFgAcc1" presStyleIdx="0" presStyleCnt="7"/>
      <dgm:spPr>
        <a:ln>
          <a:solidFill>
            <a:schemeClr val="bg1">
              <a:lumMod val="65000"/>
            </a:schemeClr>
          </a:solidFill>
        </a:ln>
      </dgm:spPr>
    </dgm:pt>
    <dgm:pt modelId="{AE7648A7-785A-4D07-A383-45448251874C}" type="pres">
      <dgm:prSet presAssocID="{01649261-CDFB-487F-9588-AA79144304BF}" presName="text_2" presStyleLbl="node1" presStyleIdx="1" presStyleCnt="7">
        <dgm:presLayoutVars>
          <dgm:bulletEnabled val="1"/>
        </dgm:presLayoutVars>
      </dgm:prSet>
      <dgm:spPr/>
      <dgm:t>
        <a:bodyPr/>
        <a:lstStyle/>
        <a:p>
          <a:endParaRPr lang="en-US"/>
        </a:p>
      </dgm:t>
    </dgm:pt>
    <dgm:pt modelId="{446C9533-BE98-4D54-BF75-1C9F61FFB577}" type="pres">
      <dgm:prSet presAssocID="{01649261-CDFB-487F-9588-AA79144304BF}" presName="accent_2" presStyleCnt="0"/>
      <dgm:spPr/>
    </dgm:pt>
    <dgm:pt modelId="{59AAA797-00C4-45E4-9F3A-0790971E761E}" type="pres">
      <dgm:prSet presAssocID="{01649261-CDFB-487F-9588-AA79144304BF}" presName="accentRepeatNode" presStyleLbl="solidFgAcc1" presStyleIdx="1" presStyleCnt="7"/>
      <dgm:spPr>
        <a:solidFill>
          <a:srgbClr val="FFFFFF"/>
        </a:solidFill>
        <a:ln>
          <a:solidFill>
            <a:schemeClr val="bg1">
              <a:lumMod val="65000"/>
            </a:schemeClr>
          </a:solidFill>
        </a:ln>
      </dgm:spPr>
      <dgm:t>
        <a:bodyPr/>
        <a:lstStyle/>
        <a:p>
          <a:endParaRPr lang="en-US"/>
        </a:p>
      </dgm:t>
    </dgm:pt>
    <dgm:pt modelId="{0CD1668F-B4FE-48F8-BD32-590239184B91}" type="pres">
      <dgm:prSet presAssocID="{CFC0E7B4-F879-4F57-BF3B-2137EAB96BCB}" presName="text_3" presStyleLbl="node1" presStyleIdx="2" presStyleCnt="7">
        <dgm:presLayoutVars>
          <dgm:bulletEnabled val="1"/>
        </dgm:presLayoutVars>
      </dgm:prSet>
      <dgm:spPr/>
      <dgm:t>
        <a:bodyPr/>
        <a:lstStyle/>
        <a:p>
          <a:endParaRPr lang="en-US"/>
        </a:p>
      </dgm:t>
    </dgm:pt>
    <dgm:pt modelId="{1B549371-0175-4008-BFA7-5340AAE65C08}" type="pres">
      <dgm:prSet presAssocID="{CFC0E7B4-F879-4F57-BF3B-2137EAB96BCB}" presName="accent_3" presStyleCnt="0"/>
      <dgm:spPr/>
    </dgm:pt>
    <dgm:pt modelId="{02888FA4-A968-4CC0-8B58-B6214C8F39C7}" type="pres">
      <dgm:prSet presAssocID="{CFC0E7B4-F879-4F57-BF3B-2137EAB96BCB}" presName="accentRepeatNode" presStyleLbl="solidFgAcc1" presStyleIdx="2" presStyleCnt="7"/>
      <dgm:spPr>
        <a:solidFill>
          <a:srgbClr val="FFFFFF"/>
        </a:solidFill>
        <a:ln>
          <a:solidFill>
            <a:schemeClr val="bg1">
              <a:lumMod val="65000"/>
            </a:schemeClr>
          </a:solidFill>
        </a:ln>
      </dgm:spPr>
      <dgm:t>
        <a:bodyPr/>
        <a:lstStyle/>
        <a:p>
          <a:endParaRPr lang="en-US"/>
        </a:p>
      </dgm:t>
    </dgm:pt>
    <dgm:pt modelId="{B3865CE1-9106-46E6-87F1-79188FBA86DF}" type="pres">
      <dgm:prSet presAssocID="{2CE694EB-1BB8-47F7-94E0-F5590191B3C0}" presName="text_4" presStyleLbl="node1" presStyleIdx="3" presStyleCnt="7">
        <dgm:presLayoutVars>
          <dgm:bulletEnabled val="1"/>
        </dgm:presLayoutVars>
      </dgm:prSet>
      <dgm:spPr/>
      <dgm:t>
        <a:bodyPr/>
        <a:lstStyle/>
        <a:p>
          <a:endParaRPr lang="en-US"/>
        </a:p>
      </dgm:t>
    </dgm:pt>
    <dgm:pt modelId="{31AD5022-6952-4A5D-AA48-5CEEEB176831}" type="pres">
      <dgm:prSet presAssocID="{2CE694EB-1BB8-47F7-94E0-F5590191B3C0}" presName="accent_4" presStyleCnt="0"/>
      <dgm:spPr/>
    </dgm:pt>
    <dgm:pt modelId="{80F0A54F-8996-4BDF-8487-78821206D291}" type="pres">
      <dgm:prSet presAssocID="{2CE694EB-1BB8-47F7-94E0-F5590191B3C0}" presName="accentRepeatNode" presStyleLbl="solidFgAcc1" presStyleIdx="3" presStyleCnt="7"/>
      <dgm:spPr>
        <a:solidFill>
          <a:srgbClr val="FFFFFF"/>
        </a:solidFill>
        <a:ln>
          <a:solidFill>
            <a:schemeClr val="bg1">
              <a:lumMod val="65000"/>
            </a:schemeClr>
          </a:solidFill>
        </a:ln>
      </dgm:spPr>
      <dgm:t>
        <a:bodyPr/>
        <a:lstStyle/>
        <a:p>
          <a:endParaRPr lang="en-US"/>
        </a:p>
      </dgm:t>
    </dgm:pt>
    <dgm:pt modelId="{95A61E20-1741-452C-912C-AA275B1D47C2}" type="pres">
      <dgm:prSet presAssocID="{83A882EC-D6DF-4C6D-B114-C4F1B066DD70}" presName="text_5" presStyleLbl="node1" presStyleIdx="4" presStyleCnt="7">
        <dgm:presLayoutVars>
          <dgm:bulletEnabled val="1"/>
        </dgm:presLayoutVars>
      </dgm:prSet>
      <dgm:spPr/>
      <dgm:t>
        <a:bodyPr/>
        <a:lstStyle/>
        <a:p>
          <a:endParaRPr lang="en-US"/>
        </a:p>
      </dgm:t>
    </dgm:pt>
    <dgm:pt modelId="{9E449161-F252-4D75-87DD-2B6C1860927C}" type="pres">
      <dgm:prSet presAssocID="{83A882EC-D6DF-4C6D-B114-C4F1B066DD70}" presName="accent_5" presStyleCnt="0"/>
      <dgm:spPr/>
    </dgm:pt>
    <dgm:pt modelId="{B9FDB615-FAF4-4D6F-8135-9B963379C495}" type="pres">
      <dgm:prSet presAssocID="{83A882EC-D6DF-4C6D-B114-C4F1B066DD70}" presName="accentRepeatNode" presStyleLbl="solidFgAcc1" presStyleIdx="4" presStyleCnt="7"/>
      <dgm:spPr>
        <a:solidFill>
          <a:srgbClr val="FFFFFF"/>
        </a:solidFill>
        <a:ln>
          <a:solidFill>
            <a:schemeClr val="bg1">
              <a:lumMod val="65000"/>
            </a:schemeClr>
          </a:solidFill>
        </a:ln>
      </dgm:spPr>
      <dgm:t>
        <a:bodyPr/>
        <a:lstStyle/>
        <a:p>
          <a:endParaRPr lang="en-US"/>
        </a:p>
      </dgm:t>
    </dgm:pt>
    <dgm:pt modelId="{1E56ED3F-3E5C-4387-80BC-7878395B6A86}" type="pres">
      <dgm:prSet presAssocID="{8C145158-9C5C-41EC-AF85-2217B0ED989D}" presName="text_6" presStyleLbl="node1" presStyleIdx="5" presStyleCnt="7">
        <dgm:presLayoutVars>
          <dgm:bulletEnabled val="1"/>
        </dgm:presLayoutVars>
      </dgm:prSet>
      <dgm:spPr/>
      <dgm:t>
        <a:bodyPr/>
        <a:lstStyle/>
        <a:p>
          <a:endParaRPr lang="en-US"/>
        </a:p>
      </dgm:t>
    </dgm:pt>
    <dgm:pt modelId="{A03DD3EC-0895-4AD3-B6F7-639640E5FF5C}" type="pres">
      <dgm:prSet presAssocID="{8C145158-9C5C-41EC-AF85-2217B0ED989D}" presName="accent_6" presStyleCnt="0"/>
      <dgm:spPr/>
    </dgm:pt>
    <dgm:pt modelId="{5CF32A3F-2469-4111-AFA3-D9FB945C79BE}" type="pres">
      <dgm:prSet presAssocID="{8C145158-9C5C-41EC-AF85-2217B0ED989D}" presName="accentRepeatNode" presStyleLbl="solidFgAcc1" presStyleIdx="5" presStyleCnt="7"/>
      <dgm:spPr>
        <a:solidFill>
          <a:srgbClr val="FFFFFF"/>
        </a:solidFill>
        <a:ln>
          <a:solidFill>
            <a:schemeClr val="bg1">
              <a:lumMod val="65000"/>
            </a:schemeClr>
          </a:solidFill>
        </a:ln>
      </dgm:spPr>
      <dgm:t>
        <a:bodyPr/>
        <a:lstStyle/>
        <a:p>
          <a:endParaRPr lang="en-US"/>
        </a:p>
      </dgm:t>
    </dgm:pt>
    <dgm:pt modelId="{EBDAEA24-DEAF-433D-8510-5D87042D828B}" type="pres">
      <dgm:prSet presAssocID="{BB8D56E8-A4CC-4D60-A56A-60DE8CDF930B}" presName="text_7" presStyleLbl="node1" presStyleIdx="6" presStyleCnt="7">
        <dgm:presLayoutVars>
          <dgm:bulletEnabled val="1"/>
        </dgm:presLayoutVars>
      </dgm:prSet>
      <dgm:spPr/>
      <dgm:t>
        <a:bodyPr/>
        <a:lstStyle/>
        <a:p>
          <a:endParaRPr lang="en-US"/>
        </a:p>
      </dgm:t>
    </dgm:pt>
    <dgm:pt modelId="{CEF9FF67-FC2C-483B-8018-175961D8EC70}" type="pres">
      <dgm:prSet presAssocID="{BB8D56E8-A4CC-4D60-A56A-60DE8CDF930B}" presName="accent_7" presStyleCnt="0"/>
      <dgm:spPr/>
    </dgm:pt>
    <dgm:pt modelId="{3AB44294-B035-4331-81C6-4F2DB13FB274}" type="pres">
      <dgm:prSet presAssocID="{BB8D56E8-A4CC-4D60-A56A-60DE8CDF930B}" presName="accentRepeatNode" presStyleLbl="solidFgAcc1" presStyleIdx="6" presStyleCnt="7"/>
      <dgm:spPr>
        <a:solidFill>
          <a:srgbClr val="FF0000"/>
        </a:solidFill>
        <a:ln>
          <a:solidFill>
            <a:srgbClr val="FF0000"/>
          </a:solidFill>
        </a:ln>
      </dgm:spPr>
      <dgm:t>
        <a:bodyPr/>
        <a:lstStyle/>
        <a:p>
          <a:endParaRPr lang="en-US"/>
        </a:p>
      </dgm:t>
    </dgm:pt>
  </dgm:ptLst>
  <dgm:cxnLst>
    <dgm:cxn modelId="{DEFF6EF1-8C47-4846-A5F8-C4C0CCD9D4C7}" type="presOf" srcId="{01649261-CDFB-487F-9588-AA79144304BF}" destId="{AE7648A7-785A-4D07-A383-45448251874C}" srcOrd="0" destOrd="0" presId="urn:microsoft.com/office/officeart/2008/layout/VerticalCurvedList"/>
    <dgm:cxn modelId="{3AC1FCD5-94A4-4CAE-811A-94A3FDC6A2A9}" type="presOf" srcId="{D8A1F9F2-292C-4D77-AD34-F001326F98BB}" destId="{EBDC2E7D-913A-4D1B-AD4E-B3142D0AF79E}" srcOrd="0" destOrd="0" presId="urn:microsoft.com/office/officeart/2008/layout/VerticalCurvedList"/>
    <dgm:cxn modelId="{E1AFBD6C-CEF8-4C89-B17E-E994A2F39DF7}" srcId="{D8A1F9F2-292C-4D77-AD34-F001326F98BB}" destId="{D5498A1C-F550-4661-BDEC-EDF5222198D9}" srcOrd="0" destOrd="0" parTransId="{6F4DCEF7-6385-4D16-808B-AD33FB0290FA}" sibTransId="{C99DEFC7-0DDF-4FA5-B528-4BE85160DC3A}"/>
    <dgm:cxn modelId="{BCC3A648-8475-4157-AFE8-B77099A445F6}" srcId="{D8A1F9F2-292C-4D77-AD34-F001326F98BB}" destId="{BB8D56E8-A4CC-4D60-A56A-60DE8CDF930B}" srcOrd="6" destOrd="0" parTransId="{66AB955A-EE14-486C-A644-B9BEB304AB6F}" sibTransId="{1C9C1385-5853-4022-AD90-2AF53190B051}"/>
    <dgm:cxn modelId="{BE6C8B22-E0C5-47A8-BD65-6542805E059B}" type="presOf" srcId="{2CE694EB-1BB8-47F7-94E0-F5590191B3C0}" destId="{B3865CE1-9106-46E6-87F1-79188FBA86DF}" srcOrd="0" destOrd="0" presId="urn:microsoft.com/office/officeart/2008/layout/VerticalCurvedList"/>
    <dgm:cxn modelId="{E6D14542-BE9E-4FBC-9B39-8F69889E66D0}" srcId="{D8A1F9F2-292C-4D77-AD34-F001326F98BB}" destId="{01649261-CDFB-487F-9588-AA79144304BF}" srcOrd="1" destOrd="0" parTransId="{DAF373D1-3186-4BA3-AB39-CDEB3A3FC274}" sibTransId="{58B5537E-6F6C-4A9F-B514-38FD71C175C0}"/>
    <dgm:cxn modelId="{A82B4801-1D11-4C65-8557-4798E9D00BB3}" srcId="{D8A1F9F2-292C-4D77-AD34-F001326F98BB}" destId="{83A882EC-D6DF-4C6D-B114-C4F1B066DD70}" srcOrd="4" destOrd="0" parTransId="{F698F124-E223-409D-9A19-0A84B2286BB0}" sibTransId="{465574FC-8E27-4BB1-B354-EF449816D9EA}"/>
    <dgm:cxn modelId="{D0B2748F-854E-446D-89C7-3B7A08A64D54}" type="presOf" srcId="{8C145158-9C5C-41EC-AF85-2217B0ED989D}" destId="{1E56ED3F-3E5C-4387-80BC-7878395B6A86}" srcOrd="0" destOrd="0" presId="urn:microsoft.com/office/officeart/2008/layout/VerticalCurvedList"/>
    <dgm:cxn modelId="{EE86255B-B395-43B3-AACE-E560BD19A314}" type="presOf" srcId="{BB8D56E8-A4CC-4D60-A56A-60DE8CDF930B}" destId="{EBDAEA24-DEAF-433D-8510-5D87042D828B}" srcOrd="0" destOrd="0" presId="urn:microsoft.com/office/officeart/2008/layout/VerticalCurvedList"/>
    <dgm:cxn modelId="{0A8A8324-1C99-4C80-A33B-5EEC6865F3A2}" srcId="{D8A1F9F2-292C-4D77-AD34-F001326F98BB}" destId="{8C145158-9C5C-41EC-AF85-2217B0ED989D}" srcOrd="5" destOrd="0" parTransId="{9668DC08-0E58-47D8-9F76-5868BF7E09B5}" sibTransId="{95CB7D74-E06C-4982-98EF-1EF13CBC4613}"/>
    <dgm:cxn modelId="{1527C153-EBEF-4687-A090-F7C32A552154}" srcId="{D8A1F9F2-292C-4D77-AD34-F001326F98BB}" destId="{CFC0E7B4-F879-4F57-BF3B-2137EAB96BCB}" srcOrd="2" destOrd="0" parTransId="{E2F715AA-4854-43F7-8F06-2694C25F42C0}" sibTransId="{81EB797A-BE3B-4741-93C1-C613CB035984}"/>
    <dgm:cxn modelId="{B4334614-E19E-4843-BC4F-0A43B15C1ED3}" type="presOf" srcId="{83A882EC-D6DF-4C6D-B114-C4F1B066DD70}" destId="{95A61E20-1741-452C-912C-AA275B1D47C2}" srcOrd="0" destOrd="0" presId="urn:microsoft.com/office/officeart/2008/layout/VerticalCurvedList"/>
    <dgm:cxn modelId="{803D1C7F-5108-4D96-A49F-C47645AA0259}" type="presOf" srcId="{D5498A1C-F550-4661-BDEC-EDF5222198D9}" destId="{393D86FA-C866-4972-8FC7-7DD85D29F323}" srcOrd="0" destOrd="0" presId="urn:microsoft.com/office/officeart/2008/layout/VerticalCurvedList"/>
    <dgm:cxn modelId="{071BB70F-F815-4A17-881A-0877BC91A154}" type="presOf" srcId="{C99DEFC7-0DDF-4FA5-B528-4BE85160DC3A}" destId="{8118875A-5A0E-43F0-A85A-C5373A57CE20}" srcOrd="0" destOrd="0" presId="urn:microsoft.com/office/officeart/2008/layout/VerticalCurvedList"/>
    <dgm:cxn modelId="{A993F514-4DE0-4512-94D7-7DB65944D8BB}" srcId="{D8A1F9F2-292C-4D77-AD34-F001326F98BB}" destId="{2CE694EB-1BB8-47F7-94E0-F5590191B3C0}" srcOrd="3" destOrd="0" parTransId="{0699E3F8-17C7-4DA9-A7A4-E4229CC319B4}" sibTransId="{F6759B61-7408-4A1B-98D4-0B6FD9F03898}"/>
    <dgm:cxn modelId="{4444C28F-EFCD-4640-8B02-0841C86877AA}" type="presOf" srcId="{CFC0E7B4-F879-4F57-BF3B-2137EAB96BCB}" destId="{0CD1668F-B4FE-48F8-BD32-590239184B91}" srcOrd="0" destOrd="0" presId="urn:microsoft.com/office/officeart/2008/layout/VerticalCurvedList"/>
    <dgm:cxn modelId="{F22F8DAE-B828-4F53-AB26-7F58D5502AED}" type="presParOf" srcId="{EBDC2E7D-913A-4D1B-AD4E-B3142D0AF79E}" destId="{F6A9AA11-CFB7-423F-9427-46F0A2715BB2}" srcOrd="0" destOrd="0" presId="urn:microsoft.com/office/officeart/2008/layout/VerticalCurvedList"/>
    <dgm:cxn modelId="{330ABE6A-B0C7-4CD8-81DE-BEC65F8B8430}" type="presParOf" srcId="{F6A9AA11-CFB7-423F-9427-46F0A2715BB2}" destId="{54BCC21A-E32F-4DF0-9F67-FA893BA02D63}" srcOrd="0" destOrd="0" presId="urn:microsoft.com/office/officeart/2008/layout/VerticalCurvedList"/>
    <dgm:cxn modelId="{61309AB4-5A7D-4C93-82F8-9F78EC8130E3}" type="presParOf" srcId="{54BCC21A-E32F-4DF0-9F67-FA893BA02D63}" destId="{D59D760A-71D8-4427-B315-64858F85F6EF}" srcOrd="0" destOrd="0" presId="urn:microsoft.com/office/officeart/2008/layout/VerticalCurvedList"/>
    <dgm:cxn modelId="{2D5602A6-F5FA-4532-90B6-6615AC158E45}" type="presParOf" srcId="{54BCC21A-E32F-4DF0-9F67-FA893BA02D63}" destId="{8118875A-5A0E-43F0-A85A-C5373A57CE20}" srcOrd="1" destOrd="0" presId="urn:microsoft.com/office/officeart/2008/layout/VerticalCurvedList"/>
    <dgm:cxn modelId="{8B6896B6-DBF5-4AFF-833E-1B4F1EEA4407}" type="presParOf" srcId="{54BCC21A-E32F-4DF0-9F67-FA893BA02D63}" destId="{E0CF8A1D-5408-41DD-B2AE-217E727AFB63}" srcOrd="2" destOrd="0" presId="urn:microsoft.com/office/officeart/2008/layout/VerticalCurvedList"/>
    <dgm:cxn modelId="{1011465F-ABFD-49C4-A1AB-FF277F9698B0}" type="presParOf" srcId="{54BCC21A-E32F-4DF0-9F67-FA893BA02D63}" destId="{31149073-686C-450B-B734-26A539C35181}" srcOrd="3" destOrd="0" presId="urn:microsoft.com/office/officeart/2008/layout/VerticalCurvedList"/>
    <dgm:cxn modelId="{C18BF7BA-4113-48D1-A1FB-0E78FC63303D}" type="presParOf" srcId="{F6A9AA11-CFB7-423F-9427-46F0A2715BB2}" destId="{393D86FA-C866-4972-8FC7-7DD85D29F323}" srcOrd="1" destOrd="0" presId="urn:microsoft.com/office/officeart/2008/layout/VerticalCurvedList"/>
    <dgm:cxn modelId="{486D3A9C-6B84-4C08-87B1-4F6CA8F19241}" type="presParOf" srcId="{F6A9AA11-CFB7-423F-9427-46F0A2715BB2}" destId="{DCAAEB4D-114D-4BB7-B3D1-CA86A2DD09AF}" srcOrd="2" destOrd="0" presId="urn:microsoft.com/office/officeart/2008/layout/VerticalCurvedList"/>
    <dgm:cxn modelId="{8FBAFFB0-7196-4C0E-A44A-88D8F7EF4A35}" type="presParOf" srcId="{DCAAEB4D-114D-4BB7-B3D1-CA86A2DD09AF}" destId="{B1019294-EED0-4C15-BDBA-B808CA20512B}" srcOrd="0" destOrd="0" presId="urn:microsoft.com/office/officeart/2008/layout/VerticalCurvedList"/>
    <dgm:cxn modelId="{A2FB005B-0D69-454B-A599-07701502DA67}" type="presParOf" srcId="{F6A9AA11-CFB7-423F-9427-46F0A2715BB2}" destId="{AE7648A7-785A-4D07-A383-45448251874C}" srcOrd="3" destOrd="0" presId="urn:microsoft.com/office/officeart/2008/layout/VerticalCurvedList"/>
    <dgm:cxn modelId="{105D0B3D-9AC9-45A8-AED6-CD14F37486C0}" type="presParOf" srcId="{F6A9AA11-CFB7-423F-9427-46F0A2715BB2}" destId="{446C9533-BE98-4D54-BF75-1C9F61FFB577}" srcOrd="4" destOrd="0" presId="urn:microsoft.com/office/officeart/2008/layout/VerticalCurvedList"/>
    <dgm:cxn modelId="{FAEEC43C-B952-475D-B7F9-9D6E8EFA05AA}" type="presParOf" srcId="{446C9533-BE98-4D54-BF75-1C9F61FFB577}" destId="{59AAA797-00C4-45E4-9F3A-0790971E761E}" srcOrd="0" destOrd="0" presId="urn:microsoft.com/office/officeart/2008/layout/VerticalCurvedList"/>
    <dgm:cxn modelId="{EA254EE4-5B99-4EE8-9BB7-A9ED6FF8E44C}" type="presParOf" srcId="{F6A9AA11-CFB7-423F-9427-46F0A2715BB2}" destId="{0CD1668F-B4FE-48F8-BD32-590239184B91}" srcOrd="5" destOrd="0" presId="urn:microsoft.com/office/officeart/2008/layout/VerticalCurvedList"/>
    <dgm:cxn modelId="{2D4FCFC1-937A-4085-9DB1-EE31FFB80B13}" type="presParOf" srcId="{F6A9AA11-CFB7-423F-9427-46F0A2715BB2}" destId="{1B549371-0175-4008-BFA7-5340AAE65C08}" srcOrd="6" destOrd="0" presId="urn:microsoft.com/office/officeart/2008/layout/VerticalCurvedList"/>
    <dgm:cxn modelId="{4A09068A-5F16-4193-AA9D-A73672FC8AD9}" type="presParOf" srcId="{1B549371-0175-4008-BFA7-5340AAE65C08}" destId="{02888FA4-A968-4CC0-8B58-B6214C8F39C7}" srcOrd="0" destOrd="0" presId="urn:microsoft.com/office/officeart/2008/layout/VerticalCurvedList"/>
    <dgm:cxn modelId="{ED9CDEBD-13C3-4A2A-B762-0D7A356AB4D9}" type="presParOf" srcId="{F6A9AA11-CFB7-423F-9427-46F0A2715BB2}" destId="{B3865CE1-9106-46E6-87F1-79188FBA86DF}" srcOrd="7" destOrd="0" presId="urn:microsoft.com/office/officeart/2008/layout/VerticalCurvedList"/>
    <dgm:cxn modelId="{8EC6DA52-FAAF-40C9-AE1A-27B5801992FF}" type="presParOf" srcId="{F6A9AA11-CFB7-423F-9427-46F0A2715BB2}" destId="{31AD5022-6952-4A5D-AA48-5CEEEB176831}" srcOrd="8" destOrd="0" presId="urn:microsoft.com/office/officeart/2008/layout/VerticalCurvedList"/>
    <dgm:cxn modelId="{7E31CD2D-57A5-46C6-A333-7A6C5D3A512E}" type="presParOf" srcId="{31AD5022-6952-4A5D-AA48-5CEEEB176831}" destId="{80F0A54F-8996-4BDF-8487-78821206D291}" srcOrd="0" destOrd="0" presId="urn:microsoft.com/office/officeart/2008/layout/VerticalCurvedList"/>
    <dgm:cxn modelId="{7754FEC8-AB65-46DA-A8F5-D4AC5F54F403}" type="presParOf" srcId="{F6A9AA11-CFB7-423F-9427-46F0A2715BB2}" destId="{95A61E20-1741-452C-912C-AA275B1D47C2}" srcOrd="9" destOrd="0" presId="urn:microsoft.com/office/officeart/2008/layout/VerticalCurvedList"/>
    <dgm:cxn modelId="{A8CE6F5A-68D5-40BE-8822-CA9557EC2E6F}" type="presParOf" srcId="{F6A9AA11-CFB7-423F-9427-46F0A2715BB2}" destId="{9E449161-F252-4D75-87DD-2B6C1860927C}" srcOrd="10" destOrd="0" presId="urn:microsoft.com/office/officeart/2008/layout/VerticalCurvedList"/>
    <dgm:cxn modelId="{549B351E-8BC2-4DDF-A9EF-0293F410D8F5}" type="presParOf" srcId="{9E449161-F252-4D75-87DD-2B6C1860927C}" destId="{B9FDB615-FAF4-4D6F-8135-9B963379C495}" srcOrd="0" destOrd="0" presId="urn:microsoft.com/office/officeart/2008/layout/VerticalCurvedList"/>
    <dgm:cxn modelId="{8C880E77-3CB8-4D1C-989C-40E45DF6951A}" type="presParOf" srcId="{F6A9AA11-CFB7-423F-9427-46F0A2715BB2}" destId="{1E56ED3F-3E5C-4387-80BC-7878395B6A86}" srcOrd="11" destOrd="0" presId="urn:microsoft.com/office/officeart/2008/layout/VerticalCurvedList"/>
    <dgm:cxn modelId="{3E1023A8-7C22-4417-9EBC-63C4BBB9859A}" type="presParOf" srcId="{F6A9AA11-CFB7-423F-9427-46F0A2715BB2}" destId="{A03DD3EC-0895-4AD3-B6F7-639640E5FF5C}" srcOrd="12" destOrd="0" presId="urn:microsoft.com/office/officeart/2008/layout/VerticalCurvedList"/>
    <dgm:cxn modelId="{4C946ADD-0B0C-4F8B-9EEB-1BAF388DA6BC}" type="presParOf" srcId="{A03DD3EC-0895-4AD3-B6F7-639640E5FF5C}" destId="{5CF32A3F-2469-4111-AFA3-D9FB945C79BE}" srcOrd="0" destOrd="0" presId="urn:microsoft.com/office/officeart/2008/layout/VerticalCurvedList"/>
    <dgm:cxn modelId="{A0B6988A-E461-4172-AC59-1345D91B6ACD}" type="presParOf" srcId="{F6A9AA11-CFB7-423F-9427-46F0A2715BB2}" destId="{EBDAEA24-DEAF-433D-8510-5D87042D828B}" srcOrd="13" destOrd="0" presId="urn:microsoft.com/office/officeart/2008/layout/VerticalCurvedList"/>
    <dgm:cxn modelId="{B7BA4CB9-6787-48D6-8A3D-61D8031197E6}" type="presParOf" srcId="{F6A9AA11-CFB7-423F-9427-46F0A2715BB2}" destId="{CEF9FF67-FC2C-483B-8018-175961D8EC70}" srcOrd="14" destOrd="0" presId="urn:microsoft.com/office/officeart/2008/layout/VerticalCurvedList"/>
    <dgm:cxn modelId="{1D18BB0D-073A-4D65-9677-BAEA2DACD1E4}" type="presParOf" srcId="{CEF9FF67-FC2C-483B-8018-175961D8EC70}" destId="{3AB44294-B035-4331-81C6-4F2DB13FB27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7BA36F0-7BA0-4E71-8CC3-D93B6FB6260D}" type="doc">
      <dgm:prSet loTypeId="urn:microsoft.com/office/officeart/2005/8/layout/equation1" loCatId="process" qsTypeId="urn:microsoft.com/office/officeart/2005/8/quickstyle/simple1" qsCatId="simple" csTypeId="urn:microsoft.com/office/officeart/2005/8/colors/accent1_2" csCatId="accent1" phldr="1"/>
      <dgm:spPr/>
    </dgm:pt>
    <dgm:pt modelId="{8E3FD15B-D962-4A93-8187-A710A9C52306}">
      <dgm:prSet phldrT="[Text]" custT="1"/>
      <dgm:spPr/>
      <dgm:t>
        <a:bodyPr/>
        <a:lstStyle/>
        <a:p>
          <a:r>
            <a:rPr lang="en-US" sz="1200" dirty="0" smtClean="0"/>
            <a:t>Interest on loan portfolio</a:t>
          </a:r>
          <a:endParaRPr lang="en-US" sz="1200" dirty="0"/>
        </a:p>
      </dgm:t>
    </dgm:pt>
    <dgm:pt modelId="{BA571F04-2EA4-4B0F-A78B-5F40D9E2C371}" type="parTrans" cxnId="{C4DFF4B2-CE95-4E7C-9D37-C961309CE456}">
      <dgm:prSet/>
      <dgm:spPr/>
      <dgm:t>
        <a:bodyPr/>
        <a:lstStyle/>
        <a:p>
          <a:endParaRPr lang="en-US"/>
        </a:p>
      </dgm:t>
    </dgm:pt>
    <dgm:pt modelId="{BDB1BA46-EA72-43C3-A356-CD4BA7A1205D}" type="sibTrans" cxnId="{C4DFF4B2-CE95-4E7C-9D37-C961309CE456}">
      <dgm:prSet/>
      <dgm:spPr/>
      <dgm:t>
        <a:bodyPr/>
        <a:lstStyle/>
        <a:p>
          <a:endParaRPr lang="en-US"/>
        </a:p>
      </dgm:t>
    </dgm:pt>
    <dgm:pt modelId="{3E2FF725-553E-4EEA-B07A-748DCE5BA6F9}">
      <dgm:prSet phldrT="[Text]" custT="1"/>
      <dgm:spPr/>
      <dgm:t>
        <a:bodyPr/>
        <a:lstStyle/>
        <a:p>
          <a:r>
            <a:rPr lang="en-US" sz="1200" dirty="0" smtClean="0"/>
            <a:t>Fees and commissions on loan portfolio</a:t>
          </a:r>
          <a:endParaRPr lang="en-US" sz="1200" dirty="0"/>
        </a:p>
      </dgm:t>
    </dgm:pt>
    <dgm:pt modelId="{556FD55E-C727-43AA-B053-7B1B5B3DC590}" type="parTrans" cxnId="{02330DB6-E7D6-457D-B0BE-C8757BB09A16}">
      <dgm:prSet/>
      <dgm:spPr/>
      <dgm:t>
        <a:bodyPr/>
        <a:lstStyle/>
        <a:p>
          <a:endParaRPr lang="en-US"/>
        </a:p>
      </dgm:t>
    </dgm:pt>
    <dgm:pt modelId="{9CD51EEF-FF38-4FDB-925C-D0E3A6BF879E}" type="sibTrans" cxnId="{02330DB6-E7D6-457D-B0BE-C8757BB09A16}">
      <dgm:prSet/>
      <dgm:spPr/>
      <dgm:t>
        <a:bodyPr/>
        <a:lstStyle/>
        <a:p>
          <a:endParaRPr lang="en-US"/>
        </a:p>
      </dgm:t>
    </dgm:pt>
    <dgm:pt modelId="{F4CB94EF-E9BE-4DAA-9160-480149D9276B}">
      <dgm:prSet phldrT="[Text]" custT="1"/>
      <dgm:spPr/>
      <dgm:t>
        <a:bodyPr/>
        <a:lstStyle/>
        <a:p>
          <a:r>
            <a:rPr lang="en-US" sz="1200" dirty="0" smtClean="0"/>
            <a:t>Revenue from loan portfolio</a:t>
          </a:r>
          <a:endParaRPr lang="en-US" sz="1200" dirty="0"/>
        </a:p>
      </dgm:t>
    </dgm:pt>
    <dgm:pt modelId="{02A96643-072F-42D3-BAB3-2D2061448045}" type="parTrans" cxnId="{A13F9623-2463-4854-8877-F1952EB255AA}">
      <dgm:prSet/>
      <dgm:spPr/>
      <dgm:t>
        <a:bodyPr/>
        <a:lstStyle/>
        <a:p>
          <a:endParaRPr lang="en-US"/>
        </a:p>
      </dgm:t>
    </dgm:pt>
    <dgm:pt modelId="{195ECEA2-F143-45E8-9D25-B559EA331779}" type="sibTrans" cxnId="{A13F9623-2463-4854-8877-F1952EB255AA}">
      <dgm:prSet/>
      <dgm:spPr/>
      <dgm:t>
        <a:bodyPr/>
        <a:lstStyle/>
        <a:p>
          <a:endParaRPr lang="en-US"/>
        </a:p>
      </dgm:t>
    </dgm:pt>
    <dgm:pt modelId="{84EE1811-5035-4A48-99DC-6E968C8FF8ED}" type="pres">
      <dgm:prSet presAssocID="{D7BA36F0-7BA0-4E71-8CC3-D93B6FB6260D}" presName="linearFlow" presStyleCnt="0">
        <dgm:presLayoutVars>
          <dgm:dir/>
          <dgm:resizeHandles val="exact"/>
        </dgm:presLayoutVars>
      </dgm:prSet>
      <dgm:spPr/>
    </dgm:pt>
    <dgm:pt modelId="{6FA61953-1CCD-4A9A-BE4C-ACD98A90652C}" type="pres">
      <dgm:prSet presAssocID="{8E3FD15B-D962-4A93-8187-A710A9C52306}" presName="node" presStyleLbl="node1" presStyleIdx="0" presStyleCnt="3" custScaleX="111466" custScaleY="65000">
        <dgm:presLayoutVars>
          <dgm:bulletEnabled val="1"/>
        </dgm:presLayoutVars>
      </dgm:prSet>
      <dgm:spPr/>
      <dgm:t>
        <a:bodyPr/>
        <a:lstStyle/>
        <a:p>
          <a:endParaRPr lang="en-US"/>
        </a:p>
      </dgm:t>
    </dgm:pt>
    <dgm:pt modelId="{F949786C-E5D8-4B13-9A33-11E2C8B728F8}" type="pres">
      <dgm:prSet presAssocID="{BDB1BA46-EA72-43C3-A356-CD4BA7A1205D}" presName="spacerL" presStyleCnt="0"/>
      <dgm:spPr/>
    </dgm:pt>
    <dgm:pt modelId="{70D98B9B-F5C8-4F8D-8139-25AD59531217}" type="pres">
      <dgm:prSet presAssocID="{BDB1BA46-EA72-43C3-A356-CD4BA7A1205D}" presName="sibTrans" presStyleLbl="sibTrans2D1" presStyleIdx="0" presStyleCnt="2" custScaleX="64351" custScaleY="68299"/>
      <dgm:spPr/>
      <dgm:t>
        <a:bodyPr/>
        <a:lstStyle/>
        <a:p>
          <a:endParaRPr lang="en-US"/>
        </a:p>
      </dgm:t>
    </dgm:pt>
    <dgm:pt modelId="{2F2692EF-268A-4DBE-B919-115E78B159CE}" type="pres">
      <dgm:prSet presAssocID="{BDB1BA46-EA72-43C3-A356-CD4BA7A1205D}" presName="spacerR" presStyleCnt="0"/>
      <dgm:spPr/>
    </dgm:pt>
    <dgm:pt modelId="{E40C866C-175C-4A9A-8F6E-F15CBBE00189}" type="pres">
      <dgm:prSet presAssocID="{3E2FF725-553E-4EEA-B07A-748DCE5BA6F9}" presName="node" presStyleLbl="node1" presStyleIdx="1" presStyleCnt="3" custScaleX="111466" custScaleY="65000">
        <dgm:presLayoutVars>
          <dgm:bulletEnabled val="1"/>
        </dgm:presLayoutVars>
      </dgm:prSet>
      <dgm:spPr/>
      <dgm:t>
        <a:bodyPr/>
        <a:lstStyle/>
        <a:p>
          <a:endParaRPr lang="en-US"/>
        </a:p>
      </dgm:t>
    </dgm:pt>
    <dgm:pt modelId="{754FDCDA-99E3-4B44-B5DD-CF1ACB03264F}" type="pres">
      <dgm:prSet presAssocID="{9CD51EEF-FF38-4FDB-925C-D0E3A6BF879E}" presName="spacerL" presStyleCnt="0"/>
      <dgm:spPr/>
    </dgm:pt>
    <dgm:pt modelId="{444AB092-4AD9-45FB-8F71-7CC8E1D49288}" type="pres">
      <dgm:prSet presAssocID="{9CD51EEF-FF38-4FDB-925C-D0E3A6BF879E}" presName="sibTrans" presStyleLbl="sibTrans2D1" presStyleIdx="1" presStyleCnt="2" custScaleX="64351" custScaleY="68299"/>
      <dgm:spPr/>
      <dgm:t>
        <a:bodyPr/>
        <a:lstStyle/>
        <a:p>
          <a:endParaRPr lang="en-US"/>
        </a:p>
      </dgm:t>
    </dgm:pt>
    <dgm:pt modelId="{37C24102-68EE-4390-B708-60234D2D2A1E}" type="pres">
      <dgm:prSet presAssocID="{9CD51EEF-FF38-4FDB-925C-D0E3A6BF879E}" presName="spacerR" presStyleCnt="0"/>
      <dgm:spPr/>
    </dgm:pt>
    <dgm:pt modelId="{B552F14B-5B15-4F3F-B60A-80ED61493B4E}" type="pres">
      <dgm:prSet presAssocID="{F4CB94EF-E9BE-4DAA-9160-480149D9276B}" presName="node" presStyleLbl="node1" presStyleIdx="2" presStyleCnt="3" custScaleX="111466" custScaleY="65000">
        <dgm:presLayoutVars>
          <dgm:bulletEnabled val="1"/>
        </dgm:presLayoutVars>
      </dgm:prSet>
      <dgm:spPr/>
      <dgm:t>
        <a:bodyPr/>
        <a:lstStyle/>
        <a:p>
          <a:endParaRPr lang="en-US"/>
        </a:p>
      </dgm:t>
    </dgm:pt>
  </dgm:ptLst>
  <dgm:cxnLst>
    <dgm:cxn modelId="{7B8CB61A-D47D-4819-8259-79ED87DC351F}" type="presOf" srcId="{BDB1BA46-EA72-43C3-A356-CD4BA7A1205D}" destId="{70D98B9B-F5C8-4F8D-8139-25AD59531217}" srcOrd="0" destOrd="0" presId="urn:microsoft.com/office/officeart/2005/8/layout/equation1"/>
    <dgm:cxn modelId="{3003C16E-539D-48C3-BB47-17DCC17D5A16}" type="presOf" srcId="{D7BA36F0-7BA0-4E71-8CC3-D93B6FB6260D}" destId="{84EE1811-5035-4A48-99DC-6E968C8FF8ED}" srcOrd="0" destOrd="0" presId="urn:microsoft.com/office/officeart/2005/8/layout/equation1"/>
    <dgm:cxn modelId="{6D33096A-07FB-4E31-B043-13E9D57C5330}" type="presOf" srcId="{3E2FF725-553E-4EEA-B07A-748DCE5BA6F9}" destId="{E40C866C-175C-4A9A-8F6E-F15CBBE00189}" srcOrd="0" destOrd="0" presId="urn:microsoft.com/office/officeart/2005/8/layout/equation1"/>
    <dgm:cxn modelId="{02330DB6-E7D6-457D-B0BE-C8757BB09A16}" srcId="{D7BA36F0-7BA0-4E71-8CC3-D93B6FB6260D}" destId="{3E2FF725-553E-4EEA-B07A-748DCE5BA6F9}" srcOrd="1" destOrd="0" parTransId="{556FD55E-C727-43AA-B053-7B1B5B3DC590}" sibTransId="{9CD51EEF-FF38-4FDB-925C-D0E3A6BF879E}"/>
    <dgm:cxn modelId="{9D7CEFBB-8CD4-45AF-992B-5B52E98BB970}" type="presOf" srcId="{9CD51EEF-FF38-4FDB-925C-D0E3A6BF879E}" destId="{444AB092-4AD9-45FB-8F71-7CC8E1D49288}" srcOrd="0" destOrd="0" presId="urn:microsoft.com/office/officeart/2005/8/layout/equation1"/>
    <dgm:cxn modelId="{C4DFF4B2-CE95-4E7C-9D37-C961309CE456}" srcId="{D7BA36F0-7BA0-4E71-8CC3-D93B6FB6260D}" destId="{8E3FD15B-D962-4A93-8187-A710A9C52306}" srcOrd="0" destOrd="0" parTransId="{BA571F04-2EA4-4B0F-A78B-5F40D9E2C371}" sibTransId="{BDB1BA46-EA72-43C3-A356-CD4BA7A1205D}"/>
    <dgm:cxn modelId="{85549DA1-0179-4C0B-B4FA-488090398D35}" type="presOf" srcId="{F4CB94EF-E9BE-4DAA-9160-480149D9276B}" destId="{B552F14B-5B15-4F3F-B60A-80ED61493B4E}" srcOrd="0" destOrd="0" presId="urn:microsoft.com/office/officeart/2005/8/layout/equation1"/>
    <dgm:cxn modelId="{A13F9623-2463-4854-8877-F1952EB255AA}" srcId="{D7BA36F0-7BA0-4E71-8CC3-D93B6FB6260D}" destId="{F4CB94EF-E9BE-4DAA-9160-480149D9276B}" srcOrd="2" destOrd="0" parTransId="{02A96643-072F-42D3-BAB3-2D2061448045}" sibTransId="{195ECEA2-F143-45E8-9D25-B559EA331779}"/>
    <dgm:cxn modelId="{05FFDD86-33AE-4E22-AB26-1D3E4D39D130}" type="presOf" srcId="{8E3FD15B-D962-4A93-8187-A710A9C52306}" destId="{6FA61953-1CCD-4A9A-BE4C-ACD98A90652C}" srcOrd="0" destOrd="0" presId="urn:microsoft.com/office/officeart/2005/8/layout/equation1"/>
    <dgm:cxn modelId="{87822C48-8B83-4E3C-8933-7F65EB03C67A}" type="presParOf" srcId="{84EE1811-5035-4A48-99DC-6E968C8FF8ED}" destId="{6FA61953-1CCD-4A9A-BE4C-ACD98A90652C}" srcOrd="0" destOrd="0" presId="urn:microsoft.com/office/officeart/2005/8/layout/equation1"/>
    <dgm:cxn modelId="{54F3C6C7-86F0-45DE-AE13-E0B3DDF699CD}" type="presParOf" srcId="{84EE1811-5035-4A48-99DC-6E968C8FF8ED}" destId="{F949786C-E5D8-4B13-9A33-11E2C8B728F8}" srcOrd="1" destOrd="0" presId="urn:microsoft.com/office/officeart/2005/8/layout/equation1"/>
    <dgm:cxn modelId="{671E6D1D-53E6-41D2-8606-4D1927E209E7}" type="presParOf" srcId="{84EE1811-5035-4A48-99DC-6E968C8FF8ED}" destId="{70D98B9B-F5C8-4F8D-8139-25AD59531217}" srcOrd="2" destOrd="0" presId="urn:microsoft.com/office/officeart/2005/8/layout/equation1"/>
    <dgm:cxn modelId="{C0A32889-E20A-4CED-A040-1006450EE0D9}" type="presParOf" srcId="{84EE1811-5035-4A48-99DC-6E968C8FF8ED}" destId="{2F2692EF-268A-4DBE-B919-115E78B159CE}" srcOrd="3" destOrd="0" presId="urn:microsoft.com/office/officeart/2005/8/layout/equation1"/>
    <dgm:cxn modelId="{E321F746-1D07-4381-B2BF-8E12C79B9551}" type="presParOf" srcId="{84EE1811-5035-4A48-99DC-6E968C8FF8ED}" destId="{E40C866C-175C-4A9A-8F6E-F15CBBE00189}" srcOrd="4" destOrd="0" presId="urn:microsoft.com/office/officeart/2005/8/layout/equation1"/>
    <dgm:cxn modelId="{7BCD332D-321D-467A-A3A7-3861BBED07E8}" type="presParOf" srcId="{84EE1811-5035-4A48-99DC-6E968C8FF8ED}" destId="{754FDCDA-99E3-4B44-B5DD-CF1ACB03264F}" srcOrd="5" destOrd="0" presId="urn:microsoft.com/office/officeart/2005/8/layout/equation1"/>
    <dgm:cxn modelId="{1D5202D3-6046-4CAD-A372-B2F9B02B9436}" type="presParOf" srcId="{84EE1811-5035-4A48-99DC-6E968C8FF8ED}" destId="{444AB092-4AD9-45FB-8F71-7CC8E1D49288}" srcOrd="6" destOrd="0" presId="urn:microsoft.com/office/officeart/2005/8/layout/equation1"/>
    <dgm:cxn modelId="{EB790C64-A8D6-48CF-9458-A9E65C22C501}" type="presParOf" srcId="{84EE1811-5035-4A48-99DC-6E968C8FF8ED}" destId="{37C24102-68EE-4390-B708-60234D2D2A1E}" srcOrd="7" destOrd="0" presId="urn:microsoft.com/office/officeart/2005/8/layout/equation1"/>
    <dgm:cxn modelId="{09D13BD4-D06B-4899-8DF3-3A795313415F}" type="presParOf" srcId="{84EE1811-5035-4A48-99DC-6E968C8FF8ED}" destId="{B552F14B-5B15-4F3F-B60A-80ED61493B4E}" srcOrd="8"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4CB73E-BC99-45DC-BBD0-C4E3EE7017A1}" type="doc">
      <dgm:prSet loTypeId="urn:microsoft.com/office/officeart/2005/8/layout/hProcess9" loCatId="process" qsTypeId="urn:microsoft.com/office/officeart/2005/8/quickstyle/simple1" qsCatId="simple" csTypeId="urn:microsoft.com/office/officeart/2005/8/colors/accent1_2" csCatId="accent1" phldr="1"/>
      <dgm:spPr/>
    </dgm:pt>
    <dgm:pt modelId="{B6D44523-6DAF-47F6-A23A-47177F2A97CD}">
      <dgm:prSet phldrT="[Text]" custT="1"/>
      <dgm:spPr/>
      <dgm:t>
        <a:bodyPr/>
        <a:lstStyle/>
        <a:p>
          <a:r>
            <a:rPr lang="en-US" sz="1200" dirty="0" smtClean="0"/>
            <a:t>Drafted new constitution of Myanmar</a:t>
          </a:r>
          <a:endParaRPr lang="en-US" sz="1200" dirty="0"/>
        </a:p>
      </dgm:t>
    </dgm:pt>
    <dgm:pt modelId="{2B8F7BE7-9D51-4E93-AA20-44B889BA67C2}" type="parTrans" cxnId="{E780E3D5-29A1-4D66-9D8C-7E05ACA7CD7F}">
      <dgm:prSet/>
      <dgm:spPr/>
      <dgm:t>
        <a:bodyPr/>
        <a:lstStyle/>
        <a:p>
          <a:endParaRPr lang="en-US"/>
        </a:p>
      </dgm:t>
    </dgm:pt>
    <dgm:pt modelId="{9559FAD9-AA2C-436B-B69E-D02BC5070162}" type="sibTrans" cxnId="{E780E3D5-29A1-4D66-9D8C-7E05ACA7CD7F}">
      <dgm:prSet/>
      <dgm:spPr/>
      <dgm:t>
        <a:bodyPr/>
        <a:lstStyle/>
        <a:p>
          <a:endParaRPr lang="en-US"/>
        </a:p>
      </dgm:t>
    </dgm:pt>
    <dgm:pt modelId="{DE1B5912-0923-4A99-9BFF-D4EF82BC2838}">
      <dgm:prSet phldrT="[Text]" custT="1"/>
      <dgm:spPr/>
      <dgm:t>
        <a:bodyPr/>
        <a:lstStyle/>
        <a:p>
          <a:r>
            <a:rPr lang="en-US" sz="1200" dirty="0" smtClean="0"/>
            <a:t>- New civilian government took office</a:t>
          </a:r>
        </a:p>
        <a:p>
          <a:r>
            <a:rPr lang="en-US" sz="1200" dirty="0" smtClean="0"/>
            <a:t>- More private banks emerged</a:t>
          </a:r>
        </a:p>
        <a:p>
          <a:r>
            <a:rPr lang="en-US" sz="1200" dirty="0" smtClean="0"/>
            <a:t>- Myanmar Payment Union established</a:t>
          </a:r>
        </a:p>
        <a:p>
          <a:r>
            <a:rPr lang="en-US" sz="1200" dirty="0" smtClean="0"/>
            <a:t>- Microfinance Law enacted</a:t>
          </a:r>
        </a:p>
      </dgm:t>
    </dgm:pt>
    <dgm:pt modelId="{13FD44B6-D80F-4E03-A21A-C4964E62E083}" type="parTrans" cxnId="{F72A0530-B0E8-40DC-B87B-B35998F28C39}">
      <dgm:prSet/>
      <dgm:spPr/>
      <dgm:t>
        <a:bodyPr/>
        <a:lstStyle/>
        <a:p>
          <a:endParaRPr lang="en-US"/>
        </a:p>
      </dgm:t>
    </dgm:pt>
    <dgm:pt modelId="{5856454D-ED45-4F12-9F43-ABA5772E0D87}" type="sibTrans" cxnId="{F72A0530-B0E8-40DC-B87B-B35998F28C39}">
      <dgm:prSet/>
      <dgm:spPr/>
      <dgm:t>
        <a:bodyPr/>
        <a:lstStyle/>
        <a:p>
          <a:endParaRPr lang="en-US"/>
        </a:p>
      </dgm:t>
    </dgm:pt>
    <dgm:pt modelId="{8937CAEA-A2DE-42EE-8457-16CEB31B551F}">
      <dgm:prSet phldrT="[Text]" custT="1"/>
      <dgm:spPr/>
      <dgm:t>
        <a:bodyPr/>
        <a:lstStyle/>
        <a:p>
          <a:pPr algn="ctr"/>
          <a:r>
            <a:rPr lang="en-US" sz="1200" dirty="0" smtClean="0"/>
            <a:t>- Adoption of floating exchange rate scrapping the 35 year used fixed exchange rate</a:t>
          </a:r>
        </a:p>
        <a:p>
          <a:pPr algn="ctr"/>
          <a:r>
            <a:rPr lang="en-US" sz="1200" dirty="0" smtClean="0"/>
            <a:t>- Foreign Investment Law enacted</a:t>
          </a:r>
          <a:endParaRPr lang="en-US" sz="1200" dirty="0"/>
        </a:p>
      </dgm:t>
    </dgm:pt>
    <dgm:pt modelId="{E8ADBD26-0A53-47C2-B885-97A9BF322266}" type="parTrans" cxnId="{A2735278-BA6E-46A5-BAC5-3701BD380A98}">
      <dgm:prSet/>
      <dgm:spPr/>
      <dgm:t>
        <a:bodyPr/>
        <a:lstStyle/>
        <a:p>
          <a:endParaRPr lang="en-US"/>
        </a:p>
      </dgm:t>
    </dgm:pt>
    <dgm:pt modelId="{15A34797-9CFB-4292-A9A6-E3DCEAA4F416}" type="sibTrans" cxnId="{A2735278-BA6E-46A5-BAC5-3701BD380A98}">
      <dgm:prSet/>
      <dgm:spPr/>
      <dgm:t>
        <a:bodyPr/>
        <a:lstStyle/>
        <a:p>
          <a:endParaRPr lang="en-US"/>
        </a:p>
      </dgm:t>
    </dgm:pt>
    <dgm:pt modelId="{CBDAC9C8-B3C3-4D6F-B474-87B6712D3BFD}">
      <dgm:prSet phldrT="[Text]" custT="1"/>
      <dgm:spPr/>
      <dgm:t>
        <a:bodyPr/>
        <a:lstStyle/>
        <a:p>
          <a:pPr algn="ctr"/>
          <a:r>
            <a:rPr lang="en-US" sz="1200" dirty="0" smtClean="0"/>
            <a:t>- Central Bank of Myanmar Law enacted</a:t>
          </a:r>
        </a:p>
        <a:p>
          <a:pPr algn="ctr"/>
          <a:r>
            <a:rPr lang="en-US" sz="1200" dirty="0" smtClean="0"/>
            <a:t>- 12 new domestic insurance licenses issued</a:t>
          </a:r>
          <a:endParaRPr lang="en-US" sz="1200" dirty="0"/>
        </a:p>
      </dgm:t>
    </dgm:pt>
    <dgm:pt modelId="{EE67A115-5346-4B19-8A78-C10FC984BF65}" type="parTrans" cxnId="{21A4B837-AF6A-4648-AD5D-A17DF12DA3EF}">
      <dgm:prSet/>
      <dgm:spPr/>
      <dgm:t>
        <a:bodyPr/>
        <a:lstStyle/>
        <a:p>
          <a:endParaRPr lang="en-US"/>
        </a:p>
      </dgm:t>
    </dgm:pt>
    <dgm:pt modelId="{809EE654-F247-441D-98FE-6B26B8B8A803}" type="sibTrans" cxnId="{21A4B837-AF6A-4648-AD5D-A17DF12DA3EF}">
      <dgm:prSet/>
      <dgm:spPr/>
      <dgm:t>
        <a:bodyPr/>
        <a:lstStyle/>
        <a:p>
          <a:endParaRPr lang="en-US"/>
        </a:p>
      </dgm:t>
    </dgm:pt>
    <dgm:pt modelId="{5D0B669F-4E39-43ED-A56B-396CEEAD863B}">
      <dgm:prSet phldrT="[Text]" custT="1"/>
      <dgm:spPr/>
      <dgm:t>
        <a:bodyPr/>
        <a:lstStyle/>
        <a:p>
          <a:pPr algn="ctr"/>
          <a:r>
            <a:rPr lang="en-US" sz="1200" dirty="0" smtClean="0"/>
            <a:t>- Nine foreign banks received licenses to operate</a:t>
          </a:r>
        </a:p>
        <a:p>
          <a:pPr algn="ctr"/>
          <a:r>
            <a:rPr lang="en-US" sz="1200" dirty="0" smtClean="0"/>
            <a:t>- Drafted new Financial Institutions Law to replace the one drafted in 1990 </a:t>
          </a:r>
          <a:endParaRPr lang="en-US" sz="1200" dirty="0"/>
        </a:p>
      </dgm:t>
    </dgm:pt>
    <dgm:pt modelId="{514B6947-129F-4C8B-AB6F-D530F25803BB}" type="parTrans" cxnId="{3E333F2E-3C42-480F-A999-3663160FCE9E}">
      <dgm:prSet/>
      <dgm:spPr/>
      <dgm:t>
        <a:bodyPr/>
        <a:lstStyle/>
        <a:p>
          <a:endParaRPr lang="en-US"/>
        </a:p>
      </dgm:t>
    </dgm:pt>
    <dgm:pt modelId="{8ECE1D41-DFB1-4CB6-9E06-6124D76FCD7E}" type="sibTrans" cxnId="{3E333F2E-3C42-480F-A999-3663160FCE9E}">
      <dgm:prSet/>
      <dgm:spPr/>
      <dgm:t>
        <a:bodyPr/>
        <a:lstStyle/>
        <a:p>
          <a:endParaRPr lang="en-US"/>
        </a:p>
      </dgm:t>
    </dgm:pt>
    <dgm:pt modelId="{D7E0DD59-73BC-4639-B74F-0CC454E57E5C}" type="pres">
      <dgm:prSet presAssocID="{BF4CB73E-BC99-45DC-BBD0-C4E3EE7017A1}" presName="CompostProcess" presStyleCnt="0">
        <dgm:presLayoutVars>
          <dgm:dir/>
          <dgm:resizeHandles val="exact"/>
        </dgm:presLayoutVars>
      </dgm:prSet>
      <dgm:spPr/>
    </dgm:pt>
    <dgm:pt modelId="{56387DB1-2451-4F69-8DA7-27F250EA5A5E}" type="pres">
      <dgm:prSet presAssocID="{BF4CB73E-BC99-45DC-BBD0-C4E3EE7017A1}" presName="arrow" presStyleLbl="bgShp" presStyleIdx="0" presStyleCnt="1" custScaleX="117647" custLinFactNeighborX="679" custLinFactNeighborY="-1540"/>
      <dgm:spPr/>
    </dgm:pt>
    <dgm:pt modelId="{8F95E8CF-6211-4415-BCFA-051EA62BA229}" type="pres">
      <dgm:prSet presAssocID="{BF4CB73E-BC99-45DC-BBD0-C4E3EE7017A1}" presName="linearProcess" presStyleCnt="0"/>
      <dgm:spPr/>
    </dgm:pt>
    <dgm:pt modelId="{32FAF72B-BE36-4AA3-97FF-B027029041BE}" type="pres">
      <dgm:prSet presAssocID="{B6D44523-6DAF-47F6-A23A-47177F2A97CD}" presName="textNode" presStyleLbl="node1" presStyleIdx="0" presStyleCnt="5" custScaleX="75371" custScaleY="149536" custLinFactNeighborX="-578" custLinFactNeighborY="5926">
        <dgm:presLayoutVars>
          <dgm:bulletEnabled val="1"/>
        </dgm:presLayoutVars>
      </dgm:prSet>
      <dgm:spPr/>
      <dgm:t>
        <a:bodyPr/>
        <a:lstStyle/>
        <a:p>
          <a:endParaRPr lang="en-US"/>
        </a:p>
      </dgm:t>
    </dgm:pt>
    <dgm:pt modelId="{F4295F7D-78D8-4D0B-8E8A-835FC7B80026}" type="pres">
      <dgm:prSet presAssocID="{9559FAD9-AA2C-436B-B69E-D02BC5070162}" presName="sibTrans" presStyleCnt="0"/>
      <dgm:spPr/>
    </dgm:pt>
    <dgm:pt modelId="{E08407AB-B94F-41CC-A28C-29BC69E08B52}" type="pres">
      <dgm:prSet presAssocID="{DE1B5912-0923-4A99-9BFF-D4EF82BC2838}" presName="textNode" presStyleLbl="node1" presStyleIdx="1" presStyleCnt="5" custScaleX="75371" custScaleY="149536" custLinFactNeighborX="-22308" custLinFactNeighborY="5926">
        <dgm:presLayoutVars>
          <dgm:bulletEnabled val="1"/>
        </dgm:presLayoutVars>
      </dgm:prSet>
      <dgm:spPr/>
      <dgm:t>
        <a:bodyPr/>
        <a:lstStyle/>
        <a:p>
          <a:endParaRPr lang="en-US"/>
        </a:p>
      </dgm:t>
    </dgm:pt>
    <dgm:pt modelId="{4BA18CEF-8D1F-4EB3-A531-D62EA9DB4E20}" type="pres">
      <dgm:prSet presAssocID="{5856454D-ED45-4F12-9F43-ABA5772E0D87}" presName="sibTrans" presStyleCnt="0"/>
      <dgm:spPr/>
    </dgm:pt>
    <dgm:pt modelId="{FC5BCB91-EC5F-42A4-BDD9-0AB08C5C4517}" type="pres">
      <dgm:prSet presAssocID="{8937CAEA-A2DE-42EE-8457-16CEB31B551F}" presName="textNode" presStyleLbl="node1" presStyleIdx="2" presStyleCnt="5" custScaleX="75371" custScaleY="149536" custLinFactNeighborX="-22308" custLinFactNeighborY="5926">
        <dgm:presLayoutVars>
          <dgm:bulletEnabled val="1"/>
        </dgm:presLayoutVars>
      </dgm:prSet>
      <dgm:spPr/>
      <dgm:t>
        <a:bodyPr/>
        <a:lstStyle/>
        <a:p>
          <a:endParaRPr lang="en-US"/>
        </a:p>
      </dgm:t>
    </dgm:pt>
    <dgm:pt modelId="{901F7BE0-0C1C-49E9-8961-6035793E987E}" type="pres">
      <dgm:prSet presAssocID="{15A34797-9CFB-4292-A9A6-E3DCEAA4F416}" presName="sibTrans" presStyleCnt="0"/>
      <dgm:spPr/>
    </dgm:pt>
    <dgm:pt modelId="{C77834EB-0F24-4A40-9C6A-1EEEC3E27987}" type="pres">
      <dgm:prSet presAssocID="{CBDAC9C8-B3C3-4D6F-B474-87B6712D3BFD}" presName="textNode" presStyleLbl="node1" presStyleIdx="3" presStyleCnt="5" custScaleX="75371" custScaleY="149536" custLinFactNeighborX="-22308" custLinFactNeighborY="5926">
        <dgm:presLayoutVars>
          <dgm:bulletEnabled val="1"/>
        </dgm:presLayoutVars>
      </dgm:prSet>
      <dgm:spPr/>
      <dgm:t>
        <a:bodyPr/>
        <a:lstStyle/>
        <a:p>
          <a:endParaRPr lang="en-US"/>
        </a:p>
      </dgm:t>
    </dgm:pt>
    <dgm:pt modelId="{BAFD3095-10D1-4324-A0D8-C7E3064E6F81}" type="pres">
      <dgm:prSet presAssocID="{809EE654-F247-441D-98FE-6B26B8B8A803}" presName="sibTrans" presStyleCnt="0"/>
      <dgm:spPr/>
    </dgm:pt>
    <dgm:pt modelId="{27C64D6C-3950-4967-AA82-5E195B2B4A7F}" type="pres">
      <dgm:prSet presAssocID="{5D0B669F-4E39-43ED-A56B-396CEEAD863B}" presName="textNode" presStyleLbl="node1" presStyleIdx="4" presStyleCnt="5" custScaleX="72795" custScaleY="149335" custLinFactNeighborX="-27028" custLinFactNeighborY="8280">
        <dgm:presLayoutVars>
          <dgm:bulletEnabled val="1"/>
        </dgm:presLayoutVars>
      </dgm:prSet>
      <dgm:spPr/>
      <dgm:t>
        <a:bodyPr/>
        <a:lstStyle/>
        <a:p>
          <a:endParaRPr lang="en-US"/>
        </a:p>
      </dgm:t>
    </dgm:pt>
  </dgm:ptLst>
  <dgm:cxnLst>
    <dgm:cxn modelId="{EEDFBB35-7D8C-4C31-B876-732E0C091C5A}" type="presOf" srcId="{8937CAEA-A2DE-42EE-8457-16CEB31B551F}" destId="{FC5BCB91-EC5F-42A4-BDD9-0AB08C5C4517}" srcOrd="0" destOrd="0" presId="urn:microsoft.com/office/officeart/2005/8/layout/hProcess9"/>
    <dgm:cxn modelId="{D62783E6-7A35-46C9-8A1C-A9CF4A78D8A4}" type="presOf" srcId="{BF4CB73E-BC99-45DC-BBD0-C4E3EE7017A1}" destId="{D7E0DD59-73BC-4639-B74F-0CC454E57E5C}" srcOrd="0" destOrd="0" presId="urn:microsoft.com/office/officeart/2005/8/layout/hProcess9"/>
    <dgm:cxn modelId="{4E1142B6-13C9-4C85-95A7-281331882728}" type="presOf" srcId="{5D0B669F-4E39-43ED-A56B-396CEEAD863B}" destId="{27C64D6C-3950-4967-AA82-5E195B2B4A7F}" srcOrd="0" destOrd="0" presId="urn:microsoft.com/office/officeart/2005/8/layout/hProcess9"/>
    <dgm:cxn modelId="{BA645163-37A3-4F07-ABBE-17345B01F652}" type="presOf" srcId="{B6D44523-6DAF-47F6-A23A-47177F2A97CD}" destId="{32FAF72B-BE36-4AA3-97FF-B027029041BE}" srcOrd="0" destOrd="0" presId="urn:microsoft.com/office/officeart/2005/8/layout/hProcess9"/>
    <dgm:cxn modelId="{E780E3D5-29A1-4D66-9D8C-7E05ACA7CD7F}" srcId="{BF4CB73E-BC99-45DC-BBD0-C4E3EE7017A1}" destId="{B6D44523-6DAF-47F6-A23A-47177F2A97CD}" srcOrd="0" destOrd="0" parTransId="{2B8F7BE7-9D51-4E93-AA20-44B889BA67C2}" sibTransId="{9559FAD9-AA2C-436B-B69E-D02BC5070162}"/>
    <dgm:cxn modelId="{3E333F2E-3C42-480F-A999-3663160FCE9E}" srcId="{BF4CB73E-BC99-45DC-BBD0-C4E3EE7017A1}" destId="{5D0B669F-4E39-43ED-A56B-396CEEAD863B}" srcOrd="4" destOrd="0" parTransId="{514B6947-129F-4C8B-AB6F-D530F25803BB}" sibTransId="{8ECE1D41-DFB1-4CB6-9E06-6124D76FCD7E}"/>
    <dgm:cxn modelId="{9667C4A9-7879-4025-9FE5-BBA39E856EAF}" type="presOf" srcId="{DE1B5912-0923-4A99-9BFF-D4EF82BC2838}" destId="{E08407AB-B94F-41CC-A28C-29BC69E08B52}" srcOrd="0" destOrd="0" presId="urn:microsoft.com/office/officeart/2005/8/layout/hProcess9"/>
    <dgm:cxn modelId="{A2735278-BA6E-46A5-BAC5-3701BD380A98}" srcId="{BF4CB73E-BC99-45DC-BBD0-C4E3EE7017A1}" destId="{8937CAEA-A2DE-42EE-8457-16CEB31B551F}" srcOrd="2" destOrd="0" parTransId="{E8ADBD26-0A53-47C2-B885-97A9BF322266}" sibTransId="{15A34797-9CFB-4292-A9A6-E3DCEAA4F416}"/>
    <dgm:cxn modelId="{07BB93E9-0F10-4ADC-B088-530D1B366565}" type="presOf" srcId="{CBDAC9C8-B3C3-4D6F-B474-87B6712D3BFD}" destId="{C77834EB-0F24-4A40-9C6A-1EEEC3E27987}" srcOrd="0" destOrd="0" presId="urn:microsoft.com/office/officeart/2005/8/layout/hProcess9"/>
    <dgm:cxn modelId="{21A4B837-AF6A-4648-AD5D-A17DF12DA3EF}" srcId="{BF4CB73E-BC99-45DC-BBD0-C4E3EE7017A1}" destId="{CBDAC9C8-B3C3-4D6F-B474-87B6712D3BFD}" srcOrd="3" destOrd="0" parTransId="{EE67A115-5346-4B19-8A78-C10FC984BF65}" sibTransId="{809EE654-F247-441D-98FE-6B26B8B8A803}"/>
    <dgm:cxn modelId="{F72A0530-B0E8-40DC-B87B-B35998F28C39}" srcId="{BF4CB73E-BC99-45DC-BBD0-C4E3EE7017A1}" destId="{DE1B5912-0923-4A99-9BFF-D4EF82BC2838}" srcOrd="1" destOrd="0" parTransId="{13FD44B6-D80F-4E03-A21A-C4964E62E083}" sibTransId="{5856454D-ED45-4F12-9F43-ABA5772E0D87}"/>
    <dgm:cxn modelId="{C7E2AA60-1172-4D24-9CDA-621FAFA391A1}" type="presParOf" srcId="{D7E0DD59-73BC-4639-B74F-0CC454E57E5C}" destId="{56387DB1-2451-4F69-8DA7-27F250EA5A5E}" srcOrd="0" destOrd="0" presId="urn:microsoft.com/office/officeart/2005/8/layout/hProcess9"/>
    <dgm:cxn modelId="{D9A28799-B47A-4CF4-B735-F7674E6F7A84}" type="presParOf" srcId="{D7E0DD59-73BC-4639-B74F-0CC454E57E5C}" destId="{8F95E8CF-6211-4415-BCFA-051EA62BA229}" srcOrd="1" destOrd="0" presId="urn:microsoft.com/office/officeart/2005/8/layout/hProcess9"/>
    <dgm:cxn modelId="{E2D6D6A2-C841-43FD-BF41-40F526932A38}" type="presParOf" srcId="{8F95E8CF-6211-4415-BCFA-051EA62BA229}" destId="{32FAF72B-BE36-4AA3-97FF-B027029041BE}" srcOrd="0" destOrd="0" presId="urn:microsoft.com/office/officeart/2005/8/layout/hProcess9"/>
    <dgm:cxn modelId="{EF98A1E6-5316-405F-8E01-B3EE1097D1B9}" type="presParOf" srcId="{8F95E8CF-6211-4415-BCFA-051EA62BA229}" destId="{F4295F7D-78D8-4D0B-8E8A-835FC7B80026}" srcOrd="1" destOrd="0" presId="urn:microsoft.com/office/officeart/2005/8/layout/hProcess9"/>
    <dgm:cxn modelId="{E9E5CF1B-AFC2-4398-A915-0F84CB75AC39}" type="presParOf" srcId="{8F95E8CF-6211-4415-BCFA-051EA62BA229}" destId="{E08407AB-B94F-41CC-A28C-29BC69E08B52}" srcOrd="2" destOrd="0" presId="urn:microsoft.com/office/officeart/2005/8/layout/hProcess9"/>
    <dgm:cxn modelId="{1EC2FC97-DE57-4AD2-98CA-055946CB30A6}" type="presParOf" srcId="{8F95E8CF-6211-4415-BCFA-051EA62BA229}" destId="{4BA18CEF-8D1F-4EB3-A531-D62EA9DB4E20}" srcOrd="3" destOrd="0" presId="urn:microsoft.com/office/officeart/2005/8/layout/hProcess9"/>
    <dgm:cxn modelId="{67D55046-BCDB-42DE-B832-033444073A50}" type="presParOf" srcId="{8F95E8CF-6211-4415-BCFA-051EA62BA229}" destId="{FC5BCB91-EC5F-42A4-BDD9-0AB08C5C4517}" srcOrd="4" destOrd="0" presId="urn:microsoft.com/office/officeart/2005/8/layout/hProcess9"/>
    <dgm:cxn modelId="{027C74E0-ACBF-4070-8E25-F4A2C040DA66}" type="presParOf" srcId="{8F95E8CF-6211-4415-BCFA-051EA62BA229}" destId="{901F7BE0-0C1C-49E9-8961-6035793E987E}" srcOrd="5" destOrd="0" presId="urn:microsoft.com/office/officeart/2005/8/layout/hProcess9"/>
    <dgm:cxn modelId="{451F770B-F645-4FF0-A7B0-5BF82837EC64}" type="presParOf" srcId="{8F95E8CF-6211-4415-BCFA-051EA62BA229}" destId="{C77834EB-0F24-4A40-9C6A-1EEEC3E27987}" srcOrd="6" destOrd="0" presId="urn:microsoft.com/office/officeart/2005/8/layout/hProcess9"/>
    <dgm:cxn modelId="{DD6D3E5A-6C13-4876-AE02-6110CD4C6059}" type="presParOf" srcId="{8F95E8CF-6211-4415-BCFA-051EA62BA229}" destId="{BAFD3095-10D1-4324-A0D8-C7E3064E6F81}" srcOrd="7" destOrd="0" presId="urn:microsoft.com/office/officeart/2005/8/layout/hProcess9"/>
    <dgm:cxn modelId="{2EE960B0-2F5A-44FF-95F9-85223A9EC600}" type="presParOf" srcId="{8F95E8CF-6211-4415-BCFA-051EA62BA229}" destId="{27C64D6C-3950-4967-AA82-5E195B2B4A7F}"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2F4DC0-0897-4D22-A3EF-05E70FB6ADAD}" type="doc">
      <dgm:prSet loTypeId="urn:microsoft.com/office/officeart/2005/8/layout/process4" loCatId="process" qsTypeId="urn:microsoft.com/office/officeart/2005/8/quickstyle/simple1" qsCatId="simple" csTypeId="urn:microsoft.com/office/officeart/2005/8/colors/accent1_2" csCatId="accent1" phldr="1"/>
      <dgm:spPr/>
      <dgm:t>
        <a:bodyPr/>
        <a:lstStyle/>
        <a:p>
          <a:endParaRPr lang="en-US"/>
        </a:p>
      </dgm:t>
    </dgm:pt>
    <dgm:pt modelId="{4226C78A-C557-41A5-90FC-CD0187EE8118}">
      <dgm:prSet phldrT="[Text]" custT="1"/>
      <dgm:spPr>
        <a:solidFill>
          <a:srgbClr val="C6D9F1"/>
        </a:solidFill>
        <a:ln w="19050">
          <a:solidFill>
            <a:srgbClr val="17375E"/>
          </a:solidFill>
        </a:ln>
      </dgm:spPr>
      <dgm:t>
        <a:bodyPr/>
        <a:lstStyle/>
        <a:p>
          <a:r>
            <a:rPr lang="en-US" sz="1200" dirty="0" smtClean="0">
              <a:solidFill>
                <a:schemeClr val="tx1">
                  <a:lumMod val="95000"/>
                  <a:lumOff val="5000"/>
                </a:schemeClr>
              </a:solidFill>
            </a:rPr>
            <a:t>Customer applies for a loan at retailer with required documentations; Certification from HR Department, Certification from Quarter Administration Council, Household Members List and Copy of National Registration Card.</a:t>
          </a:r>
          <a:endParaRPr lang="en-US" sz="1200" dirty="0">
            <a:solidFill>
              <a:schemeClr val="tx1">
                <a:lumMod val="95000"/>
                <a:lumOff val="5000"/>
              </a:schemeClr>
            </a:solidFill>
          </a:endParaRPr>
        </a:p>
      </dgm:t>
    </dgm:pt>
    <dgm:pt modelId="{05E4B1EA-9731-467F-BCB0-7BB0475F6748}" type="parTrans" cxnId="{72D33E09-A76F-4F67-A85C-64009375377B}">
      <dgm:prSet/>
      <dgm:spPr/>
      <dgm:t>
        <a:bodyPr/>
        <a:lstStyle/>
        <a:p>
          <a:endParaRPr lang="en-US"/>
        </a:p>
      </dgm:t>
    </dgm:pt>
    <dgm:pt modelId="{F1D3ED11-A902-4A95-B9C0-5D61F47638A7}" type="sibTrans" cxnId="{72D33E09-A76F-4F67-A85C-64009375377B}">
      <dgm:prSet/>
      <dgm:spPr/>
      <dgm:t>
        <a:bodyPr/>
        <a:lstStyle/>
        <a:p>
          <a:endParaRPr lang="en-US"/>
        </a:p>
      </dgm:t>
    </dgm:pt>
    <dgm:pt modelId="{3A8D5FD6-33EE-44EB-BF3F-A02FA59FEBB3}">
      <dgm:prSet phldrT="[Text]" custT="1"/>
      <dgm:spPr>
        <a:solidFill>
          <a:srgbClr val="C6D9F1"/>
        </a:solidFill>
        <a:ln w="19050">
          <a:solidFill>
            <a:srgbClr val="17375E"/>
          </a:solidFill>
        </a:ln>
      </dgm:spPr>
      <dgm:t>
        <a:bodyPr/>
        <a:lstStyle/>
        <a:p>
          <a:r>
            <a:rPr lang="en-US" sz="1200" dirty="0" smtClean="0">
              <a:solidFill>
                <a:schemeClr val="tx1">
                  <a:lumMod val="95000"/>
                  <a:lumOff val="5000"/>
                </a:schemeClr>
              </a:solidFill>
            </a:rPr>
            <a:t>Retailer scans the application form and other documents to AEON on the day of application.</a:t>
          </a:r>
          <a:endParaRPr lang="en-US" sz="1200" dirty="0">
            <a:solidFill>
              <a:schemeClr val="tx1">
                <a:lumMod val="95000"/>
                <a:lumOff val="5000"/>
              </a:schemeClr>
            </a:solidFill>
          </a:endParaRPr>
        </a:p>
      </dgm:t>
    </dgm:pt>
    <dgm:pt modelId="{B74449E4-C89F-4F67-85FF-B6FF0A07417A}" type="parTrans" cxnId="{05812E90-1429-469C-A6F3-56360AA010C6}">
      <dgm:prSet/>
      <dgm:spPr/>
      <dgm:t>
        <a:bodyPr/>
        <a:lstStyle/>
        <a:p>
          <a:endParaRPr lang="en-US"/>
        </a:p>
      </dgm:t>
    </dgm:pt>
    <dgm:pt modelId="{A73A75F9-26DF-41AD-8194-5A4AEBCA8A99}" type="sibTrans" cxnId="{05812E90-1429-469C-A6F3-56360AA010C6}">
      <dgm:prSet/>
      <dgm:spPr/>
      <dgm:t>
        <a:bodyPr/>
        <a:lstStyle/>
        <a:p>
          <a:endParaRPr lang="en-US"/>
        </a:p>
      </dgm:t>
    </dgm:pt>
    <dgm:pt modelId="{CC7C4EF9-C73A-46D7-B5DB-ABBE261A3ED0}">
      <dgm:prSet phldrT="[Text]" custT="1"/>
      <dgm:spPr>
        <a:solidFill>
          <a:srgbClr val="C6D9F1"/>
        </a:solidFill>
        <a:ln w="19050">
          <a:solidFill>
            <a:srgbClr val="17375E"/>
          </a:solidFill>
        </a:ln>
      </dgm:spPr>
      <dgm:t>
        <a:bodyPr/>
        <a:lstStyle/>
        <a:p>
          <a:r>
            <a:rPr lang="en-US" sz="1200" dirty="0" smtClean="0">
              <a:solidFill>
                <a:schemeClr val="tx1">
                  <a:lumMod val="95000"/>
                  <a:lumOff val="5000"/>
                </a:schemeClr>
              </a:solidFill>
            </a:rPr>
            <a:t>AEON conducts background check by calling the guarantor and HR Department and then decides the loan amount.</a:t>
          </a:r>
          <a:endParaRPr lang="en-US" sz="1200" dirty="0">
            <a:solidFill>
              <a:schemeClr val="tx1">
                <a:lumMod val="95000"/>
                <a:lumOff val="5000"/>
              </a:schemeClr>
            </a:solidFill>
          </a:endParaRPr>
        </a:p>
      </dgm:t>
    </dgm:pt>
    <dgm:pt modelId="{BB5294BF-7FAB-4285-8559-818E3B81913A}" type="parTrans" cxnId="{24B93A56-F405-42FA-A7D7-259686A516FD}">
      <dgm:prSet/>
      <dgm:spPr/>
      <dgm:t>
        <a:bodyPr/>
        <a:lstStyle/>
        <a:p>
          <a:endParaRPr lang="en-US"/>
        </a:p>
      </dgm:t>
    </dgm:pt>
    <dgm:pt modelId="{C07587A3-1266-4808-996F-211BDD38A698}" type="sibTrans" cxnId="{24B93A56-F405-42FA-A7D7-259686A516FD}">
      <dgm:prSet/>
      <dgm:spPr/>
      <dgm:t>
        <a:bodyPr/>
        <a:lstStyle/>
        <a:p>
          <a:endParaRPr lang="en-US"/>
        </a:p>
      </dgm:t>
    </dgm:pt>
    <dgm:pt modelId="{EB0EA11D-2B4A-41E8-9597-FFC2303EBA5B}">
      <dgm:prSet phldrT="[Text]" custT="1"/>
      <dgm:spPr>
        <a:solidFill>
          <a:srgbClr val="C6D9F1"/>
        </a:solidFill>
        <a:ln w="19050">
          <a:solidFill>
            <a:srgbClr val="17375E"/>
          </a:solidFill>
        </a:ln>
      </dgm:spPr>
      <dgm:t>
        <a:bodyPr/>
        <a:lstStyle/>
        <a:p>
          <a:r>
            <a:rPr lang="en-US" sz="1200" dirty="0" smtClean="0">
              <a:solidFill>
                <a:schemeClr val="tx1">
                  <a:lumMod val="95000"/>
                  <a:lumOff val="5000"/>
                </a:schemeClr>
              </a:solidFill>
            </a:rPr>
            <a:t>Send a signal to both customer and retailer to proceed. </a:t>
          </a:r>
          <a:endParaRPr lang="en-US" sz="1200" dirty="0">
            <a:solidFill>
              <a:schemeClr val="tx1">
                <a:lumMod val="95000"/>
                <a:lumOff val="5000"/>
              </a:schemeClr>
            </a:solidFill>
          </a:endParaRPr>
        </a:p>
      </dgm:t>
    </dgm:pt>
    <dgm:pt modelId="{4A2CFE34-B18A-46CF-BF01-31EAA3530EC2}" type="parTrans" cxnId="{1C1AD346-5592-462C-9EAC-BB1BE494CD85}">
      <dgm:prSet/>
      <dgm:spPr/>
      <dgm:t>
        <a:bodyPr/>
        <a:lstStyle/>
        <a:p>
          <a:endParaRPr lang="en-US"/>
        </a:p>
      </dgm:t>
    </dgm:pt>
    <dgm:pt modelId="{354AE42D-A69D-48C4-94F5-3D4A97A65915}" type="sibTrans" cxnId="{1C1AD346-5592-462C-9EAC-BB1BE494CD85}">
      <dgm:prSet/>
      <dgm:spPr/>
      <dgm:t>
        <a:bodyPr/>
        <a:lstStyle/>
        <a:p>
          <a:endParaRPr lang="en-US"/>
        </a:p>
      </dgm:t>
    </dgm:pt>
    <dgm:pt modelId="{0CA67111-4F7D-47E1-9397-3DB52CA51AD8}">
      <dgm:prSet phldrT="[Text]" custT="1"/>
      <dgm:spPr>
        <a:solidFill>
          <a:srgbClr val="C6D9F1"/>
        </a:solidFill>
        <a:ln w="19050">
          <a:solidFill>
            <a:srgbClr val="17375E"/>
          </a:solidFill>
        </a:ln>
      </dgm:spPr>
      <dgm:t>
        <a:bodyPr/>
        <a:lstStyle/>
        <a:p>
          <a:r>
            <a:rPr lang="en-US" sz="1200" dirty="0" smtClean="0">
              <a:solidFill>
                <a:schemeClr val="tx1">
                  <a:lumMod val="95000"/>
                  <a:lumOff val="5000"/>
                </a:schemeClr>
              </a:solidFill>
            </a:rPr>
            <a:t>Once the retailer gets the green light from AEON, it can sell the product and claims back from AEON every six days. The role of agents end here once they have claimed for the sold products. </a:t>
          </a:r>
          <a:endParaRPr lang="en-US" sz="1200" dirty="0">
            <a:solidFill>
              <a:schemeClr val="tx1">
                <a:lumMod val="95000"/>
                <a:lumOff val="5000"/>
              </a:schemeClr>
            </a:solidFill>
          </a:endParaRPr>
        </a:p>
      </dgm:t>
    </dgm:pt>
    <dgm:pt modelId="{4B3DC4FF-E281-49BF-B6C7-74EA0D040171}" type="parTrans" cxnId="{EB6F43A4-CAB6-484E-ADBC-CFB1551DF0B8}">
      <dgm:prSet/>
      <dgm:spPr/>
      <dgm:t>
        <a:bodyPr/>
        <a:lstStyle/>
        <a:p>
          <a:endParaRPr lang="en-US"/>
        </a:p>
      </dgm:t>
    </dgm:pt>
    <dgm:pt modelId="{0C9AA1DC-D17F-4D79-BC79-FC97AB6CE5EC}" type="sibTrans" cxnId="{EB6F43A4-CAB6-484E-ADBC-CFB1551DF0B8}">
      <dgm:prSet/>
      <dgm:spPr/>
      <dgm:t>
        <a:bodyPr/>
        <a:lstStyle/>
        <a:p>
          <a:endParaRPr lang="en-US"/>
        </a:p>
      </dgm:t>
    </dgm:pt>
    <dgm:pt modelId="{72C58B7D-39AB-4A2A-9699-4CD4B6AB74E5}">
      <dgm:prSet phldrT="[Text]" custT="1"/>
      <dgm:spPr>
        <a:solidFill>
          <a:srgbClr val="C6D9F1"/>
        </a:solidFill>
        <a:ln w="19050">
          <a:solidFill>
            <a:srgbClr val="17375E"/>
          </a:solidFill>
        </a:ln>
      </dgm:spPr>
      <dgm:t>
        <a:bodyPr/>
        <a:lstStyle/>
        <a:p>
          <a:r>
            <a:rPr lang="en-US" sz="1200" dirty="0" smtClean="0">
              <a:solidFill>
                <a:schemeClr val="tx1">
                  <a:lumMod val="95000"/>
                  <a:lumOff val="5000"/>
                </a:schemeClr>
              </a:solidFill>
            </a:rPr>
            <a:t>Customer makes monthly settlement of  interest and repayment either at AEON counter or the one of these banks; </a:t>
          </a:r>
          <a:r>
            <a:rPr lang="en-US" sz="1200" dirty="0" smtClean="0">
              <a:solidFill>
                <a:schemeClr val="dk1"/>
              </a:solidFill>
              <a:effectLst/>
              <a:latin typeface="+mn-lt"/>
              <a:ea typeface="+mn-ea"/>
              <a:cs typeface="+mn-cs"/>
            </a:rPr>
            <a:t>CB</a:t>
          </a:r>
          <a:r>
            <a:rPr lang="en-US" sz="1200" baseline="0" dirty="0" smtClean="0">
              <a:solidFill>
                <a:schemeClr val="dk1"/>
              </a:solidFill>
              <a:effectLst/>
              <a:latin typeface="+mn-lt"/>
              <a:ea typeface="+mn-ea"/>
              <a:cs typeface="+mn-cs"/>
            </a:rPr>
            <a:t> Bank, AYA Bank, </a:t>
          </a:r>
          <a:r>
            <a:rPr lang="en-US" sz="1200" baseline="0" dirty="0" err="1" smtClean="0">
              <a:solidFill>
                <a:schemeClr val="dk1"/>
              </a:solidFill>
              <a:effectLst/>
              <a:latin typeface="+mn-lt"/>
              <a:ea typeface="+mn-ea"/>
              <a:cs typeface="+mn-cs"/>
            </a:rPr>
            <a:t>Kanbawza</a:t>
          </a:r>
          <a:r>
            <a:rPr lang="en-US" sz="1200" baseline="0" dirty="0" smtClean="0">
              <a:solidFill>
                <a:schemeClr val="dk1"/>
              </a:solidFill>
              <a:effectLst/>
              <a:latin typeface="+mn-lt"/>
              <a:ea typeface="+mn-ea"/>
              <a:cs typeface="+mn-cs"/>
            </a:rPr>
            <a:t> Bank and United Amara Bank.</a:t>
          </a:r>
          <a:endParaRPr lang="en-US" sz="1200" dirty="0">
            <a:solidFill>
              <a:schemeClr val="tx1">
                <a:lumMod val="95000"/>
                <a:lumOff val="5000"/>
              </a:schemeClr>
            </a:solidFill>
          </a:endParaRPr>
        </a:p>
      </dgm:t>
    </dgm:pt>
    <dgm:pt modelId="{572B9F04-4EEA-435C-9D62-4F06B8595494}" type="parTrans" cxnId="{7DE46748-668D-4726-946D-963B1B9A9CDF}">
      <dgm:prSet/>
      <dgm:spPr/>
      <dgm:t>
        <a:bodyPr/>
        <a:lstStyle/>
        <a:p>
          <a:endParaRPr lang="en-US"/>
        </a:p>
      </dgm:t>
    </dgm:pt>
    <dgm:pt modelId="{DA8F14DA-CA3C-4F32-A93B-D3B762C42EB1}" type="sibTrans" cxnId="{7DE46748-668D-4726-946D-963B1B9A9CDF}">
      <dgm:prSet/>
      <dgm:spPr/>
      <dgm:t>
        <a:bodyPr/>
        <a:lstStyle/>
        <a:p>
          <a:endParaRPr lang="en-US"/>
        </a:p>
      </dgm:t>
    </dgm:pt>
    <dgm:pt modelId="{C9EC9ABC-7F3E-4A57-8FF9-497E296E5E20}" type="pres">
      <dgm:prSet presAssocID="{4C2F4DC0-0897-4D22-A3EF-05E70FB6ADAD}" presName="Name0" presStyleCnt="0">
        <dgm:presLayoutVars>
          <dgm:dir/>
          <dgm:animLvl val="lvl"/>
          <dgm:resizeHandles val="exact"/>
        </dgm:presLayoutVars>
      </dgm:prSet>
      <dgm:spPr/>
      <dgm:t>
        <a:bodyPr/>
        <a:lstStyle/>
        <a:p>
          <a:endParaRPr lang="en-US"/>
        </a:p>
      </dgm:t>
    </dgm:pt>
    <dgm:pt modelId="{9279B23F-9DB5-4C06-88CD-12D978CAE01D}" type="pres">
      <dgm:prSet presAssocID="{72C58B7D-39AB-4A2A-9699-4CD4B6AB74E5}" presName="boxAndChildren" presStyleCnt="0"/>
      <dgm:spPr/>
    </dgm:pt>
    <dgm:pt modelId="{1EC03125-D504-4101-9B0E-0AA53FE60724}" type="pres">
      <dgm:prSet presAssocID="{72C58B7D-39AB-4A2A-9699-4CD4B6AB74E5}" presName="parentTextBox" presStyleLbl="node1" presStyleIdx="0" presStyleCnt="6"/>
      <dgm:spPr/>
      <dgm:t>
        <a:bodyPr/>
        <a:lstStyle/>
        <a:p>
          <a:endParaRPr lang="en-US"/>
        </a:p>
      </dgm:t>
    </dgm:pt>
    <dgm:pt modelId="{D3E4762F-EB52-403B-A8BD-CB2C05BD9539}" type="pres">
      <dgm:prSet presAssocID="{0C9AA1DC-D17F-4D79-BC79-FC97AB6CE5EC}" presName="sp" presStyleCnt="0"/>
      <dgm:spPr/>
    </dgm:pt>
    <dgm:pt modelId="{8F3D9102-8248-493F-A584-E3B5DED3DA7D}" type="pres">
      <dgm:prSet presAssocID="{0CA67111-4F7D-47E1-9397-3DB52CA51AD8}" presName="arrowAndChildren" presStyleCnt="0"/>
      <dgm:spPr/>
    </dgm:pt>
    <dgm:pt modelId="{30F9EB70-2D96-4355-A533-EF308F34B7DB}" type="pres">
      <dgm:prSet presAssocID="{0CA67111-4F7D-47E1-9397-3DB52CA51AD8}" presName="parentTextArrow" presStyleLbl="node1" presStyleIdx="1" presStyleCnt="6"/>
      <dgm:spPr/>
      <dgm:t>
        <a:bodyPr/>
        <a:lstStyle/>
        <a:p>
          <a:endParaRPr lang="en-US"/>
        </a:p>
      </dgm:t>
    </dgm:pt>
    <dgm:pt modelId="{7818DB91-42EA-4201-8E8C-8EECDEA0D046}" type="pres">
      <dgm:prSet presAssocID="{354AE42D-A69D-48C4-94F5-3D4A97A65915}" presName="sp" presStyleCnt="0"/>
      <dgm:spPr/>
    </dgm:pt>
    <dgm:pt modelId="{06D20AC3-D2F4-4A7A-B731-E5C4EC58907A}" type="pres">
      <dgm:prSet presAssocID="{EB0EA11D-2B4A-41E8-9597-FFC2303EBA5B}" presName="arrowAndChildren" presStyleCnt="0"/>
      <dgm:spPr/>
    </dgm:pt>
    <dgm:pt modelId="{D89695E3-6ED3-4AD2-BD7B-824B8AA99AA4}" type="pres">
      <dgm:prSet presAssocID="{EB0EA11D-2B4A-41E8-9597-FFC2303EBA5B}" presName="parentTextArrow" presStyleLbl="node1" presStyleIdx="2" presStyleCnt="6"/>
      <dgm:spPr/>
      <dgm:t>
        <a:bodyPr/>
        <a:lstStyle/>
        <a:p>
          <a:endParaRPr lang="en-US"/>
        </a:p>
      </dgm:t>
    </dgm:pt>
    <dgm:pt modelId="{D8D6287E-2291-47DD-8DD8-F52F4EAF6C30}" type="pres">
      <dgm:prSet presAssocID="{C07587A3-1266-4808-996F-211BDD38A698}" presName="sp" presStyleCnt="0"/>
      <dgm:spPr/>
    </dgm:pt>
    <dgm:pt modelId="{E7428693-00CF-4E02-BADD-5EFC0036925C}" type="pres">
      <dgm:prSet presAssocID="{CC7C4EF9-C73A-46D7-B5DB-ABBE261A3ED0}" presName="arrowAndChildren" presStyleCnt="0"/>
      <dgm:spPr/>
    </dgm:pt>
    <dgm:pt modelId="{AA8F03DA-2E57-4432-97AC-C971F0A97D2F}" type="pres">
      <dgm:prSet presAssocID="{CC7C4EF9-C73A-46D7-B5DB-ABBE261A3ED0}" presName="parentTextArrow" presStyleLbl="node1" presStyleIdx="3" presStyleCnt="6"/>
      <dgm:spPr/>
      <dgm:t>
        <a:bodyPr/>
        <a:lstStyle/>
        <a:p>
          <a:endParaRPr lang="en-US"/>
        </a:p>
      </dgm:t>
    </dgm:pt>
    <dgm:pt modelId="{D834CFFA-D939-4FC2-96BB-E902EA7CA682}" type="pres">
      <dgm:prSet presAssocID="{A73A75F9-26DF-41AD-8194-5A4AEBCA8A99}" presName="sp" presStyleCnt="0"/>
      <dgm:spPr/>
    </dgm:pt>
    <dgm:pt modelId="{F191C22F-437A-4FD6-B1A7-9808F03E1FF6}" type="pres">
      <dgm:prSet presAssocID="{3A8D5FD6-33EE-44EB-BF3F-A02FA59FEBB3}" presName="arrowAndChildren" presStyleCnt="0"/>
      <dgm:spPr/>
    </dgm:pt>
    <dgm:pt modelId="{1D171330-550A-4142-91F4-70B0E342F927}" type="pres">
      <dgm:prSet presAssocID="{3A8D5FD6-33EE-44EB-BF3F-A02FA59FEBB3}" presName="parentTextArrow" presStyleLbl="node1" presStyleIdx="4" presStyleCnt="6" custLinFactNeighborY="-1952"/>
      <dgm:spPr/>
      <dgm:t>
        <a:bodyPr/>
        <a:lstStyle/>
        <a:p>
          <a:endParaRPr lang="en-US"/>
        </a:p>
      </dgm:t>
    </dgm:pt>
    <dgm:pt modelId="{5877B1C5-9EBD-40E0-9ABF-584906E889E9}" type="pres">
      <dgm:prSet presAssocID="{F1D3ED11-A902-4A95-B9C0-5D61F47638A7}" presName="sp" presStyleCnt="0"/>
      <dgm:spPr/>
    </dgm:pt>
    <dgm:pt modelId="{5DF44EFD-5A1A-4C14-A2AB-8BAF239E7FA6}" type="pres">
      <dgm:prSet presAssocID="{4226C78A-C557-41A5-90FC-CD0187EE8118}" presName="arrowAndChildren" presStyleCnt="0"/>
      <dgm:spPr/>
    </dgm:pt>
    <dgm:pt modelId="{5050933C-15AF-496E-9F10-BECE23D6BB49}" type="pres">
      <dgm:prSet presAssocID="{4226C78A-C557-41A5-90FC-CD0187EE8118}" presName="parentTextArrow" presStyleLbl="node1" presStyleIdx="5" presStyleCnt="6" custLinFactNeighborY="-10277"/>
      <dgm:spPr/>
      <dgm:t>
        <a:bodyPr/>
        <a:lstStyle/>
        <a:p>
          <a:endParaRPr lang="en-US"/>
        </a:p>
      </dgm:t>
    </dgm:pt>
  </dgm:ptLst>
  <dgm:cxnLst>
    <dgm:cxn modelId="{1C1AD346-5592-462C-9EAC-BB1BE494CD85}" srcId="{4C2F4DC0-0897-4D22-A3EF-05E70FB6ADAD}" destId="{EB0EA11D-2B4A-41E8-9597-FFC2303EBA5B}" srcOrd="3" destOrd="0" parTransId="{4A2CFE34-B18A-46CF-BF01-31EAA3530EC2}" sibTransId="{354AE42D-A69D-48C4-94F5-3D4A97A65915}"/>
    <dgm:cxn modelId="{9ED23490-307C-49EE-8671-D1A05614EBD2}" type="presOf" srcId="{4226C78A-C557-41A5-90FC-CD0187EE8118}" destId="{5050933C-15AF-496E-9F10-BECE23D6BB49}" srcOrd="0" destOrd="0" presId="urn:microsoft.com/office/officeart/2005/8/layout/process4"/>
    <dgm:cxn modelId="{4CC62F56-6DA7-4A81-8960-9D06DD45406B}" type="presOf" srcId="{0CA67111-4F7D-47E1-9397-3DB52CA51AD8}" destId="{30F9EB70-2D96-4355-A533-EF308F34B7DB}" srcOrd="0" destOrd="0" presId="urn:microsoft.com/office/officeart/2005/8/layout/process4"/>
    <dgm:cxn modelId="{05812E90-1429-469C-A6F3-56360AA010C6}" srcId="{4C2F4DC0-0897-4D22-A3EF-05E70FB6ADAD}" destId="{3A8D5FD6-33EE-44EB-BF3F-A02FA59FEBB3}" srcOrd="1" destOrd="0" parTransId="{B74449E4-C89F-4F67-85FF-B6FF0A07417A}" sibTransId="{A73A75F9-26DF-41AD-8194-5A4AEBCA8A99}"/>
    <dgm:cxn modelId="{EB6F43A4-CAB6-484E-ADBC-CFB1551DF0B8}" srcId="{4C2F4DC0-0897-4D22-A3EF-05E70FB6ADAD}" destId="{0CA67111-4F7D-47E1-9397-3DB52CA51AD8}" srcOrd="4" destOrd="0" parTransId="{4B3DC4FF-E281-49BF-B6C7-74EA0D040171}" sibTransId="{0C9AA1DC-D17F-4D79-BC79-FC97AB6CE5EC}"/>
    <dgm:cxn modelId="{BAB83DF8-2064-4A3E-9002-78CF7A938A4D}" type="presOf" srcId="{72C58B7D-39AB-4A2A-9699-4CD4B6AB74E5}" destId="{1EC03125-D504-4101-9B0E-0AA53FE60724}" srcOrd="0" destOrd="0" presId="urn:microsoft.com/office/officeart/2005/8/layout/process4"/>
    <dgm:cxn modelId="{5C6F321C-5410-49AF-8BA8-CEAF0B6B8F6F}" type="presOf" srcId="{EB0EA11D-2B4A-41E8-9597-FFC2303EBA5B}" destId="{D89695E3-6ED3-4AD2-BD7B-824B8AA99AA4}" srcOrd="0" destOrd="0" presId="urn:microsoft.com/office/officeart/2005/8/layout/process4"/>
    <dgm:cxn modelId="{DA0BA579-8639-4BD7-946A-890B870F8826}" type="presOf" srcId="{CC7C4EF9-C73A-46D7-B5DB-ABBE261A3ED0}" destId="{AA8F03DA-2E57-4432-97AC-C971F0A97D2F}" srcOrd="0" destOrd="0" presId="urn:microsoft.com/office/officeart/2005/8/layout/process4"/>
    <dgm:cxn modelId="{72D33E09-A76F-4F67-A85C-64009375377B}" srcId="{4C2F4DC0-0897-4D22-A3EF-05E70FB6ADAD}" destId="{4226C78A-C557-41A5-90FC-CD0187EE8118}" srcOrd="0" destOrd="0" parTransId="{05E4B1EA-9731-467F-BCB0-7BB0475F6748}" sibTransId="{F1D3ED11-A902-4A95-B9C0-5D61F47638A7}"/>
    <dgm:cxn modelId="{24B93A56-F405-42FA-A7D7-259686A516FD}" srcId="{4C2F4DC0-0897-4D22-A3EF-05E70FB6ADAD}" destId="{CC7C4EF9-C73A-46D7-B5DB-ABBE261A3ED0}" srcOrd="2" destOrd="0" parTransId="{BB5294BF-7FAB-4285-8559-818E3B81913A}" sibTransId="{C07587A3-1266-4808-996F-211BDD38A698}"/>
    <dgm:cxn modelId="{DC400C90-A6C6-4E24-8713-AEF723BB04B2}" type="presOf" srcId="{4C2F4DC0-0897-4D22-A3EF-05E70FB6ADAD}" destId="{C9EC9ABC-7F3E-4A57-8FF9-497E296E5E20}" srcOrd="0" destOrd="0" presId="urn:microsoft.com/office/officeart/2005/8/layout/process4"/>
    <dgm:cxn modelId="{7DE46748-668D-4726-946D-963B1B9A9CDF}" srcId="{4C2F4DC0-0897-4D22-A3EF-05E70FB6ADAD}" destId="{72C58B7D-39AB-4A2A-9699-4CD4B6AB74E5}" srcOrd="5" destOrd="0" parTransId="{572B9F04-4EEA-435C-9D62-4F06B8595494}" sibTransId="{DA8F14DA-CA3C-4F32-A93B-D3B762C42EB1}"/>
    <dgm:cxn modelId="{9E988894-CFF0-4E80-92BC-276F527232EE}" type="presOf" srcId="{3A8D5FD6-33EE-44EB-BF3F-A02FA59FEBB3}" destId="{1D171330-550A-4142-91F4-70B0E342F927}" srcOrd="0" destOrd="0" presId="urn:microsoft.com/office/officeart/2005/8/layout/process4"/>
    <dgm:cxn modelId="{7C28730E-BD86-4F92-9069-A74767359043}" type="presParOf" srcId="{C9EC9ABC-7F3E-4A57-8FF9-497E296E5E20}" destId="{9279B23F-9DB5-4C06-88CD-12D978CAE01D}" srcOrd="0" destOrd="0" presId="urn:microsoft.com/office/officeart/2005/8/layout/process4"/>
    <dgm:cxn modelId="{CBB63F84-10C2-4019-9CE3-7AE36A1BCD47}" type="presParOf" srcId="{9279B23F-9DB5-4C06-88CD-12D978CAE01D}" destId="{1EC03125-D504-4101-9B0E-0AA53FE60724}" srcOrd="0" destOrd="0" presId="urn:microsoft.com/office/officeart/2005/8/layout/process4"/>
    <dgm:cxn modelId="{F85D7FBA-8F8C-4A11-A267-729EFBBA3451}" type="presParOf" srcId="{C9EC9ABC-7F3E-4A57-8FF9-497E296E5E20}" destId="{D3E4762F-EB52-403B-A8BD-CB2C05BD9539}" srcOrd="1" destOrd="0" presId="urn:microsoft.com/office/officeart/2005/8/layout/process4"/>
    <dgm:cxn modelId="{7E175E18-F353-49AD-987B-570C3743EAD8}" type="presParOf" srcId="{C9EC9ABC-7F3E-4A57-8FF9-497E296E5E20}" destId="{8F3D9102-8248-493F-A584-E3B5DED3DA7D}" srcOrd="2" destOrd="0" presId="urn:microsoft.com/office/officeart/2005/8/layout/process4"/>
    <dgm:cxn modelId="{494F3B8A-F0C8-4B3A-9F84-7638CA738417}" type="presParOf" srcId="{8F3D9102-8248-493F-A584-E3B5DED3DA7D}" destId="{30F9EB70-2D96-4355-A533-EF308F34B7DB}" srcOrd="0" destOrd="0" presId="urn:microsoft.com/office/officeart/2005/8/layout/process4"/>
    <dgm:cxn modelId="{18B066FD-2129-4A21-AE0D-1B66B62B1EF8}" type="presParOf" srcId="{C9EC9ABC-7F3E-4A57-8FF9-497E296E5E20}" destId="{7818DB91-42EA-4201-8E8C-8EECDEA0D046}" srcOrd="3" destOrd="0" presId="urn:microsoft.com/office/officeart/2005/8/layout/process4"/>
    <dgm:cxn modelId="{787885A4-AED7-402F-8F57-908317E1C9A2}" type="presParOf" srcId="{C9EC9ABC-7F3E-4A57-8FF9-497E296E5E20}" destId="{06D20AC3-D2F4-4A7A-B731-E5C4EC58907A}" srcOrd="4" destOrd="0" presId="urn:microsoft.com/office/officeart/2005/8/layout/process4"/>
    <dgm:cxn modelId="{66632FF9-345F-4339-B48B-88FEEBC0A91A}" type="presParOf" srcId="{06D20AC3-D2F4-4A7A-B731-E5C4EC58907A}" destId="{D89695E3-6ED3-4AD2-BD7B-824B8AA99AA4}" srcOrd="0" destOrd="0" presId="urn:microsoft.com/office/officeart/2005/8/layout/process4"/>
    <dgm:cxn modelId="{0466A90D-FC9B-47C2-B1BE-8A8DA23E4CF4}" type="presParOf" srcId="{C9EC9ABC-7F3E-4A57-8FF9-497E296E5E20}" destId="{D8D6287E-2291-47DD-8DD8-F52F4EAF6C30}" srcOrd="5" destOrd="0" presId="urn:microsoft.com/office/officeart/2005/8/layout/process4"/>
    <dgm:cxn modelId="{DBBEA7F2-FC2C-424E-BFD5-9FCD2846B8F8}" type="presParOf" srcId="{C9EC9ABC-7F3E-4A57-8FF9-497E296E5E20}" destId="{E7428693-00CF-4E02-BADD-5EFC0036925C}" srcOrd="6" destOrd="0" presId="urn:microsoft.com/office/officeart/2005/8/layout/process4"/>
    <dgm:cxn modelId="{C3381A67-6183-4AF9-81CF-4D57DDEE1803}" type="presParOf" srcId="{E7428693-00CF-4E02-BADD-5EFC0036925C}" destId="{AA8F03DA-2E57-4432-97AC-C971F0A97D2F}" srcOrd="0" destOrd="0" presId="urn:microsoft.com/office/officeart/2005/8/layout/process4"/>
    <dgm:cxn modelId="{7EAD26FA-FB1E-458F-9AC7-75EBC498B817}" type="presParOf" srcId="{C9EC9ABC-7F3E-4A57-8FF9-497E296E5E20}" destId="{D834CFFA-D939-4FC2-96BB-E902EA7CA682}" srcOrd="7" destOrd="0" presId="urn:microsoft.com/office/officeart/2005/8/layout/process4"/>
    <dgm:cxn modelId="{FF82271C-4C75-4537-B62E-55A38DD33907}" type="presParOf" srcId="{C9EC9ABC-7F3E-4A57-8FF9-497E296E5E20}" destId="{F191C22F-437A-4FD6-B1A7-9808F03E1FF6}" srcOrd="8" destOrd="0" presId="urn:microsoft.com/office/officeart/2005/8/layout/process4"/>
    <dgm:cxn modelId="{F8195459-B663-416F-98F4-833401F189D6}" type="presParOf" srcId="{F191C22F-437A-4FD6-B1A7-9808F03E1FF6}" destId="{1D171330-550A-4142-91F4-70B0E342F927}" srcOrd="0" destOrd="0" presId="urn:microsoft.com/office/officeart/2005/8/layout/process4"/>
    <dgm:cxn modelId="{35109B28-C353-4F6F-AA4A-193A2CD5B874}" type="presParOf" srcId="{C9EC9ABC-7F3E-4A57-8FF9-497E296E5E20}" destId="{5877B1C5-9EBD-40E0-9ABF-584906E889E9}" srcOrd="9" destOrd="0" presId="urn:microsoft.com/office/officeart/2005/8/layout/process4"/>
    <dgm:cxn modelId="{102AF523-EEEF-422D-AE9D-6285AEB5E116}" type="presParOf" srcId="{C9EC9ABC-7F3E-4A57-8FF9-497E296E5E20}" destId="{5DF44EFD-5A1A-4C14-A2AB-8BAF239E7FA6}" srcOrd="10" destOrd="0" presId="urn:microsoft.com/office/officeart/2005/8/layout/process4"/>
    <dgm:cxn modelId="{5E82AD80-2CBE-45F7-B233-EEBB37599E24}" type="presParOf" srcId="{5DF44EFD-5A1A-4C14-A2AB-8BAF239E7FA6}" destId="{5050933C-15AF-496E-9F10-BECE23D6BB49}" srcOrd="0" destOrd="0" presId="urn:microsoft.com/office/officeart/2005/8/layout/process4"/>
  </dgm:cxnLst>
  <dgm:bg/>
  <dgm:whole>
    <a:ln w="3175">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8A1F9F2-292C-4D77-AD34-F001326F98B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5498A1C-F550-4661-BDEC-EDF5222198D9}">
      <dgm:prSet phldrT="[Text]"/>
      <dgm:spPr>
        <a:solidFill>
          <a:schemeClr val="tx2">
            <a:lumMod val="50000"/>
          </a:schemeClr>
        </a:solidFill>
      </dgm:spPr>
      <dgm:t>
        <a:bodyPr/>
        <a:lstStyle/>
        <a:p>
          <a:r>
            <a:rPr lang="en-US" dirty="0" smtClean="0"/>
            <a:t>Section 1: Myanmar Microfinance Market</a:t>
          </a:r>
          <a:endParaRPr lang="en-US" dirty="0"/>
        </a:p>
      </dgm:t>
    </dgm:pt>
    <dgm:pt modelId="{6F4DCEF7-6385-4D16-808B-AD33FB0290FA}" type="parTrans" cxnId="{E1AFBD6C-CEF8-4C89-B17E-E994A2F39DF7}">
      <dgm:prSet/>
      <dgm:spPr/>
      <dgm:t>
        <a:bodyPr/>
        <a:lstStyle/>
        <a:p>
          <a:endParaRPr lang="en-US"/>
        </a:p>
      </dgm:t>
    </dgm:pt>
    <dgm:pt modelId="{C99DEFC7-0DDF-4FA5-B528-4BE85160DC3A}" type="sibTrans" cxnId="{E1AFBD6C-CEF8-4C89-B17E-E994A2F39DF7}">
      <dgm:prSet/>
      <dgm:spPr>
        <a:ln>
          <a:solidFill>
            <a:schemeClr val="tx2">
              <a:lumMod val="50000"/>
            </a:schemeClr>
          </a:solidFill>
        </a:ln>
      </dgm:spPr>
      <dgm:t>
        <a:bodyPr/>
        <a:lstStyle/>
        <a:p>
          <a:endParaRPr lang="en-US"/>
        </a:p>
      </dgm:t>
    </dgm:pt>
    <dgm:pt modelId="{01649261-CDFB-487F-9588-AA79144304BF}">
      <dgm:prSet phldrT="[Text]"/>
      <dgm:spPr>
        <a:solidFill>
          <a:schemeClr val="tx2">
            <a:lumMod val="75000"/>
          </a:schemeClr>
        </a:solidFill>
        <a:ln>
          <a:solidFill>
            <a:srgbClr val="FF0000"/>
          </a:solidFill>
        </a:ln>
      </dgm:spPr>
      <dgm:t>
        <a:bodyPr/>
        <a:lstStyle/>
        <a:p>
          <a:r>
            <a:rPr lang="en-US" dirty="0" smtClean="0"/>
            <a:t>Section 2: Informal Finance Market</a:t>
          </a:r>
          <a:endParaRPr lang="en-US" dirty="0"/>
        </a:p>
      </dgm:t>
    </dgm:pt>
    <dgm:pt modelId="{DAF373D1-3186-4BA3-AB39-CDEB3A3FC274}" type="parTrans" cxnId="{E6D14542-BE9E-4FBC-9B39-8F69889E66D0}">
      <dgm:prSet/>
      <dgm:spPr/>
      <dgm:t>
        <a:bodyPr/>
        <a:lstStyle/>
        <a:p>
          <a:endParaRPr lang="en-US"/>
        </a:p>
      </dgm:t>
    </dgm:pt>
    <dgm:pt modelId="{58B5537E-6F6C-4A9F-B514-38FD71C175C0}" type="sibTrans" cxnId="{E6D14542-BE9E-4FBC-9B39-8F69889E66D0}">
      <dgm:prSet/>
      <dgm:spPr/>
      <dgm:t>
        <a:bodyPr/>
        <a:lstStyle/>
        <a:p>
          <a:endParaRPr lang="en-US"/>
        </a:p>
      </dgm:t>
    </dgm:pt>
    <dgm:pt modelId="{CFC0E7B4-F879-4F57-BF3B-2137EAB96BCB}">
      <dgm:prSet phldrT="[Text]"/>
      <dgm:spPr>
        <a:solidFill>
          <a:schemeClr val="accent1">
            <a:lumMod val="50000"/>
          </a:schemeClr>
        </a:solidFill>
      </dgm:spPr>
      <dgm:t>
        <a:bodyPr/>
        <a:lstStyle/>
        <a:p>
          <a:r>
            <a:rPr lang="en-US" dirty="0" smtClean="0"/>
            <a:t>Section 3: Market Potential for Payday Loans</a:t>
          </a:r>
          <a:endParaRPr lang="en-US" dirty="0"/>
        </a:p>
      </dgm:t>
    </dgm:pt>
    <dgm:pt modelId="{E2F715AA-4854-43F7-8F06-2694C25F42C0}" type="parTrans" cxnId="{1527C153-EBEF-4687-A090-F7C32A552154}">
      <dgm:prSet/>
      <dgm:spPr/>
      <dgm:t>
        <a:bodyPr/>
        <a:lstStyle/>
        <a:p>
          <a:endParaRPr lang="en-US"/>
        </a:p>
      </dgm:t>
    </dgm:pt>
    <dgm:pt modelId="{81EB797A-BE3B-4741-93C1-C613CB035984}" type="sibTrans" cxnId="{1527C153-EBEF-4687-A090-F7C32A552154}">
      <dgm:prSet/>
      <dgm:spPr/>
      <dgm:t>
        <a:bodyPr/>
        <a:lstStyle/>
        <a:p>
          <a:endParaRPr lang="en-US"/>
        </a:p>
      </dgm:t>
    </dgm:pt>
    <dgm:pt modelId="{2CE694EB-1BB8-47F7-94E0-F5590191B3C0}">
      <dgm:prSet/>
      <dgm:spPr>
        <a:solidFill>
          <a:schemeClr val="accent1">
            <a:lumMod val="75000"/>
          </a:schemeClr>
        </a:solidFill>
      </dgm:spPr>
      <dgm:t>
        <a:bodyPr/>
        <a:lstStyle/>
        <a:p>
          <a:r>
            <a:rPr lang="en-US" dirty="0" smtClean="0"/>
            <a:t>Section 4: Analysis of Payday Loan Business Ecosystem</a:t>
          </a:r>
          <a:endParaRPr lang="en-US" dirty="0"/>
        </a:p>
      </dgm:t>
    </dgm:pt>
    <dgm:pt modelId="{0699E3F8-17C7-4DA9-A7A4-E4229CC319B4}" type="parTrans" cxnId="{A993F514-4DE0-4512-94D7-7DB65944D8BB}">
      <dgm:prSet/>
      <dgm:spPr/>
      <dgm:t>
        <a:bodyPr/>
        <a:lstStyle/>
        <a:p>
          <a:endParaRPr lang="en-US"/>
        </a:p>
      </dgm:t>
    </dgm:pt>
    <dgm:pt modelId="{F6759B61-7408-4A1B-98D4-0B6FD9F03898}" type="sibTrans" cxnId="{A993F514-4DE0-4512-94D7-7DB65944D8BB}">
      <dgm:prSet/>
      <dgm:spPr/>
      <dgm:t>
        <a:bodyPr/>
        <a:lstStyle/>
        <a:p>
          <a:endParaRPr lang="en-US"/>
        </a:p>
      </dgm:t>
    </dgm:pt>
    <dgm:pt modelId="{83A882EC-D6DF-4C6D-B114-C4F1B066DD70}">
      <dgm:prSet/>
      <dgm:spPr>
        <a:solidFill>
          <a:schemeClr val="accent1">
            <a:lumMod val="75000"/>
          </a:schemeClr>
        </a:solidFill>
      </dgm:spPr>
      <dgm:t>
        <a:bodyPr/>
        <a:lstStyle/>
        <a:p>
          <a:r>
            <a:rPr lang="en-US" dirty="0" smtClean="0"/>
            <a:t>Section 5: Distribution Channel for Payday Loans</a:t>
          </a:r>
          <a:endParaRPr lang="en-US" dirty="0"/>
        </a:p>
      </dgm:t>
    </dgm:pt>
    <dgm:pt modelId="{F698F124-E223-409D-9A19-0A84B2286BB0}" type="parTrans" cxnId="{A82B4801-1D11-4C65-8557-4798E9D00BB3}">
      <dgm:prSet/>
      <dgm:spPr/>
      <dgm:t>
        <a:bodyPr/>
        <a:lstStyle/>
        <a:p>
          <a:endParaRPr lang="en-US"/>
        </a:p>
      </dgm:t>
    </dgm:pt>
    <dgm:pt modelId="{465574FC-8E27-4BB1-B354-EF449816D9EA}" type="sibTrans" cxnId="{A82B4801-1D11-4C65-8557-4798E9D00BB3}">
      <dgm:prSet/>
      <dgm:spPr/>
      <dgm:t>
        <a:bodyPr/>
        <a:lstStyle/>
        <a:p>
          <a:endParaRPr lang="en-US"/>
        </a:p>
      </dgm:t>
    </dgm:pt>
    <dgm:pt modelId="{8C145158-9C5C-41EC-AF85-2217B0ED989D}">
      <dgm:prSet/>
      <dgm:spPr>
        <a:solidFill>
          <a:schemeClr val="tx2">
            <a:lumMod val="40000"/>
            <a:lumOff val="60000"/>
          </a:schemeClr>
        </a:solidFill>
      </dgm:spPr>
      <dgm:t>
        <a:bodyPr/>
        <a:lstStyle/>
        <a:p>
          <a:r>
            <a:rPr lang="en-US" dirty="0" smtClean="0">
              <a:solidFill>
                <a:schemeClr val="tx2">
                  <a:lumMod val="75000"/>
                </a:schemeClr>
              </a:solidFill>
            </a:rPr>
            <a:t>Section 6: Market Entry and Licensing</a:t>
          </a:r>
          <a:endParaRPr lang="en-US" dirty="0">
            <a:solidFill>
              <a:schemeClr val="tx2">
                <a:lumMod val="75000"/>
              </a:schemeClr>
            </a:solidFill>
          </a:endParaRPr>
        </a:p>
      </dgm:t>
    </dgm:pt>
    <dgm:pt modelId="{9668DC08-0E58-47D8-9F76-5868BF7E09B5}" type="parTrans" cxnId="{0A8A8324-1C99-4C80-A33B-5EEC6865F3A2}">
      <dgm:prSet/>
      <dgm:spPr/>
      <dgm:t>
        <a:bodyPr/>
        <a:lstStyle/>
        <a:p>
          <a:endParaRPr lang="en-US"/>
        </a:p>
      </dgm:t>
    </dgm:pt>
    <dgm:pt modelId="{95CB7D74-E06C-4982-98EF-1EF13CBC4613}" type="sibTrans" cxnId="{0A8A8324-1C99-4C80-A33B-5EEC6865F3A2}">
      <dgm:prSet/>
      <dgm:spPr/>
      <dgm:t>
        <a:bodyPr/>
        <a:lstStyle/>
        <a:p>
          <a:endParaRPr lang="en-US"/>
        </a:p>
      </dgm:t>
    </dgm:pt>
    <dgm:pt modelId="{BB8D56E8-A4CC-4D60-A56A-60DE8CDF930B}">
      <dgm:prSet/>
      <dgm:spPr>
        <a:solidFill>
          <a:schemeClr val="accent1">
            <a:lumMod val="40000"/>
            <a:lumOff val="60000"/>
          </a:schemeClr>
        </a:solidFill>
      </dgm:spPr>
      <dgm:t>
        <a:bodyPr/>
        <a:lstStyle/>
        <a:p>
          <a:r>
            <a:rPr lang="en-US" dirty="0" smtClean="0">
              <a:solidFill>
                <a:schemeClr val="tx2">
                  <a:lumMod val="75000"/>
                </a:schemeClr>
              </a:solidFill>
            </a:rPr>
            <a:t>Section 7: Summary and Recommendations for Market Entry</a:t>
          </a:r>
          <a:endParaRPr lang="en-US" dirty="0">
            <a:solidFill>
              <a:schemeClr val="tx2">
                <a:lumMod val="75000"/>
              </a:schemeClr>
            </a:solidFill>
          </a:endParaRPr>
        </a:p>
      </dgm:t>
    </dgm:pt>
    <dgm:pt modelId="{66AB955A-EE14-486C-A644-B9BEB304AB6F}" type="parTrans" cxnId="{BCC3A648-8475-4157-AFE8-B77099A445F6}">
      <dgm:prSet/>
      <dgm:spPr/>
      <dgm:t>
        <a:bodyPr/>
        <a:lstStyle/>
        <a:p>
          <a:endParaRPr lang="en-US"/>
        </a:p>
      </dgm:t>
    </dgm:pt>
    <dgm:pt modelId="{1C9C1385-5853-4022-AD90-2AF53190B051}" type="sibTrans" cxnId="{BCC3A648-8475-4157-AFE8-B77099A445F6}">
      <dgm:prSet/>
      <dgm:spPr/>
      <dgm:t>
        <a:bodyPr/>
        <a:lstStyle/>
        <a:p>
          <a:endParaRPr lang="en-US"/>
        </a:p>
      </dgm:t>
    </dgm:pt>
    <dgm:pt modelId="{EBDC2E7D-913A-4D1B-AD4E-B3142D0AF79E}" type="pres">
      <dgm:prSet presAssocID="{D8A1F9F2-292C-4D77-AD34-F001326F98BB}" presName="Name0" presStyleCnt="0">
        <dgm:presLayoutVars>
          <dgm:chMax val="7"/>
          <dgm:chPref val="7"/>
          <dgm:dir/>
        </dgm:presLayoutVars>
      </dgm:prSet>
      <dgm:spPr/>
      <dgm:t>
        <a:bodyPr/>
        <a:lstStyle/>
        <a:p>
          <a:endParaRPr lang="en-US"/>
        </a:p>
      </dgm:t>
    </dgm:pt>
    <dgm:pt modelId="{F6A9AA11-CFB7-423F-9427-46F0A2715BB2}" type="pres">
      <dgm:prSet presAssocID="{D8A1F9F2-292C-4D77-AD34-F001326F98BB}" presName="Name1" presStyleCnt="0"/>
      <dgm:spPr/>
    </dgm:pt>
    <dgm:pt modelId="{54BCC21A-E32F-4DF0-9F67-FA893BA02D63}" type="pres">
      <dgm:prSet presAssocID="{D8A1F9F2-292C-4D77-AD34-F001326F98BB}" presName="cycle" presStyleCnt="0"/>
      <dgm:spPr/>
    </dgm:pt>
    <dgm:pt modelId="{D59D760A-71D8-4427-B315-64858F85F6EF}" type="pres">
      <dgm:prSet presAssocID="{D8A1F9F2-292C-4D77-AD34-F001326F98BB}" presName="srcNode" presStyleLbl="node1" presStyleIdx="0" presStyleCnt="7"/>
      <dgm:spPr/>
    </dgm:pt>
    <dgm:pt modelId="{8118875A-5A0E-43F0-A85A-C5373A57CE20}" type="pres">
      <dgm:prSet presAssocID="{D8A1F9F2-292C-4D77-AD34-F001326F98BB}" presName="conn" presStyleLbl="parChTrans1D2" presStyleIdx="0" presStyleCnt="1"/>
      <dgm:spPr/>
      <dgm:t>
        <a:bodyPr/>
        <a:lstStyle/>
        <a:p>
          <a:endParaRPr lang="en-US"/>
        </a:p>
      </dgm:t>
    </dgm:pt>
    <dgm:pt modelId="{E0CF8A1D-5408-41DD-B2AE-217E727AFB63}" type="pres">
      <dgm:prSet presAssocID="{D8A1F9F2-292C-4D77-AD34-F001326F98BB}" presName="extraNode" presStyleLbl="node1" presStyleIdx="0" presStyleCnt="7"/>
      <dgm:spPr/>
    </dgm:pt>
    <dgm:pt modelId="{31149073-686C-450B-B734-26A539C35181}" type="pres">
      <dgm:prSet presAssocID="{D8A1F9F2-292C-4D77-AD34-F001326F98BB}" presName="dstNode" presStyleLbl="node1" presStyleIdx="0" presStyleCnt="7"/>
      <dgm:spPr/>
    </dgm:pt>
    <dgm:pt modelId="{393D86FA-C866-4972-8FC7-7DD85D29F323}" type="pres">
      <dgm:prSet presAssocID="{D5498A1C-F550-4661-BDEC-EDF5222198D9}" presName="text_1" presStyleLbl="node1" presStyleIdx="0" presStyleCnt="7">
        <dgm:presLayoutVars>
          <dgm:bulletEnabled val="1"/>
        </dgm:presLayoutVars>
      </dgm:prSet>
      <dgm:spPr/>
      <dgm:t>
        <a:bodyPr/>
        <a:lstStyle/>
        <a:p>
          <a:endParaRPr lang="en-US"/>
        </a:p>
      </dgm:t>
    </dgm:pt>
    <dgm:pt modelId="{DCAAEB4D-114D-4BB7-B3D1-CA86A2DD09AF}" type="pres">
      <dgm:prSet presAssocID="{D5498A1C-F550-4661-BDEC-EDF5222198D9}" presName="accent_1" presStyleCnt="0"/>
      <dgm:spPr/>
    </dgm:pt>
    <dgm:pt modelId="{B1019294-EED0-4C15-BDBA-B808CA20512B}" type="pres">
      <dgm:prSet presAssocID="{D5498A1C-F550-4661-BDEC-EDF5222198D9}" presName="accentRepeatNode" presStyleLbl="solidFgAcc1" presStyleIdx="0" presStyleCnt="7"/>
      <dgm:spPr>
        <a:ln>
          <a:solidFill>
            <a:schemeClr val="bg1">
              <a:lumMod val="65000"/>
            </a:schemeClr>
          </a:solidFill>
        </a:ln>
      </dgm:spPr>
    </dgm:pt>
    <dgm:pt modelId="{AE7648A7-785A-4D07-A383-45448251874C}" type="pres">
      <dgm:prSet presAssocID="{01649261-CDFB-487F-9588-AA79144304BF}" presName="text_2" presStyleLbl="node1" presStyleIdx="1" presStyleCnt="7">
        <dgm:presLayoutVars>
          <dgm:bulletEnabled val="1"/>
        </dgm:presLayoutVars>
      </dgm:prSet>
      <dgm:spPr/>
      <dgm:t>
        <a:bodyPr/>
        <a:lstStyle/>
        <a:p>
          <a:endParaRPr lang="en-US"/>
        </a:p>
      </dgm:t>
    </dgm:pt>
    <dgm:pt modelId="{446C9533-BE98-4D54-BF75-1C9F61FFB577}" type="pres">
      <dgm:prSet presAssocID="{01649261-CDFB-487F-9588-AA79144304BF}" presName="accent_2" presStyleCnt="0"/>
      <dgm:spPr/>
    </dgm:pt>
    <dgm:pt modelId="{59AAA797-00C4-45E4-9F3A-0790971E761E}" type="pres">
      <dgm:prSet presAssocID="{01649261-CDFB-487F-9588-AA79144304BF}" presName="accentRepeatNode" presStyleLbl="solidFgAcc1" presStyleIdx="1" presStyleCnt="7"/>
      <dgm:spPr>
        <a:solidFill>
          <a:srgbClr val="FF0000"/>
        </a:solidFill>
        <a:ln>
          <a:solidFill>
            <a:srgbClr val="FF0000"/>
          </a:solidFill>
        </a:ln>
      </dgm:spPr>
    </dgm:pt>
    <dgm:pt modelId="{0CD1668F-B4FE-48F8-BD32-590239184B91}" type="pres">
      <dgm:prSet presAssocID="{CFC0E7B4-F879-4F57-BF3B-2137EAB96BCB}" presName="text_3" presStyleLbl="node1" presStyleIdx="2" presStyleCnt="7">
        <dgm:presLayoutVars>
          <dgm:bulletEnabled val="1"/>
        </dgm:presLayoutVars>
      </dgm:prSet>
      <dgm:spPr/>
      <dgm:t>
        <a:bodyPr/>
        <a:lstStyle/>
        <a:p>
          <a:endParaRPr lang="en-US"/>
        </a:p>
      </dgm:t>
    </dgm:pt>
    <dgm:pt modelId="{1B549371-0175-4008-BFA7-5340AAE65C08}" type="pres">
      <dgm:prSet presAssocID="{CFC0E7B4-F879-4F57-BF3B-2137EAB96BCB}" presName="accent_3" presStyleCnt="0"/>
      <dgm:spPr/>
    </dgm:pt>
    <dgm:pt modelId="{02888FA4-A968-4CC0-8B58-B6214C8F39C7}" type="pres">
      <dgm:prSet presAssocID="{CFC0E7B4-F879-4F57-BF3B-2137EAB96BCB}" presName="accentRepeatNode" presStyleLbl="solidFgAcc1" presStyleIdx="2" presStyleCnt="7"/>
      <dgm:spPr>
        <a:ln>
          <a:solidFill>
            <a:schemeClr val="bg1">
              <a:lumMod val="65000"/>
            </a:schemeClr>
          </a:solidFill>
        </a:ln>
      </dgm:spPr>
    </dgm:pt>
    <dgm:pt modelId="{B3865CE1-9106-46E6-87F1-79188FBA86DF}" type="pres">
      <dgm:prSet presAssocID="{2CE694EB-1BB8-47F7-94E0-F5590191B3C0}" presName="text_4" presStyleLbl="node1" presStyleIdx="3" presStyleCnt="7">
        <dgm:presLayoutVars>
          <dgm:bulletEnabled val="1"/>
        </dgm:presLayoutVars>
      </dgm:prSet>
      <dgm:spPr/>
      <dgm:t>
        <a:bodyPr/>
        <a:lstStyle/>
        <a:p>
          <a:endParaRPr lang="en-US"/>
        </a:p>
      </dgm:t>
    </dgm:pt>
    <dgm:pt modelId="{31AD5022-6952-4A5D-AA48-5CEEEB176831}" type="pres">
      <dgm:prSet presAssocID="{2CE694EB-1BB8-47F7-94E0-F5590191B3C0}" presName="accent_4" presStyleCnt="0"/>
      <dgm:spPr/>
    </dgm:pt>
    <dgm:pt modelId="{80F0A54F-8996-4BDF-8487-78821206D291}" type="pres">
      <dgm:prSet presAssocID="{2CE694EB-1BB8-47F7-94E0-F5590191B3C0}" presName="accentRepeatNode" presStyleLbl="solidFgAcc1" presStyleIdx="3" presStyleCnt="7"/>
      <dgm:spPr>
        <a:ln>
          <a:solidFill>
            <a:schemeClr val="bg1">
              <a:lumMod val="65000"/>
            </a:schemeClr>
          </a:solidFill>
        </a:ln>
      </dgm:spPr>
    </dgm:pt>
    <dgm:pt modelId="{95A61E20-1741-452C-912C-AA275B1D47C2}" type="pres">
      <dgm:prSet presAssocID="{83A882EC-D6DF-4C6D-B114-C4F1B066DD70}" presName="text_5" presStyleLbl="node1" presStyleIdx="4" presStyleCnt="7">
        <dgm:presLayoutVars>
          <dgm:bulletEnabled val="1"/>
        </dgm:presLayoutVars>
      </dgm:prSet>
      <dgm:spPr/>
      <dgm:t>
        <a:bodyPr/>
        <a:lstStyle/>
        <a:p>
          <a:endParaRPr lang="en-US"/>
        </a:p>
      </dgm:t>
    </dgm:pt>
    <dgm:pt modelId="{9E449161-F252-4D75-87DD-2B6C1860927C}" type="pres">
      <dgm:prSet presAssocID="{83A882EC-D6DF-4C6D-B114-C4F1B066DD70}" presName="accent_5" presStyleCnt="0"/>
      <dgm:spPr/>
    </dgm:pt>
    <dgm:pt modelId="{B9FDB615-FAF4-4D6F-8135-9B963379C495}" type="pres">
      <dgm:prSet presAssocID="{83A882EC-D6DF-4C6D-B114-C4F1B066DD70}" presName="accentRepeatNode" presStyleLbl="solidFgAcc1" presStyleIdx="4" presStyleCnt="7"/>
      <dgm:spPr>
        <a:ln>
          <a:solidFill>
            <a:schemeClr val="bg1">
              <a:lumMod val="65000"/>
            </a:schemeClr>
          </a:solidFill>
        </a:ln>
      </dgm:spPr>
    </dgm:pt>
    <dgm:pt modelId="{1E56ED3F-3E5C-4387-80BC-7878395B6A86}" type="pres">
      <dgm:prSet presAssocID="{8C145158-9C5C-41EC-AF85-2217B0ED989D}" presName="text_6" presStyleLbl="node1" presStyleIdx="5" presStyleCnt="7">
        <dgm:presLayoutVars>
          <dgm:bulletEnabled val="1"/>
        </dgm:presLayoutVars>
      </dgm:prSet>
      <dgm:spPr/>
      <dgm:t>
        <a:bodyPr/>
        <a:lstStyle/>
        <a:p>
          <a:endParaRPr lang="en-US"/>
        </a:p>
      </dgm:t>
    </dgm:pt>
    <dgm:pt modelId="{A03DD3EC-0895-4AD3-B6F7-639640E5FF5C}" type="pres">
      <dgm:prSet presAssocID="{8C145158-9C5C-41EC-AF85-2217B0ED989D}" presName="accent_6" presStyleCnt="0"/>
      <dgm:spPr/>
    </dgm:pt>
    <dgm:pt modelId="{5CF32A3F-2469-4111-AFA3-D9FB945C79BE}" type="pres">
      <dgm:prSet presAssocID="{8C145158-9C5C-41EC-AF85-2217B0ED989D}" presName="accentRepeatNode" presStyleLbl="solidFgAcc1" presStyleIdx="5" presStyleCnt="7"/>
      <dgm:spPr>
        <a:ln>
          <a:solidFill>
            <a:schemeClr val="bg1">
              <a:lumMod val="65000"/>
            </a:schemeClr>
          </a:solidFill>
        </a:ln>
      </dgm:spPr>
    </dgm:pt>
    <dgm:pt modelId="{EBDAEA24-DEAF-433D-8510-5D87042D828B}" type="pres">
      <dgm:prSet presAssocID="{BB8D56E8-A4CC-4D60-A56A-60DE8CDF930B}" presName="text_7" presStyleLbl="node1" presStyleIdx="6" presStyleCnt="7">
        <dgm:presLayoutVars>
          <dgm:bulletEnabled val="1"/>
        </dgm:presLayoutVars>
      </dgm:prSet>
      <dgm:spPr/>
      <dgm:t>
        <a:bodyPr/>
        <a:lstStyle/>
        <a:p>
          <a:endParaRPr lang="en-US"/>
        </a:p>
      </dgm:t>
    </dgm:pt>
    <dgm:pt modelId="{CEF9FF67-FC2C-483B-8018-175961D8EC70}" type="pres">
      <dgm:prSet presAssocID="{BB8D56E8-A4CC-4D60-A56A-60DE8CDF930B}" presName="accent_7" presStyleCnt="0"/>
      <dgm:spPr/>
    </dgm:pt>
    <dgm:pt modelId="{3AB44294-B035-4331-81C6-4F2DB13FB274}" type="pres">
      <dgm:prSet presAssocID="{BB8D56E8-A4CC-4D60-A56A-60DE8CDF930B}" presName="accentRepeatNode" presStyleLbl="solidFgAcc1" presStyleIdx="6" presStyleCnt="7"/>
      <dgm:spPr>
        <a:ln>
          <a:solidFill>
            <a:schemeClr val="bg1">
              <a:lumMod val="65000"/>
            </a:schemeClr>
          </a:solidFill>
        </a:ln>
      </dgm:spPr>
    </dgm:pt>
  </dgm:ptLst>
  <dgm:cxnLst>
    <dgm:cxn modelId="{E0F21837-7D55-41CD-AC5D-61FC3A7191F4}" type="presOf" srcId="{D5498A1C-F550-4661-BDEC-EDF5222198D9}" destId="{393D86FA-C866-4972-8FC7-7DD85D29F323}" srcOrd="0" destOrd="0" presId="urn:microsoft.com/office/officeart/2008/layout/VerticalCurvedList"/>
    <dgm:cxn modelId="{BCC3A648-8475-4157-AFE8-B77099A445F6}" srcId="{D8A1F9F2-292C-4D77-AD34-F001326F98BB}" destId="{BB8D56E8-A4CC-4D60-A56A-60DE8CDF930B}" srcOrd="6" destOrd="0" parTransId="{66AB955A-EE14-486C-A644-B9BEB304AB6F}" sibTransId="{1C9C1385-5853-4022-AD90-2AF53190B051}"/>
    <dgm:cxn modelId="{E1AFBD6C-CEF8-4C89-B17E-E994A2F39DF7}" srcId="{D8A1F9F2-292C-4D77-AD34-F001326F98BB}" destId="{D5498A1C-F550-4661-BDEC-EDF5222198D9}" srcOrd="0" destOrd="0" parTransId="{6F4DCEF7-6385-4D16-808B-AD33FB0290FA}" sibTransId="{C99DEFC7-0DDF-4FA5-B528-4BE85160DC3A}"/>
    <dgm:cxn modelId="{CF32DD90-138A-4BA4-81D6-DB75DE68784E}" type="presOf" srcId="{8C145158-9C5C-41EC-AF85-2217B0ED989D}" destId="{1E56ED3F-3E5C-4387-80BC-7878395B6A86}" srcOrd="0" destOrd="0" presId="urn:microsoft.com/office/officeart/2008/layout/VerticalCurvedList"/>
    <dgm:cxn modelId="{A993F514-4DE0-4512-94D7-7DB65944D8BB}" srcId="{D8A1F9F2-292C-4D77-AD34-F001326F98BB}" destId="{2CE694EB-1BB8-47F7-94E0-F5590191B3C0}" srcOrd="3" destOrd="0" parTransId="{0699E3F8-17C7-4DA9-A7A4-E4229CC319B4}" sibTransId="{F6759B61-7408-4A1B-98D4-0B6FD9F03898}"/>
    <dgm:cxn modelId="{A82B4801-1D11-4C65-8557-4798E9D00BB3}" srcId="{D8A1F9F2-292C-4D77-AD34-F001326F98BB}" destId="{83A882EC-D6DF-4C6D-B114-C4F1B066DD70}" srcOrd="4" destOrd="0" parTransId="{F698F124-E223-409D-9A19-0A84B2286BB0}" sibTransId="{465574FC-8E27-4BB1-B354-EF449816D9EA}"/>
    <dgm:cxn modelId="{4FAD0F20-33E0-46D9-BD45-45646719F878}" type="presOf" srcId="{01649261-CDFB-487F-9588-AA79144304BF}" destId="{AE7648A7-785A-4D07-A383-45448251874C}" srcOrd="0" destOrd="0" presId="urn:microsoft.com/office/officeart/2008/layout/VerticalCurvedList"/>
    <dgm:cxn modelId="{1452D6C3-2EE6-4732-9EC2-05CFD899375A}" type="presOf" srcId="{83A882EC-D6DF-4C6D-B114-C4F1B066DD70}" destId="{95A61E20-1741-452C-912C-AA275B1D47C2}" srcOrd="0" destOrd="0" presId="urn:microsoft.com/office/officeart/2008/layout/VerticalCurvedList"/>
    <dgm:cxn modelId="{7F1144F7-E670-457C-96A3-E857FB50F88E}" type="presOf" srcId="{C99DEFC7-0DDF-4FA5-B528-4BE85160DC3A}" destId="{8118875A-5A0E-43F0-A85A-C5373A57CE20}" srcOrd="0" destOrd="0" presId="urn:microsoft.com/office/officeart/2008/layout/VerticalCurvedList"/>
    <dgm:cxn modelId="{97CAC75C-BACA-485D-A49F-F75948AA459C}" type="presOf" srcId="{CFC0E7B4-F879-4F57-BF3B-2137EAB96BCB}" destId="{0CD1668F-B4FE-48F8-BD32-590239184B91}" srcOrd="0" destOrd="0" presId="urn:microsoft.com/office/officeart/2008/layout/VerticalCurvedList"/>
    <dgm:cxn modelId="{1527C153-EBEF-4687-A090-F7C32A552154}" srcId="{D8A1F9F2-292C-4D77-AD34-F001326F98BB}" destId="{CFC0E7B4-F879-4F57-BF3B-2137EAB96BCB}" srcOrd="2" destOrd="0" parTransId="{E2F715AA-4854-43F7-8F06-2694C25F42C0}" sibTransId="{81EB797A-BE3B-4741-93C1-C613CB035984}"/>
    <dgm:cxn modelId="{0A8A8324-1C99-4C80-A33B-5EEC6865F3A2}" srcId="{D8A1F9F2-292C-4D77-AD34-F001326F98BB}" destId="{8C145158-9C5C-41EC-AF85-2217B0ED989D}" srcOrd="5" destOrd="0" parTransId="{9668DC08-0E58-47D8-9F76-5868BF7E09B5}" sibTransId="{95CB7D74-E06C-4982-98EF-1EF13CBC4613}"/>
    <dgm:cxn modelId="{248B24B7-DD44-4BA6-A49F-5E80622B114D}" type="presOf" srcId="{BB8D56E8-A4CC-4D60-A56A-60DE8CDF930B}" destId="{EBDAEA24-DEAF-433D-8510-5D87042D828B}" srcOrd="0" destOrd="0" presId="urn:microsoft.com/office/officeart/2008/layout/VerticalCurvedList"/>
    <dgm:cxn modelId="{D3D9CCC2-43B6-43A2-8EAB-A6EEF87B566B}" type="presOf" srcId="{D8A1F9F2-292C-4D77-AD34-F001326F98BB}" destId="{EBDC2E7D-913A-4D1B-AD4E-B3142D0AF79E}" srcOrd="0" destOrd="0" presId="urn:microsoft.com/office/officeart/2008/layout/VerticalCurvedList"/>
    <dgm:cxn modelId="{E6D14542-BE9E-4FBC-9B39-8F69889E66D0}" srcId="{D8A1F9F2-292C-4D77-AD34-F001326F98BB}" destId="{01649261-CDFB-487F-9588-AA79144304BF}" srcOrd="1" destOrd="0" parTransId="{DAF373D1-3186-4BA3-AB39-CDEB3A3FC274}" sibTransId="{58B5537E-6F6C-4A9F-B514-38FD71C175C0}"/>
    <dgm:cxn modelId="{C1162C51-D563-479B-B4C1-48D6139D06FE}" type="presOf" srcId="{2CE694EB-1BB8-47F7-94E0-F5590191B3C0}" destId="{B3865CE1-9106-46E6-87F1-79188FBA86DF}" srcOrd="0" destOrd="0" presId="urn:microsoft.com/office/officeart/2008/layout/VerticalCurvedList"/>
    <dgm:cxn modelId="{F2EC54BE-08E7-473E-A0A9-772088E55468}" type="presParOf" srcId="{EBDC2E7D-913A-4D1B-AD4E-B3142D0AF79E}" destId="{F6A9AA11-CFB7-423F-9427-46F0A2715BB2}" srcOrd="0" destOrd="0" presId="urn:microsoft.com/office/officeart/2008/layout/VerticalCurvedList"/>
    <dgm:cxn modelId="{7A9492B5-7C04-4FF7-B2AA-C3C2BF359F73}" type="presParOf" srcId="{F6A9AA11-CFB7-423F-9427-46F0A2715BB2}" destId="{54BCC21A-E32F-4DF0-9F67-FA893BA02D63}" srcOrd="0" destOrd="0" presId="urn:microsoft.com/office/officeart/2008/layout/VerticalCurvedList"/>
    <dgm:cxn modelId="{02C1A2A0-AEAA-4EE5-AB49-C34F89EC6C41}" type="presParOf" srcId="{54BCC21A-E32F-4DF0-9F67-FA893BA02D63}" destId="{D59D760A-71D8-4427-B315-64858F85F6EF}" srcOrd="0" destOrd="0" presId="urn:microsoft.com/office/officeart/2008/layout/VerticalCurvedList"/>
    <dgm:cxn modelId="{4A49A7C1-06E4-4A64-B7A5-CED9BDBC97AE}" type="presParOf" srcId="{54BCC21A-E32F-4DF0-9F67-FA893BA02D63}" destId="{8118875A-5A0E-43F0-A85A-C5373A57CE20}" srcOrd="1" destOrd="0" presId="urn:microsoft.com/office/officeart/2008/layout/VerticalCurvedList"/>
    <dgm:cxn modelId="{DC633F8E-84AF-41E9-9673-FD5BBBD4E8C9}" type="presParOf" srcId="{54BCC21A-E32F-4DF0-9F67-FA893BA02D63}" destId="{E0CF8A1D-5408-41DD-B2AE-217E727AFB63}" srcOrd="2" destOrd="0" presId="urn:microsoft.com/office/officeart/2008/layout/VerticalCurvedList"/>
    <dgm:cxn modelId="{C3A662A1-15C7-4634-B07B-EFAD75595B76}" type="presParOf" srcId="{54BCC21A-E32F-4DF0-9F67-FA893BA02D63}" destId="{31149073-686C-450B-B734-26A539C35181}" srcOrd="3" destOrd="0" presId="urn:microsoft.com/office/officeart/2008/layout/VerticalCurvedList"/>
    <dgm:cxn modelId="{03460F08-0610-46C4-87F9-CD5A9F92A9D3}" type="presParOf" srcId="{F6A9AA11-CFB7-423F-9427-46F0A2715BB2}" destId="{393D86FA-C866-4972-8FC7-7DD85D29F323}" srcOrd="1" destOrd="0" presId="urn:microsoft.com/office/officeart/2008/layout/VerticalCurvedList"/>
    <dgm:cxn modelId="{8F6BE78C-E7E5-4AEA-A376-DD588BD21647}" type="presParOf" srcId="{F6A9AA11-CFB7-423F-9427-46F0A2715BB2}" destId="{DCAAEB4D-114D-4BB7-B3D1-CA86A2DD09AF}" srcOrd="2" destOrd="0" presId="urn:microsoft.com/office/officeart/2008/layout/VerticalCurvedList"/>
    <dgm:cxn modelId="{68C1D309-8F90-4E3A-8F79-F581C2FF9BDF}" type="presParOf" srcId="{DCAAEB4D-114D-4BB7-B3D1-CA86A2DD09AF}" destId="{B1019294-EED0-4C15-BDBA-B808CA20512B}" srcOrd="0" destOrd="0" presId="urn:microsoft.com/office/officeart/2008/layout/VerticalCurvedList"/>
    <dgm:cxn modelId="{630639E4-3770-4B30-B9BE-C95CBF6D96D3}" type="presParOf" srcId="{F6A9AA11-CFB7-423F-9427-46F0A2715BB2}" destId="{AE7648A7-785A-4D07-A383-45448251874C}" srcOrd="3" destOrd="0" presId="urn:microsoft.com/office/officeart/2008/layout/VerticalCurvedList"/>
    <dgm:cxn modelId="{4FA3882A-41B2-4CCB-90FD-36424CBAE690}" type="presParOf" srcId="{F6A9AA11-CFB7-423F-9427-46F0A2715BB2}" destId="{446C9533-BE98-4D54-BF75-1C9F61FFB577}" srcOrd="4" destOrd="0" presId="urn:microsoft.com/office/officeart/2008/layout/VerticalCurvedList"/>
    <dgm:cxn modelId="{9B03371D-0D52-4BFE-BB48-337016CDFE94}" type="presParOf" srcId="{446C9533-BE98-4D54-BF75-1C9F61FFB577}" destId="{59AAA797-00C4-45E4-9F3A-0790971E761E}" srcOrd="0" destOrd="0" presId="urn:microsoft.com/office/officeart/2008/layout/VerticalCurvedList"/>
    <dgm:cxn modelId="{83C7EE7B-B96B-4A7D-BC27-7CC4C324F9F7}" type="presParOf" srcId="{F6A9AA11-CFB7-423F-9427-46F0A2715BB2}" destId="{0CD1668F-B4FE-48F8-BD32-590239184B91}" srcOrd="5" destOrd="0" presId="urn:microsoft.com/office/officeart/2008/layout/VerticalCurvedList"/>
    <dgm:cxn modelId="{386A2AA4-86AA-44BE-BC84-FBF9A5B031C9}" type="presParOf" srcId="{F6A9AA11-CFB7-423F-9427-46F0A2715BB2}" destId="{1B549371-0175-4008-BFA7-5340AAE65C08}" srcOrd="6" destOrd="0" presId="urn:microsoft.com/office/officeart/2008/layout/VerticalCurvedList"/>
    <dgm:cxn modelId="{F8CE2AFB-FAAE-466F-B676-6F83E4AF870C}" type="presParOf" srcId="{1B549371-0175-4008-BFA7-5340AAE65C08}" destId="{02888FA4-A968-4CC0-8B58-B6214C8F39C7}" srcOrd="0" destOrd="0" presId="urn:microsoft.com/office/officeart/2008/layout/VerticalCurvedList"/>
    <dgm:cxn modelId="{A9B3A3FC-A5CA-4A32-A586-7BE7415D5A1D}" type="presParOf" srcId="{F6A9AA11-CFB7-423F-9427-46F0A2715BB2}" destId="{B3865CE1-9106-46E6-87F1-79188FBA86DF}" srcOrd="7" destOrd="0" presId="urn:microsoft.com/office/officeart/2008/layout/VerticalCurvedList"/>
    <dgm:cxn modelId="{545A2165-AB88-4415-90B9-62A8EA24F33B}" type="presParOf" srcId="{F6A9AA11-CFB7-423F-9427-46F0A2715BB2}" destId="{31AD5022-6952-4A5D-AA48-5CEEEB176831}" srcOrd="8" destOrd="0" presId="urn:microsoft.com/office/officeart/2008/layout/VerticalCurvedList"/>
    <dgm:cxn modelId="{592DCE19-CC11-4F9C-9382-44E824E2981B}" type="presParOf" srcId="{31AD5022-6952-4A5D-AA48-5CEEEB176831}" destId="{80F0A54F-8996-4BDF-8487-78821206D291}" srcOrd="0" destOrd="0" presId="urn:microsoft.com/office/officeart/2008/layout/VerticalCurvedList"/>
    <dgm:cxn modelId="{40A55A55-0325-4FC0-A03E-25F468EFE001}" type="presParOf" srcId="{F6A9AA11-CFB7-423F-9427-46F0A2715BB2}" destId="{95A61E20-1741-452C-912C-AA275B1D47C2}" srcOrd="9" destOrd="0" presId="urn:microsoft.com/office/officeart/2008/layout/VerticalCurvedList"/>
    <dgm:cxn modelId="{4F3C1C8E-563C-4653-BFFA-55D06BA98A47}" type="presParOf" srcId="{F6A9AA11-CFB7-423F-9427-46F0A2715BB2}" destId="{9E449161-F252-4D75-87DD-2B6C1860927C}" srcOrd="10" destOrd="0" presId="urn:microsoft.com/office/officeart/2008/layout/VerticalCurvedList"/>
    <dgm:cxn modelId="{9AABC025-0124-459B-B052-A21334EE4A7A}" type="presParOf" srcId="{9E449161-F252-4D75-87DD-2B6C1860927C}" destId="{B9FDB615-FAF4-4D6F-8135-9B963379C495}" srcOrd="0" destOrd="0" presId="urn:microsoft.com/office/officeart/2008/layout/VerticalCurvedList"/>
    <dgm:cxn modelId="{AF349332-935C-49FE-A1BC-7AA087EACCAC}" type="presParOf" srcId="{F6A9AA11-CFB7-423F-9427-46F0A2715BB2}" destId="{1E56ED3F-3E5C-4387-80BC-7878395B6A86}" srcOrd="11" destOrd="0" presId="urn:microsoft.com/office/officeart/2008/layout/VerticalCurvedList"/>
    <dgm:cxn modelId="{23569988-BCEE-4D23-964A-C8D1CCA61950}" type="presParOf" srcId="{F6A9AA11-CFB7-423F-9427-46F0A2715BB2}" destId="{A03DD3EC-0895-4AD3-B6F7-639640E5FF5C}" srcOrd="12" destOrd="0" presId="urn:microsoft.com/office/officeart/2008/layout/VerticalCurvedList"/>
    <dgm:cxn modelId="{54B5BA8B-4B9C-489D-8FF9-8AFAEB211FC2}" type="presParOf" srcId="{A03DD3EC-0895-4AD3-B6F7-639640E5FF5C}" destId="{5CF32A3F-2469-4111-AFA3-D9FB945C79BE}" srcOrd="0" destOrd="0" presId="urn:microsoft.com/office/officeart/2008/layout/VerticalCurvedList"/>
    <dgm:cxn modelId="{BBF0FE26-F960-4570-B219-87D0B92BA354}" type="presParOf" srcId="{F6A9AA11-CFB7-423F-9427-46F0A2715BB2}" destId="{EBDAEA24-DEAF-433D-8510-5D87042D828B}" srcOrd="13" destOrd="0" presId="urn:microsoft.com/office/officeart/2008/layout/VerticalCurvedList"/>
    <dgm:cxn modelId="{61F4D9D0-5E3C-4370-A557-E17A593BF518}" type="presParOf" srcId="{F6A9AA11-CFB7-423F-9427-46F0A2715BB2}" destId="{CEF9FF67-FC2C-483B-8018-175961D8EC70}" srcOrd="14" destOrd="0" presId="urn:microsoft.com/office/officeart/2008/layout/VerticalCurvedList"/>
    <dgm:cxn modelId="{AFA022E3-5F41-4673-8621-F8EA3AB1FA91}" type="presParOf" srcId="{CEF9FF67-FC2C-483B-8018-175961D8EC70}" destId="{3AB44294-B035-4331-81C6-4F2DB13FB27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E2CF36-FF30-4343-B9A1-7FCE617E741F}"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BCF30FE7-141C-40C0-A73A-BF3ED3821509}">
      <dgm:prSet phldrT="[Text]" custT="1"/>
      <dgm:spPr>
        <a:solidFill>
          <a:schemeClr val="tx2">
            <a:lumMod val="60000"/>
            <a:lumOff val="40000"/>
          </a:schemeClr>
        </a:solidFill>
      </dgm:spPr>
      <dgm:t>
        <a:bodyPr/>
        <a:lstStyle/>
        <a:p>
          <a:r>
            <a:rPr lang="en-US" sz="1400" dirty="0" smtClean="0"/>
            <a:t>Credit Decision Process</a:t>
          </a:r>
          <a:endParaRPr lang="en-US" sz="1400" dirty="0"/>
        </a:p>
      </dgm:t>
    </dgm:pt>
    <dgm:pt modelId="{E0A99146-E596-4EBD-ADFE-7BD3CD8CAC2A}" type="parTrans" cxnId="{AC8F7171-C019-4006-AF52-0D1D475E0D83}">
      <dgm:prSet/>
      <dgm:spPr/>
      <dgm:t>
        <a:bodyPr/>
        <a:lstStyle/>
        <a:p>
          <a:endParaRPr lang="en-US"/>
        </a:p>
      </dgm:t>
    </dgm:pt>
    <dgm:pt modelId="{840525AD-D811-472F-BBFD-4C9178BF68C1}" type="sibTrans" cxnId="{AC8F7171-C019-4006-AF52-0D1D475E0D83}">
      <dgm:prSet custT="1"/>
      <dgm:spPr>
        <a:solidFill>
          <a:schemeClr val="tx2">
            <a:lumMod val="60000"/>
            <a:lumOff val="40000"/>
          </a:schemeClr>
        </a:solidFill>
      </dgm:spPr>
      <dgm:t>
        <a:bodyPr/>
        <a:lstStyle/>
        <a:p>
          <a:r>
            <a:rPr lang="en-US" sz="1400" dirty="0" smtClean="0"/>
            <a:t>Interest Rates</a:t>
          </a:r>
          <a:endParaRPr lang="en-US" sz="1400" dirty="0"/>
        </a:p>
      </dgm:t>
    </dgm:pt>
    <dgm:pt modelId="{D7F3D72D-8E0C-4159-860A-8C80C1EE723C}">
      <dgm:prSet phldrT="[Text]" custT="1"/>
      <dgm:spPr>
        <a:solidFill>
          <a:schemeClr val="tx2">
            <a:lumMod val="60000"/>
            <a:lumOff val="40000"/>
          </a:schemeClr>
        </a:solidFill>
      </dgm:spPr>
      <dgm:t>
        <a:bodyPr/>
        <a:lstStyle/>
        <a:p>
          <a:r>
            <a:rPr lang="en-US" sz="1400" dirty="0" smtClean="0"/>
            <a:t>Determining the amount of loan</a:t>
          </a:r>
          <a:endParaRPr lang="en-US" sz="1400" dirty="0"/>
        </a:p>
      </dgm:t>
    </dgm:pt>
    <dgm:pt modelId="{6B3B8C54-58A4-421F-B9D3-7477FE93A576}" type="parTrans" cxnId="{5315275D-E8D9-4E1E-A298-0CF79E403C37}">
      <dgm:prSet/>
      <dgm:spPr/>
      <dgm:t>
        <a:bodyPr/>
        <a:lstStyle/>
        <a:p>
          <a:endParaRPr lang="en-US"/>
        </a:p>
      </dgm:t>
    </dgm:pt>
    <dgm:pt modelId="{452A66DF-50C8-4794-BB14-10990246A794}" type="sibTrans" cxnId="{5315275D-E8D9-4E1E-A298-0CF79E403C37}">
      <dgm:prSet custT="1"/>
      <dgm:spPr>
        <a:solidFill>
          <a:schemeClr val="tx2">
            <a:lumMod val="60000"/>
            <a:lumOff val="40000"/>
          </a:schemeClr>
        </a:solidFill>
      </dgm:spPr>
      <dgm:t>
        <a:bodyPr/>
        <a:lstStyle/>
        <a:p>
          <a:r>
            <a:rPr lang="en-US" sz="1400" dirty="0" smtClean="0"/>
            <a:t>Payback Period</a:t>
          </a:r>
          <a:endParaRPr lang="en-US" sz="1400" dirty="0"/>
        </a:p>
      </dgm:t>
    </dgm:pt>
    <dgm:pt modelId="{BEE5568E-4B17-4F78-8EEF-F84DB0BE99D9}" type="pres">
      <dgm:prSet presAssocID="{37E2CF36-FF30-4343-B9A1-7FCE617E741F}" presName="Name0" presStyleCnt="0">
        <dgm:presLayoutVars>
          <dgm:chMax/>
          <dgm:chPref/>
          <dgm:dir/>
          <dgm:animLvl val="lvl"/>
        </dgm:presLayoutVars>
      </dgm:prSet>
      <dgm:spPr/>
      <dgm:t>
        <a:bodyPr/>
        <a:lstStyle/>
        <a:p>
          <a:endParaRPr lang="en-US"/>
        </a:p>
      </dgm:t>
    </dgm:pt>
    <dgm:pt modelId="{876DA2B7-4030-4A9E-AE87-E214E7A8A471}" type="pres">
      <dgm:prSet presAssocID="{BCF30FE7-141C-40C0-A73A-BF3ED3821509}" presName="composite" presStyleCnt="0"/>
      <dgm:spPr/>
    </dgm:pt>
    <dgm:pt modelId="{8EC05793-3DA8-45B6-8836-853F59A7B284}" type="pres">
      <dgm:prSet presAssocID="{BCF30FE7-141C-40C0-A73A-BF3ED3821509}" presName="Parent1" presStyleLbl="node1" presStyleIdx="0" presStyleCnt="4" custScaleY="73968" custLinFactNeighborY="7717">
        <dgm:presLayoutVars>
          <dgm:chMax val="1"/>
          <dgm:chPref val="1"/>
          <dgm:bulletEnabled val="1"/>
        </dgm:presLayoutVars>
      </dgm:prSet>
      <dgm:spPr/>
      <dgm:t>
        <a:bodyPr/>
        <a:lstStyle/>
        <a:p>
          <a:endParaRPr lang="en-US"/>
        </a:p>
      </dgm:t>
    </dgm:pt>
    <dgm:pt modelId="{DE66E352-76EC-4584-BC91-B00D3E3400AD}" type="pres">
      <dgm:prSet presAssocID="{BCF30FE7-141C-40C0-A73A-BF3ED3821509}" presName="Childtext1" presStyleLbl="revTx" presStyleIdx="0" presStyleCnt="2">
        <dgm:presLayoutVars>
          <dgm:chMax val="0"/>
          <dgm:chPref val="0"/>
          <dgm:bulletEnabled val="1"/>
        </dgm:presLayoutVars>
      </dgm:prSet>
      <dgm:spPr/>
      <dgm:t>
        <a:bodyPr/>
        <a:lstStyle/>
        <a:p>
          <a:endParaRPr lang="en-US"/>
        </a:p>
      </dgm:t>
    </dgm:pt>
    <dgm:pt modelId="{E94410FA-D28B-4AA0-A346-887062B68DFF}" type="pres">
      <dgm:prSet presAssocID="{BCF30FE7-141C-40C0-A73A-BF3ED3821509}" presName="BalanceSpacing" presStyleCnt="0"/>
      <dgm:spPr/>
    </dgm:pt>
    <dgm:pt modelId="{341D4FFE-B2D5-4F61-892E-55C0A1677A30}" type="pres">
      <dgm:prSet presAssocID="{BCF30FE7-141C-40C0-A73A-BF3ED3821509}" presName="BalanceSpacing1" presStyleCnt="0"/>
      <dgm:spPr/>
    </dgm:pt>
    <dgm:pt modelId="{5AF20747-F87F-4B82-BF59-4047D14A300C}" type="pres">
      <dgm:prSet presAssocID="{840525AD-D811-472F-BBFD-4C9178BF68C1}" presName="Accent1Text" presStyleLbl="node1" presStyleIdx="1" presStyleCnt="4" custScaleY="71864" custLinFactNeighborY="8769"/>
      <dgm:spPr/>
      <dgm:t>
        <a:bodyPr/>
        <a:lstStyle/>
        <a:p>
          <a:endParaRPr lang="en-US"/>
        </a:p>
      </dgm:t>
    </dgm:pt>
    <dgm:pt modelId="{BA75425A-A5D8-49C1-9DA3-38C040CE81CE}" type="pres">
      <dgm:prSet presAssocID="{840525AD-D811-472F-BBFD-4C9178BF68C1}" presName="spaceBetweenRectangles" presStyleCnt="0"/>
      <dgm:spPr/>
    </dgm:pt>
    <dgm:pt modelId="{43C3D9FE-4999-47E4-8EC8-478AD8194FEA}" type="pres">
      <dgm:prSet presAssocID="{D7F3D72D-8E0C-4159-860A-8C80C1EE723C}" presName="composite" presStyleCnt="0"/>
      <dgm:spPr/>
    </dgm:pt>
    <dgm:pt modelId="{A85B87AE-E621-4DFA-8C3A-A3CCEEA0B108}" type="pres">
      <dgm:prSet presAssocID="{D7F3D72D-8E0C-4159-860A-8C80C1EE723C}" presName="Parent1" presStyleLbl="node1" presStyleIdx="2" presStyleCnt="4" custScaleY="75571" custLinFactNeighborX="-2697" custLinFactNeighborY="14777">
        <dgm:presLayoutVars>
          <dgm:chMax val="1"/>
          <dgm:chPref val="1"/>
          <dgm:bulletEnabled val="1"/>
        </dgm:presLayoutVars>
      </dgm:prSet>
      <dgm:spPr/>
      <dgm:t>
        <a:bodyPr/>
        <a:lstStyle/>
        <a:p>
          <a:endParaRPr lang="en-US"/>
        </a:p>
      </dgm:t>
    </dgm:pt>
    <dgm:pt modelId="{667B835E-17F7-4C7F-975F-76370E4FC82F}" type="pres">
      <dgm:prSet presAssocID="{D7F3D72D-8E0C-4159-860A-8C80C1EE723C}" presName="Childtext1" presStyleLbl="revTx" presStyleIdx="1" presStyleCnt="2">
        <dgm:presLayoutVars>
          <dgm:chMax val="0"/>
          <dgm:chPref val="0"/>
          <dgm:bulletEnabled val="1"/>
        </dgm:presLayoutVars>
      </dgm:prSet>
      <dgm:spPr/>
      <dgm:t>
        <a:bodyPr/>
        <a:lstStyle/>
        <a:p>
          <a:endParaRPr lang="en-US"/>
        </a:p>
      </dgm:t>
    </dgm:pt>
    <dgm:pt modelId="{6212444E-55D3-4557-86A6-517091E70B44}" type="pres">
      <dgm:prSet presAssocID="{D7F3D72D-8E0C-4159-860A-8C80C1EE723C}" presName="BalanceSpacing" presStyleCnt="0"/>
      <dgm:spPr/>
    </dgm:pt>
    <dgm:pt modelId="{BC71C2DB-59CC-4561-B9CD-429E77BBA539}" type="pres">
      <dgm:prSet presAssocID="{D7F3D72D-8E0C-4159-860A-8C80C1EE723C}" presName="BalanceSpacing1" presStyleCnt="0"/>
      <dgm:spPr/>
    </dgm:pt>
    <dgm:pt modelId="{CEC32989-F3FB-4C3E-88F1-392265A3CFEB}" type="pres">
      <dgm:prSet presAssocID="{452A66DF-50C8-4794-BB14-10990246A794}" presName="Accent1Text" presStyleLbl="node1" presStyleIdx="3" presStyleCnt="4" custScaleY="75571" custLinFactNeighborX="-467" custLinFactNeighborY="14777"/>
      <dgm:spPr/>
      <dgm:t>
        <a:bodyPr/>
        <a:lstStyle/>
        <a:p>
          <a:endParaRPr lang="en-US"/>
        </a:p>
      </dgm:t>
    </dgm:pt>
  </dgm:ptLst>
  <dgm:cxnLst>
    <dgm:cxn modelId="{8420EEA2-4EA6-41D2-ABFE-CB70CE568486}" type="presOf" srcId="{37E2CF36-FF30-4343-B9A1-7FCE617E741F}" destId="{BEE5568E-4B17-4F78-8EEF-F84DB0BE99D9}" srcOrd="0" destOrd="0" presId="urn:microsoft.com/office/officeart/2008/layout/AlternatingHexagons"/>
    <dgm:cxn modelId="{A5AB93D2-584A-4565-8CE3-68AD605B55B2}" type="presOf" srcId="{452A66DF-50C8-4794-BB14-10990246A794}" destId="{CEC32989-F3FB-4C3E-88F1-392265A3CFEB}" srcOrd="0" destOrd="0" presId="urn:microsoft.com/office/officeart/2008/layout/AlternatingHexagons"/>
    <dgm:cxn modelId="{2C07A8A4-02DF-4484-AEB3-6EF96758B000}" type="presOf" srcId="{840525AD-D811-472F-BBFD-4C9178BF68C1}" destId="{5AF20747-F87F-4B82-BF59-4047D14A300C}" srcOrd="0" destOrd="0" presId="urn:microsoft.com/office/officeart/2008/layout/AlternatingHexagons"/>
    <dgm:cxn modelId="{AC8F7171-C019-4006-AF52-0D1D475E0D83}" srcId="{37E2CF36-FF30-4343-B9A1-7FCE617E741F}" destId="{BCF30FE7-141C-40C0-A73A-BF3ED3821509}" srcOrd="0" destOrd="0" parTransId="{E0A99146-E596-4EBD-ADFE-7BD3CD8CAC2A}" sibTransId="{840525AD-D811-472F-BBFD-4C9178BF68C1}"/>
    <dgm:cxn modelId="{5315275D-E8D9-4E1E-A298-0CF79E403C37}" srcId="{37E2CF36-FF30-4343-B9A1-7FCE617E741F}" destId="{D7F3D72D-8E0C-4159-860A-8C80C1EE723C}" srcOrd="1" destOrd="0" parTransId="{6B3B8C54-58A4-421F-B9D3-7477FE93A576}" sibTransId="{452A66DF-50C8-4794-BB14-10990246A794}"/>
    <dgm:cxn modelId="{0CFCD499-FA85-475B-89FF-0AE5E99DB4D2}" type="presOf" srcId="{D7F3D72D-8E0C-4159-860A-8C80C1EE723C}" destId="{A85B87AE-E621-4DFA-8C3A-A3CCEEA0B108}" srcOrd="0" destOrd="0" presId="urn:microsoft.com/office/officeart/2008/layout/AlternatingHexagons"/>
    <dgm:cxn modelId="{CE025BE5-F54B-47BD-8909-A866681F5472}" type="presOf" srcId="{BCF30FE7-141C-40C0-A73A-BF3ED3821509}" destId="{8EC05793-3DA8-45B6-8836-853F59A7B284}" srcOrd="0" destOrd="0" presId="urn:microsoft.com/office/officeart/2008/layout/AlternatingHexagons"/>
    <dgm:cxn modelId="{A05844F0-C32A-4261-BE5B-7AB7F4B70B49}" type="presParOf" srcId="{BEE5568E-4B17-4F78-8EEF-F84DB0BE99D9}" destId="{876DA2B7-4030-4A9E-AE87-E214E7A8A471}" srcOrd="0" destOrd="0" presId="urn:microsoft.com/office/officeart/2008/layout/AlternatingHexagons"/>
    <dgm:cxn modelId="{E0EE3D87-734D-4EC8-9A2F-06860BC104EF}" type="presParOf" srcId="{876DA2B7-4030-4A9E-AE87-E214E7A8A471}" destId="{8EC05793-3DA8-45B6-8836-853F59A7B284}" srcOrd="0" destOrd="0" presId="urn:microsoft.com/office/officeart/2008/layout/AlternatingHexagons"/>
    <dgm:cxn modelId="{ADB87FB4-3267-4607-A78B-7D4D066BBFD1}" type="presParOf" srcId="{876DA2B7-4030-4A9E-AE87-E214E7A8A471}" destId="{DE66E352-76EC-4584-BC91-B00D3E3400AD}" srcOrd="1" destOrd="0" presId="urn:microsoft.com/office/officeart/2008/layout/AlternatingHexagons"/>
    <dgm:cxn modelId="{0A56F3C0-45BB-4C25-A3B0-58E087EA6FB3}" type="presParOf" srcId="{876DA2B7-4030-4A9E-AE87-E214E7A8A471}" destId="{E94410FA-D28B-4AA0-A346-887062B68DFF}" srcOrd="2" destOrd="0" presId="urn:microsoft.com/office/officeart/2008/layout/AlternatingHexagons"/>
    <dgm:cxn modelId="{AEF46A24-9271-4733-B397-0543F7AB4E92}" type="presParOf" srcId="{876DA2B7-4030-4A9E-AE87-E214E7A8A471}" destId="{341D4FFE-B2D5-4F61-892E-55C0A1677A30}" srcOrd="3" destOrd="0" presId="urn:microsoft.com/office/officeart/2008/layout/AlternatingHexagons"/>
    <dgm:cxn modelId="{B3E92C52-6138-4104-BEDB-33F9CAA2EB5C}" type="presParOf" srcId="{876DA2B7-4030-4A9E-AE87-E214E7A8A471}" destId="{5AF20747-F87F-4B82-BF59-4047D14A300C}" srcOrd="4" destOrd="0" presId="urn:microsoft.com/office/officeart/2008/layout/AlternatingHexagons"/>
    <dgm:cxn modelId="{0DA22E33-B0C5-431F-9F1A-C45287DF27C4}" type="presParOf" srcId="{BEE5568E-4B17-4F78-8EEF-F84DB0BE99D9}" destId="{BA75425A-A5D8-49C1-9DA3-38C040CE81CE}" srcOrd="1" destOrd="0" presId="urn:microsoft.com/office/officeart/2008/layout/AlternatingHexagons"/>
    <dgm:cxn modelId="{C6460534-4AAA-40CF-9A5C-DDA65AEE375A}" type="presParOf" srcId="{BEE5568E-4B17-4F78-8EEF-F84DB0BE99D9}" destId="{43C3D9FE-4999-47E4-8EC8-478AD8194FEA}" srcOrd="2" destOrd="0" presId="urn:microsoft.com/office/officeart/2008/layout/AlternatingHexagons"/>
    <dgm:cxn modelId="{B64A2E3B-42A5-4EA8-A11A-EEFF39119705}" type="presParOf" srcId="{43C3D9FE-4999-47E4-8EC8-478AD8194FEA}" destId="{A85B87AE-E621-4DFA-8C3A-A3CCEEA0B108}" srcOrd="0" destOrd="0" presId="urn:microsoft.com/office/officeart/2008/layout/AlternatingHexagons"/>
    <dgm:cxn modelId="{86BA29AA-07B2-40C4-B717-39FA0DF1E1EB}" type="presParOf" srcId="{43C3D9FE-4999-47E4-8EC8-478AD8194FEA}" destId="{667B835E-17F7-4C7F-975F-76370E4FC82F}" srcOrd="1" destOrd="0" presId="urn:microsoft.com/office/officeart/2008/layout/AlternatingHexagons"/>
    <dgm:cxn modelId="{06134EA9-8955-4142-8079-EFA7C30E5EA2}" type="presParOf" srcId="{43C3D9FE-4999-47E4-8EC8-478AD8194FEA}" destId="{6212444E-55D3-4557-86A6-517091E70B44}" srcOrd="2" destOrd="0" presId="urn:microsoft.com/office/officeart/2008/layout/AlternatingHexagons"/>
    <dgm:cxn modelId="{0AFF53DB-C979-47C0-B83F-96CFF0E3F90B}" type="presParOf" srcId="{43C3D9FE-4999-47E4-8EC8-478AD8194FEA}" destId="{BC71C2DB-59CC-4561-B9CD-429E77BBA539}" srcOrd="3" destOrd="0" presId="urn:microsoft.com/office/officeart/2008/layout/AlternatingHexagons"/>
    <dgm:cxn modelId="{86CD40FC-E98D-4F21-8CFE-69D0DC6878F0}" type="presParOf" srcId="{43C3D9FE-4999-47E4-8EC8-478AD8194FEA}" destId="{CEC32989-F3FB-4C3E-88F1-392265A3CFEB}"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C6F28B7-C437-4060-A8FA-3F5B97530C2B}"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D49D6624-3D95-4ED1-9783-D1DDFAEF0726}">
      <dgm:prSet phldrT="[Text]" custT="1"/>
      <dgm:spPr>
        <a:solidFill>
          <a:schemeClr val="tx2">
            <a:lumMod val="60000"/>
            <a:lumOff val="40000"/>
          </a:schemeClr>
        </a:solidFill>
      </dgm:spPr>
      <dgm:t>
        <a:bodyPr/>
        <a:lstStyle/>
        <a:p>
          <a:r>
            <a:rPr lang="en-US" sz="1100" dirty="0" smtClean="0"/>
            <a:t>Informal Money Lenders</a:t>
          </a:r>
          <a:endParaRPr lang="en-US" sz="1100" dirty="0"/>
        </a:p>
      </dgm:t>
    </dgm:pt>
    <dgm:pt modelId="{7759CD35-8DD8-4DB5-8B12-C34AA3903AF2}" type="parTrans" cxnId="{69272440-B251-49D5-8B38-1AF9EE6F41EE}">
      <dgm:prSet/>
      <dgm:spPr/>
      <dgm:t>
        <a:bodyPr/>
        <a:lstStyle/>
        <a:p>
          <a:endParaRPr lang="en-US"/>
        </a:p>
      </dgm:t>
    </dgm:pt>
    <dgm:pt modelId="{F019C416-C8E8-42F4-9C7B-BC370A61DF70}" type="sibTrans" cxnId="{69272440-B251-49D5-8B38-1AF9EE6F41EE}">
      <dgm:prSet/>
      <dgm:spPr/>
      <dgm:t>
        <a:bodyPr/>
        <a:lstStyle/>
        <a:p>
          <a:endParaRPr lang="en-US"/>
        </a:p>
      </dgm:t>
    </dgm:pt>
    <dgm:pt modelId="{E05B951A-DF68-4726-A92D-CB71CE44E1BE}">
      <dgm:prSet phldrT="[Text]" custT="1"/>
      <dgm:spPr>
        <a:solidFill>
          <a:schemeClr val="tx2">
            <a:lumMod val="60000"/>
            <a:lumOff val="40000"/>
          </a:schemeClr>
        </a:solidFill>
      </dgm:spPr>
      <dgm:t>
        <a:bodyPr/>
        <a:lstStyle/>
        <a:p>
          <a:r>
            <a:rPr lang="en-US" sz="1100" dirty="0" smtClean="0"/>
            <a:t>High Risk</a:t>
          </a:r>
          <a:endParaRPr lang="en-US" sz="1100" dirty="0"/>
        </a:p>
      </dgm:t>
    </dgm:pt>
    <dgm:pt modelId="{1CE86EEC-E94B-498E-8ECE-FE4A3D93081F}" type="parTrans" cxnId="{7C2E6066-6F3A-4865-827D-930ED7217817}">
      <dgm:prSet/>
      <dgm:spPr/>
      <dgm:t>
        <a:bodyPr/>
        <a:lstStyle/>
        <a:p>
          <a:endParaRPr lang="en-US"/>
        </a:p>
      </dgm:t>
    </dgm:pt>
    <dgm:pt modelId="{89F24F5F-2F75-4358-87B0-81C2B8DB3317}" type="sibTrans" cxnId="{7C2E6066-6F3A-4865-827D-930ED7217817}">
      <dgm:prSet/>
      <dgm:spPr/>
      <dgm:t>
        <a:bodyPr/>
        <a:lstStyle/>
        <a:p>
          <a:endParaRPr lang="en-US"/>
        </a:p>
      </dgm:t>
    </dgm:pt>
    <dgm:pt modelId="{76500196-C0AE-4FD6-A1D5-D0CC7B087C94}">
      <dgm:prSet phldrT="[Text]" custT="1"/>
      <dgm:spPr>
        <a:solidFill>
          <a:schemeClr val="tx2">
            <a:lumMod val="60000"/>
            <a:lumOff val="40000"/>
          </a:schemeClr>
        </a:solidFill>
      </dgm:spPr>
      <dgm:t>
        <a:bodyPr/>
        <a:lstStyle/>
        <a:p>
          <a:r>
            <a:rPr lang="en-US" sz="1100" dirty="0" smtClean="0"/>
            <a:t>High Interest</a:t>
          </a:r>
          <a:endParaRPr lang="en-US" sz="1100" dirty="0"/>
        </a:p>
      </dgm:t>
    </dgm:pt>
    <dgm:pt modelId="{2E0724C5-28E8-41D0-B3F5-FE828A6482B1}" type="parTrans" cxnId="{9CF635EA-48B7-4EFA-9B51-4EA1E98DD8C3}">
      <dgm:prSet/>
      <dgm:spPr/>
      <dgm:t>
        <a:bodyPr/>
        <a:lstStyle/>
        <a:p>
          <a:endParaRPr lang="en-US"/>
        </a:p>
      </dgm:t>
    </dgm:pt>
    <dgm:pt modelId="{E166A502-B355-4463-8026-344ABEA55188}" type="sibTrans" cxnId="{9CF635EA-48B7-4EFA-9B51-4EA1E98DD8C3}">
      <dgm:prSet/>
      <dgm:spPr/>
      <dgm:t>
        <a:bodyPr/>
        <a:lstStyle/>
        <a:p>
          <a:endParaRPr lang="en-US"/>
        </a:p>
      </dgm:t>
    </dgm:pt>
    <dgm:pt modelId="{D6554D16-D66A-4C95-9AA8-E618CF77B35A}">
      <dgm:prSet phldrT="[Text]" custT="1"/>
      <dgm:spPr>
        <a:solidFill>
          <a:schemeClr val="tx2">
            <a:lumMod val="60000"/>
            <a:lumOff val="40000"/>
          </a:schemeClr>
        </a:solidFill>
      </dgm:spPr>
      <dgm:t>
        <a:bodyPr/>
        <a:lstStyle/>
        <a:p>
          <a:r>
            <a:rPr lang="en-US" sz="1100" dirty="0" smtClean="0"/>
            <a:t>Easy access</a:t>
          </a:r>
          <a:endParaRPr lang="en-US" sz="1100" dirty="0"/>
        </a:p>
      </dgm:t>
    </dgm:pt>
    <dgm:pt modelId="{E2E32E21-9E91-4BD6-89A9-70B2BE317DE4}" type="parTrans" cxnId="{D5ADF0A0-A129-42E8-895C-B5645C8C3CA6}">
      <dgm:prSet/>
      <dgm:spPr/>
      <dgm:t>
        <a:bodyPr/>
        <a:lstStyle/>
        <a:p>
          <a:endParaRPr lang="en-US"/>
        </a:p>
      </dgm:t>
    </dgm:pt>
    <dgm:pt modelId="{43A2F1C5-741B-4CFC-97F4-CD34B80F36F0}" type="sibTrans" cxnId="{D5ADF0A0-A129-42E8-895C-B5645C8C3CA6}">
      <dgm:prSet/>
      <dgm:spPr/>
      <dgm:t>
        <a:bodyPr/>
        <a:lstStyle/>
        <a:p>
          <a:endParaRPr lang="en-US"/>
        </a:p>
      </dgm:t>
    </dgm:pt>
    <dgm:pt modelId="{021E8E7A-7C80-41CD-889D-9C23E929AAB7}" type="pres">
      <dgm:prSet presAssocID="{4C6F28B7-C437-4060-A8FA-3F5B97530C2B}" presName="cycle" presStyleCnt="0">
        <dgm:presLayoutVars>
          <dgm:chMax val="1"/>
          <dgm:dir/>
          <dgm:animLvl val="ctr"/>
          <dgm:resizeHandles val="exact"/>
        </dgm:presLayoutVars>
      </dgm:prSet>
      <dgm:spPr/>
      <dgm:t>
        <a:bodyPr/>
        <a:lstStyle/>
        <a:p>
          <a:endParaRPr lang="en-US"/>
        </a:p>
      </dgm:t>
    </dgm:pt>
    <dgm:pt modelId="{ED637C9E-90B0-4034-86DF-8D77F04C295E}" type="pres">
      <dgm:prSet presAssocID="{D49D6624-3D95-4ED1-9783-D1DDFAEF0726}" presName="centerShape" presStyleLbl="node0" presStyleIdx="0" presStyleCnt="1"/>
      <dgm:spPr/>
      <dgm:t>
        <a:bodyPr/>
        <a:lstStyle/>
        <a:p>
          <a:endParaRPr lang="en-US"/>
        </a:p>
      </dgm:t>
    </dgm:pt>
    <dgm:pt modelId="{EC904496-E857-4943-951B-98984193E5C2}" type="pres">
      <dgm:prSet presAssocID="{1CE86EEC-E94B-498E-8ECE-FE4A3D93081F}" presName="Name9" presStyleLbl="parChTrans1D2" presStyleIdx="0" presStyleCnt="3"/>
      <dgm:spPr/>
      <dgm:t>
        <a:bodyPr/>
        <a:lstStyle/>
        <a:p>
          <a:endParaRPr lang="en-US"/>
        </a:p>
      </dgm:t>
    </dgm:pt>
    <dgm:pt modelId="{7F180842-E0ED-4CBF-92E1-8F2F42663BAC}" type="pres">
      <dgm:prSet presAssocID="{1CE86EEC-E94B-498E-8ECE-FE4A3D93081F}" presName="connTx" presStyleLbl="parChTrans1D2" presStyleIdx="0" presStyleCnt="3"/>
      <dgm:spPr/>
      <dgm:t>
        <a:bodyPr/>
        <a:lstStyle/>
        <a:p>
          <a:endParaRPr lang="en-US"/>
        </a:p>
      </dgm:t>
    </dgm:pt>
    <dgm:pt modelId="{25CF631A-4156-465E-A07E-AABE4A26E3DD}" type="pres">
      <dgm:prSet presAssocID="{E05B951A-DF68-4726-A92D-CB71CE44E1BE}" presName="node" presStyleLbl="node1" presStyleIdx="0" presStyleCnt="3">
        <dgm:presLayoutVars>
          <dgm:bulletEnabled val="1"/>
        </dgm:presLayoutVars>
      </dgm:prSet>
      <dgm:spPr/>
      <dgm:t>
        <a:bodyPr/>
        <a:lstStyle/>
        <a:p>
          <a:endParaRPr lang="en-US"/>
        </a:p>
      </dgm:t>
    </dgm:pt>
    <dgm:pt modelId="{C99F0AE1-7D16-4B79-BFD5-AF19AEB4F2B2}" type="pres">
      <dgm:prSet presAssocID="{2E0724C5-28E8-41D0-B3F5-FE828A6482B1}" presName="Name9" presStyleLbl="parChTrans1D2" presStyleIdx="1" presStyleCnt="3"/>
      <dgm:spPr/>
      <dgm:t>
        <a:bodyPr/>
        <a:lstStyle/>
        <a:p>
          <a:endParaRPr lang="en-US"/>
        </a:p>
      </dgm:t>
    </dgm:pt>
    <dgm:pt modelId="{92800FFD-1551-44CB-90A0-12D126AC82AC}" type="pres">
      <dgm:prSet presAssocID="{2E0724C5-28E8-41D0-B3F5-FE828A6482B1}" presName="connTx" presStyleLbl="parChTrans1D2" presStyleIdx="1" presStyleCnt="3"/>
      <dgm:spPr/>
      <dgm:t>
        <a:bodyPr/>
        <a:lstStyle/>
        <a:p>
          <a:endParaRPr lang="en-US"/>
        </a:p>
      </dgm:t>
    </dgm:pt>
    <dgm:pt modelId="{D8DB1016-0AE8-48C7-B255-93C98C04807B}" type="pres">
      <dgm:prSet presAssocID="{76500196-C0AE-4FD6-A1D5-D0CC7B087C94}" presName="node" presStyleLbl="node1" presStyleIdx="1" presStyleCnt="3">
        <dgm:presLayoutVars>
          <dgm:bulletEnabled val="1"/>
        </dgm:presLayoutVars>
      </dgm:prSet>
      <dgm:spPr/>
      <dgm:t>
        <a:bodyPr/>
        <a:lstStyle/>
        <a:p>
          <a:endParaRPr lang="en-US"/>
        </a:p>
      </dgm:t>
    </dgm:pt>
    <dgm:pt modelId="{AA982390-E8E9-4AE8-BA82-C39CDDDBEE1E}" type="pres">
      <dgm:prSet presAssocID="{E2E32E21-9E91-4BD6-89A9-70B2BE317DE4}" presName="Name9" presStyleLbl="parChTrans1D2" presStyleIdx="2" presStyleCnt="3"/>
      <dgm:spPr/>
      <dgm:t>
        <a:bodyPr/>
        <a:lstStyle/>
        <a:p>
          <a:endParaRPr lang="en-US"/>
        </a:p>
      </dgm:t>
    </dgm:pt>
    <dgm:pt modelId="{8F9C849B-989E-42D2-9908-C15BE4DF3C8F}" type="pres">
      <dgm:prSet presAssocID="{E2E32E21-9E91-4BD6-89A9-70B2BE317DE4}" presName="connTx" presStyleLbl="parChTrans1D2" presStyleIdx="2" presStyleCnt="3"/>
      <dgm:spPr/>
      <dgm:t>
        <a:bodyPr/>
        <a:lstStyle/>
        <a:p>
          <a:endParaRPr lang="en-US"/>
        </a:p>
      </dgm:t>
    </dgm:pt>
    <dgm:pt modelId="{7903C464-A080-4F5C-9462-B6DD91903DD6}" type="pres">
      <dgm:prSet presAssocID="{D6554D16-D66A-4C95-9AA8-E618CF77B35A}" presName="node" presStyleLbl="node1" presStyleIdx="2" presStyleCnt="3">
        <dgm:presLayoutVars>
          <dgm:bulletEnabled val="1"/>
        </dgm:presLayoutVars>
      </dgm:prSet>
      <dgm:spPr/>
      <dgm:t>
        <a:bodyPr/>
        <a:lstStyle/>
        <a:p>
          <a:endParaRPr lang="en-US"/>
        </a:p>
      </dgm:t>
    </dgm:pt>
  </dgm:ptLst>
  <dgm:cxnLst>
    <dgm:cxn modelId="{D5ADF0A0-A129-42E8-895C-B5645C8C3CA6}" srcId="{D49D6624-3D95-4ED1-9783-D1DDFAEF0726}" destId="{D6554D16-D66A-4C95-9AA8-E618CF77B35A}" srcOrd="2" destOrd="0" parTransId="{E2E32E21-9E91-4BD6-89A9-70B2BE317DE4}" sibTransId="{43A2F1C5-741B-4CFC-97F4-CD34B80F36F0}"/>
    <dgm:cxn modelId="{7C2E6066-6F3A-4865-827D-930ED7217817}" srcId="{D49D6624-3D95-4ED1-9783-D1DDFAEF0726}" destId="{E05B951A-DF68-4726-A92D-CB71CE44E1BE}" srcOrd="0" destOrd="0" parTransId="{1CE86EEC-E94B-498E-8ECE-FE4A3D93081F}" sibTransId="{89F24F5F-2F75-4358-87B0-81C2B8DB3317}"/>
    <dgm:cxn modelId="{D3AFDEEF-FEFA-4A84-A21F-148576573139}" type="presOf" srcId="{E05B951A-DF68-4726-A92D-CB71CE44E1BE}" destId="{25CF631A-4156-465E-A07E-AABE4A26E3DD}" srcOrd="0" destOrd="0" presId="urn:microsoft.com/office/officeart/2005/8/layout/radial1"/>
    <dgm:cxn modelId="{5B0847F8-43AA-408B-841B-0D12AA6D76F5}" type="presOf" srcId="{E2E32E21-9E91-4BD6-89A9-70B2BE317DE4}" destId="{AA982390-E8E9-4AE8-BA82-C39CDDDBEE1E}" srcOrd="0" destOrd="0" presId="urn:microsoft.com/office/officeart/2005/8/layout/radial1"/>
    <dgm:cxn modelId="{234A9858-DFFF-4255-9BAD-8D62A9D4ADE6}" type="presOf" srcId="{1CE86EEC-E94B-498E-8ECE-FE4A3D93081F}" destId="{7F180842-E0ED-4CBF-92E1-8F2F42663BAC}" srcOrd="1" destOrd="0" presId="urn:microsoft.com/office/officeart/2005/8/layout/radial1"/>
    <dgm:cxn modelId="{CC493602-1F0C-46B9-BD80-B4BC74848994}" type="presOf" srcId="{D6554D16-D66A-4C95-9AA8-E618CF77B35A}" destId="{7903C464-A080-4F5C-9462-B6DD91903DD6}" srcOrd="0" destOrd="0" presId="urn:microsoft.com/office/officeart/2005/8/layout/radial1"/>
    <dgm:cxn modelId="{6D0973DE-2A41-46CD-B921-B47B37EF4120}" type="presOf" srcId="{2E0724C5-28E8-41D0-B3F5-FE828A6482B1}" destId="{C99F0AE1-7D16-4B79-BFD5-AF19AEB4F2B2}" srcOrd="0" destOrd="0" presId="urn:microsoft.com/office/officeart/2005/8/layout/radial1"/>
    <dgm:cxn modelId="{3025E6C6-5DFC-4195-8208-9BF7EC183652}" type="presOf" srcId="{E2E32E21-9E91-4BD6-89A9-70B2BE317DE4}" destId="{8F9C849B-989E-42D2-9908-C15BE4DF3C8F}" srcOrd="1" destOrd="0" presId="urn:microsoft.com/office/officeart/2005/8/layout/radial1"/>
    <dgm:cxn modelId="{06A6B9CA-A064-47BD-9455-17458EB0A538}" type="presOf" srcId="{4C6F28B7-C437-4060-A8FA-3F5B97530C2B}" destId="{021E8E7A-7C80-41CD-889D-9C23E929AAB7}" srcOrd="0" destOrd="0" presId="urn:microsoft.com/office/officeart/2005/8/layout/radial1"/>
    <dgm:cxn modelId="{8EC5BBE1-5F38-41EB-8A42-35A8E92C7B1F}" type="presOf" srcId="{2E0724C5-28E8-41D0-B3F5-FE828A6482B1}" destId="{92800FFD-1551-44CB-90A0-12D126AC82AC}" srcOrd="1" destOrd="0" presId="urn:microsoft.com/office/officeart/2005/8/layout/radial1"/>
    <dgm:cxn modelId="{C278EB65-06BC-403D-AEAD-CCB55DFD42AB}" type="presOf" srcId="{1CE86EEC-E94B-498E-8ECE-FE4A3D93081F}" destId="{EC904496-E857-4943-951B-98984193E5C2}" srcOrd="0" destOrd="0" presId="urn:microsoft.com/office/officeart/2005/8/layout/radial1"/>
    <dgm:cxn modelId="{9CF635EA-48B7-4EFA-9B51-4EA1E98DD8C3}" srcId="{D49D6624-3D95-4ED1-9783-D1DDFAEF0726}" destId="{76500196-C0AE-4FD6-A1D5-D0CC7B087C94}" srcOrd="1" destOrd="0" parTransId="{2E0724C5-28E8-41D0-B3F5-FE828A6482B1}" sibTransId="{E166A502-B355-4463-8026-344ABEA55188}"/>
    <dgm:cxn modelId="{592CB31D-EB83-4804-802F-922F41837477}" type="presOf" srcId="{D49D6624-3D95-4ED1-9783-D1DDFAEF0726}" destId="{ED637C9E-90B0-4034-86DF-8D77F04C295E}" srcOrd="0" destOrd="0" presId="urn:microsoft.com/office/officeart/2005/8/layout/radial1"/>
    <dgm:cxn modelId="{69272440-B251-49D5-8B38-1AF9EE6F41EE}" srcId="{4C6F28B7-C437-4060-A8FA-3F5B97530C2B}" destId="{D49D6624-3D95-4ED1-9783-D1DDFAEF0726}" srcOrd="0" destOrd="0" parTransId="{7759CD35-8DD8-4DB5-8B12-C34AA3903AF2}" sibTransId="{F019C416-C8E8-42F4-9C7B-BC370A61DF70}"/>
    <dgm:cxn modelId="{455CE7AA-72F5-428F-A7F3-6F6DBAEF5125}" type="presOf" srcId="{76500196-C0AE-4FD6-A1D5-D0CC7B087C94}" destId="{D8DB1016-0AE8-48C7-B255-93C98C04807B}" srcOrd="0" destOrd="0" presId="urn:microsoft.com/office/officeart/2005/8/layout/radial1"/>
    <dgm:cxn modelId="{68674195-3374-443B-AF8F-B45744634166}" type="presParOf" srcId="{021E8E7A-7C80-41CD-889D-9C23E929AAB7}" destId="{ED637C9E-90B0-4034-86DF-8D77F04C295E}" srcOrd="0" destOrd="0" presId="urn:microsoft.com/office/officeart/2005/8/layout/radial1"/>
    <dgm:cxn modelId="{40F17868-F3A3-4AEC-8CD0-6855B1A3AB2A}" type="presParOf" srcId="{021E8E7A-7C80-41CD-889D-9C23E929AAB7}" destId="{EC904496-E857-4943-951B-98984193E5C2}" srcOrd="1" destOrd="0" presId="urn:microsoft.com/office/officeart/2005/8/layout/radial1"/>
    <dgm:cxn modelId="{03CC1B2F-84F3-447B-8F5C-855DB8D099CA}" type="presParOf" srcId="{EC904496-E857-4943-951B-98984193E5C2}" destId="{7F180842-E0ED-4CBF-92E1-8F2F42663BAC}" srcOrd="0" destOrd="0" presId="urn:microsoft.com/office/officeart/2005/8/layout/radial1"/>
    <dgm:cxn modelId="{B07CA63C-1634-4E46-9F87-FA9C2B8CB05C}" type="presParOf" srcId="{021E8E7A-7C80-41CD-889D-9C23E929AAB7}" destId="{25CF631A-4156-465E-A07E-AABE4A26E3DD}" srcOrd="2" destOrd="0" presId="urn:microsoft.com/office/officeart/2005/8/layout/radial1"/>
    <dgm:cxn modelId="{B9D622A6-0172-42E0-8872-530C4EDDF9C6}" type="presParOf" srcId="{021E8E7A-7C80-41CD-889D-9C23E929AAB7}" destId="{C99F0AE1-7D16-4B79-BFD5-AF19AEB4F2B2}" srcOrd="3" destOrd="0" presId="urn:microsoft.com/office/officeart/2005/8/layout/radial1"/>
    <dgm:cxn modelId="{7FB0FB7E-D3E7-4F7F-AE25-462FA9F3448C}" type="presParOf" srcId="{C99F0AE1-7D16-4B79-BFD5-AF19AEB4F2B2}" destId="{92800FFD-1551-44CB-90A0-12D126AC82AC}" srcOrd="0" destOrd="0" presId="urn:microsoft.com/office/officeart/2005/8/layout/radial1"/>
    <dgm:cxn modelId="{6FD7C175-2629-4653-B723-FC7C2635833E}" type="presParOf" srcId="{021E8E7A-7C80-41CD-889D-9C23E929AAB7}" destId="{D8DB1016-0AE8-48C7-B255-93C98C04807B}" srcOrd="4" destOrd="0" presId="urn:microsoft.com/office/officeart/2005/8/layout/radial1"/>
    <dgm:cxn modelId="{A10B08E7-B9F3-432B-A241-15841B948066}" type="presParOf" srcId="{021E8E7A-7C80-41CD-889D-9C23E929AAB7}" destId="{AA982390-E8E9-4AE8-BA82-C39CDDDBEE1E}" srcOrd="5" destOrd="0" presId="urn:microsoft.com/office/officeart/2005/8/layout/radial1"/>
    <dgm:cxn modelId="{8DC947D8-5B18-411A-BDCB-9B702793E3B4}" type="presParOf" srcId="{AA982390-E8E9-4AE8-BA82-C39CDDDBEE1E}" destId="{8F9C849B-989E-42D2-9908-C15BE4DF3C8F}" srcOrd="0" destOrd="0" presId="urn:microsoft.com/office/officeart/2005/8/layout/radial1"/>
    <dgm:cxn modelId="{111032B4-D0CC-4505-BEF2-7E9394184EB4}" type="presParOf" srcId="{021E8E7A-7C80-41CD-889D-9C23E929AAB7}" destId="{7903C464-A080-4F5C-9462-B6DD91903DD6}" srcOrd="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8A1F9F2-292C-4D77-AD34-F001326F98B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5498A1C-F550-4661-BDEC-EDF5222198D9}">
      <dgm:prSet phldrT="[Text]"/>
      <dgm:spPr>
        <a:solidFill>
          <a:schemeClr val="tx2">
            <a:lumMod val="50000"/>
          </a:schemeClr>
        </a:solidFill>
      </dgm:spPr>
      <dgm:t>
        <a:bodyPr/>
        <a:lstStyle/>
        <a:p>
          <a:r>
            <a:rPr lang="en-US" dirty="0" smtClean="0"/>
            <a:t>Section 1: Myanmar Microfinance Market</a:t>
          </a:r>
          <a:endParaRPr lang="en-US" dirty="0"/>
        </a:p>
      </dgm:t>
    </dgm:pt>
    <dgm:pt modelId="{6F4DCEF7-6385-4D16-808B-AD33FB0290FA}" type="parTrans" cxnId="{E1AFBD6C-CEF8-4C89-B17E-E994A2F39DF7}">
      <dgm:prSet/>
      <dgm:spPr/>
      <dgm:t>
        <a:bodyPr/>
        <a:lstStyle/>
        <a:p>
          <a:endParaRPr lang="en-US"/>
        </a:p>
      </dgm:t>
    </dgm:pt>
    <dgm:pt modelId="{C99DEFC7-0DDF-4FA5-B528-4BE85160DC3A}" type="sibTrans" cxnId="{E1AFBD6C-CEF8-4C89-B17E-E994A2F39DF7}">
      <dgm:prSet/>
      <dgm:spPr>
        <a:ln>
          <a:solidFill>
            <a:schemeClr val="tx2">
              <a:lumMod val="50000"/>
            </a:schemeClr>
          </a:solidFill>
        </a:ln>
      </dgm:spPr>
      <dgm:t>
        <a:bodyPr/>
        <a:lstStyle/>
        <a:p>
          <a:endParaRPr lang="en-US"/>
        </a:p>
      </dgm:t>
    </dgm:pt>
    <dgm:pt modelId="{01649261-CDFB-487F-9588-AA79144304BF}">
      <dgm:prSet phldrT="[Text]"/>
      <dgm:spPr>
        <a:solidFill>
          <a:schemeClr val="tx2">
            <a:lumMod val="75000"/>
          </a:schemeClr>
        </a:solidFill>
        <a:ln>
          <a:noFill/>
        </a:ln>
      </dgm:spPr>
      <dgm:t>
        <a:bodyPr/>
        <a:lstStyle/>
        <a:p>
          <a:r>
            <a:rPr lang="en-US" dirty="0" smtClean="0"/>
            <a:t>Section 2: Informal Finance Market</a:t>
          </a:r>
          <a:endParaRPr lang="en-US" dirty="0"/>
        </a:p>
      </dgm:t>
    </dgm:pt>
    <dgm:pt modelId="{DAF373D1-3186-4BA3-AB39-CDEB3A3FC274}" type="parTrans" cxnId="{E6D14542-BE9E-4FBC-9B39-8F69889E66D0}">
      <dgm:prSet/>
      <dgm:spPr/>
      <dgm:t>
        <a:bodyPr/>
        <a:lstStyle/>
        <a:p>
          <a:endParaRPr lang="en-US"/>
        </a:p>
      </dgm:t>
    </dgm:pt>
    <dgm:pt modelId="{58B5537E-6F6C-4A9F-B514-38FD71C175C0}" type="sibTrans" cxnId="{E6D14542-BE9E-4FBC-9B39-8F69889E66D0}">
      <dgm:prSet/>
      <dgm:spPr/>
      <dgm:t>
        <a:bodyPr/>
        <a:lstStyle/>
        <a:p>
          <a:endParaRPr lang="en-US"/>
        </a:p>
      </dgm:t>
    </dgm:pt>
    <dgm:pt modelId="{CFC0E7B4-F879-4F57-BF3B-2137EAB96BCB}">
      <dgm:prSet phldrT="[Text]"/>
      <dgm:spPr>
        <a:solidFill>
          <a:schemeClr val="accent1">
            <a:lumMod val="50000"/>
          </a:schemeClr>
        </a:solidFill>
        <a:ln>
          <a:solidFill>
            <a:srgbClr val="FF0000"/>
          </a:solidFill>
        </a:ln>
      </dgm:spPr>
      <dgm:t>
        <a:bodyPr/>
        <a:lstStyle/>
        <a:p>
          <a:r>
            <a:rPr lang="en-US" dirty="0" smtClean="0"/>
            <a:t>Section 3: Market Potential for Payday Loans</a:t>
          </a:r>
          <a:endParaRPr lang="en-US" dirty="0"/>
        </a:p>
      </dgm:t>
    </dgm:pt>
    <dgm:pt modelId="{E2F715AA-4854-43F7-8F06-2694C25F42C0}" type="parTrans" cxnId="{1527C153-EBEF-4687-A090-F7C32A552154}">
      <dgm:prSet/>
      <dgm:spPr/>
      <dgm:t>
        <a:bodyPr/>
        <a:lstStyle/>
        <a:p>
          <a:endParaRPr lang="en-US"/>
        </a:p>
      </dgm:t>
    </dgm:pt>
    <dgm:pt modelId="{81EB797A-BE3B-4741-93C1-C613CB035984}" type="sibTrans" cxnId="{1527C153-EBEF-4687-A090-F7C32A552154}">
      <dgm:prSet/>
      <dgm:spPr/>
      <dgm:t>
        <a:bodyPr/>
        <a:lstStyle/>
        <a:p>
          <a:endParaRPr lang="en-US"/>
        </a:p>
      </dgm:t>
    </dgm:pt>
    <dgm:pt modelId="{2CE694EB-1BB8-47F7-94E0-F5590191B3C0}">
      <dgm:prSet/>
      <dgm:spPr>
        <a:solidFill>
          <a:schemeClr val="accent1">
            <a:lumMod val="75000"/>
          </a:schemeClr>
        </a:solidFill>
      </dgm:spPr>
      <dgm:t>
        <a:bodyPr/>
        <a:lstStyle/>
        <a:p>
          <a:r>
            <a:rPr lang="en-US" dirty="0" smtClean="0"/>
            <a:t>Section 4: Analysis of Payday Loan Business Ecosystem</a:t>
          </a:r>
          <a:endParaRPr lang="en-US" dirty="0"/>
        </a:p>
      </dgm:t>
    </dgm:pt>
    <dgm:pt modelId="{0699E3F8-17C7-4DA9-A7A4-E4229CC319B4}" type="parTrans" cxnId="{A993F514-4DE0-4512-94D7-7DB65944D8BB}">
      <dgm:prSet/>
      <dgm:spPr/>
      <dgm:t>
        <a:bodyPr/>
        <a:lstStyle/>
        <a:p>
          <a:endParaRPr lang="en-US"/>
        </a:p>
      </dgm:t>
    </dgm:pt>
    <dgm:pt modelId="{F6759B61-7408-4A1B-98D4-0B6FD9F03898}" type="sibTrans" cxnId="{A993F514-4DE0-4512-94D7-7DB65944D8BB}">
      <dgm:prSet/>
      <dgm:spPr/>
      <dgm:t>
        <a:bodyPr/>
        <a:lstStyle/>
        <a:p>
          <a:endParaRPr lang="en-US"/>
        </a:p>
      </dgm:t>
    </dgm:pt>
    <dgm:pt modelId="{83A882EC-D6DF-4C6D-B114-C4F1B066DD70}">
      <dgm:prSet/>
      <dgm:spPr>
        <a:solidFill>
          <a:schemeClr val="accent1">
            <a:lumMod val="75000"/>
          </a:schemeClr>
        </a:solidFill>
      </dgm:spPr>
      <dgm:t>
        <a:bodyPr/>
        <a:lstStyle/>
        <a:p>
          <a:r>
            <a:rPr lang="en-US" dirty="0" smtClean="0"/>
            <a:t>Section 5: Distribution Channel for Payday Loans</a:t>
          </a:r>
          <a:endParaRPr lang="en-US" dirty="0"/>
        </a:p>
      </dgm:t>
    </dgm:pt>
    <dgm:pt modelId="{F698F124-E223-409D-9A19-0A84B2286BB0}" type="parTrans" cxnId="{A82B4801-1D11-4C65-8557-4798E9D00BB3}">
      <dgm:prSet/>
      <dgm:spPr/>
      <dgm:t>
        <a:bodyPr/>
        <a:lstStyle/>
        <a:p>
          <a:endParaRPr lang="en-US"/>
        </a:p>
      </dgm:t>
    </dgm:pt>
    <dgm:pt modelId="{465574FC-8E27-4BB1-B354-EF449816D9EA}" type="sibTrans" cxnId="{A82B4801-1D11-4C65-8557-4798E9D00BB3}">
      <dgm:prSet/>
      <dgm:spPr/>
      <dgm:t>
        <a:bodyPr/>
        <a:lstStyle/>
        <a:p>
          <a:endParaRPr lang="en-US"/>
        </a:p>
      </dgm:t>
    </dgm:pt>
    <dgm:pt modelId="{8C145158-9C5C-41EC-AF85-2217B0ED989D}">
      <dgm:prSet/>
      <dgm:spPr>
        <a:solidFill>
          <a:schemeClr val="tx2">
            <a:lumMod val="40000"/>
            <a:lumOff val="60000"/>
          </a:schemeClr>
        </a:solidFill>
      </dgm:spPr>
      <dgm:t>
        <a:bodyPr/>
        <a:lstStyle/>
        <a:p>
          <a:r>
            <a:rPr lang="en-US" dirty="0" smtClean="0">
              <a:solidFill>
                <a:schemeClr val="tx2">
                  <a:lumMod val="75000"/>
                </a:schemeClr>
              </a:solidFill>
            </a:rPr>
            <a:t>Section 6: Market Entry and Licensing</a:t>
          </a:r>
          <a:endParaRPr lang="en-US" dirty="0">
            <a:solidFill>
              <a:schemeClr val="tx2">
                <a:lumMod val="75000"/>
              </a:schemeClr>
            </a:solidFill>
          </a:endParaRPr>
        </a:p>
      </dgm:t>
    </dgm:pt>
    <dgm:pt modelId="{9668DC08-0E58-47D8-9F76-5868BF7E09B5}" type="parTrans" cxnId="{0A8A8324-1C99-4C80-A33B-5EEC6865F3A2}">
      <dgm:prSet/>
      <dgm:spPr/>
      <dgm:t>
        <a:bodyPr/>
        <a:lstStyle/>
        <a:p>
          <a:endParaRPr lang="en-US"/>
        </a:p>
      </dgm:t>
    </dgm:pt>
    <dgm:pt modelId="{95CB7D74-E06C-4982-98EF-1EF13CBC4613}" type="sibTrans" cxnId="{0A8A8324-1C99-4C80-A33B-5EEC6865F3A2}">
      <dgm:prSet/>
      <dgm:spPr/>
      <dgm:t>
        <a:bodyPr/>
        <a:lstStyle/>
        <a:p>
          <a:endParaRPr lang="en-US"/>
        </a:p>
      </dgm:t>
    </dgm:pt>
    <dgm:pt modelId="{BB8D56E8-A4CC-4D60-A56A-60DE8CDF930B}">
      <dgm:prSet/>
      <dgm:spPr>
        <a:solidFill>
          <a:schemeClr val="accent1">
            <a:lumMod val="40000"/>
            <a:lumOff val="60000"/>
          </a:schemeClr>
        </a:solidFill>
      </dgm:spPr>
      <dgm:t>
        <a:bodyPr/>
        <a:lstStyle/>
        <a:p>
          <a:r>
            <a:rPr lang="en-US" dirty="0" smtClean="0">
              <a:solidFill>
                <a:schemeClr val="tx2">
                  <a:lumMod val="75000"/>
                </a:schemeClr>
              </a:solidFill>
            </a:rPr>
            <a:t>Section 7: Summary and Recommendations for Market Entry</a:t>
          </a:r>
          <a:endParaRPr lang="en-US" dirty="0">
            <a:solidFill>
              <a:schemeClr val="tx2">
                <a:lumMod val="75000"/>
              </a:schemeClr>
            </a:solidFill>
          </a:endParaRPr>
        </a:p>
      </dgm:t>
    </dgm:pt>
    <dgm:pt modelId="{66AB955A-EE14-486C-A644-B9BEB304AB6F}" type="parTrans" cxnId="{BCC3A648-8475-4157-AFE8-B77099A445F6}">
      <dgm:prSet/>
      <dgm:spPr/>
      <dgm:t>
        <a:bodyPr/>
        <a:lstStyle/>
        <a:p>
          <a:endParaRPr lang="en-US"/>
        </a:p>
      </dgm:t>
    </dgm:pt>
    <dgm:pt modelId="{1C9C1385-5853-4022-AD90-2AF53190B051}" type="sibTrans" cxnId="{BCC3A648-8475-4157-AFE8-B77099A445F6}">
      <dgm:prSet/>
      <dgm:spPr/>
      <dgm:t>
        <a:bodyPr/>
        <a:lstStyle/>
        <a:p>
          <a:endParaRPr lang="en-US"/>
        </a:p>
      </dgm:t>
    </dgm:pt>
    <dgm:pt modelId="{EBDC2E7D-913A-4D1B-AD4E-B3142D0AF79E}" type="pres">
      <dgm:prSet presAssocID="{D8A1F9F2-292C-4D77-AD34-F001326F98BB}" presName="Name0" presStyleCnt="0">
        <dgm:presLayoutVars>
          <dgm:chMax val="7"/>
          <dgm:chPref val="7"/>
          <dgm:dir/>
        </dgm:presLayoutVars>
      </dgm:prSet>
      <dgm:spPr/>
      <dgm:t>
        <a:bodyPr/>
        <a:lstStyle/>
        <a:p>
          <a:endParaRPr lang="en-US"/>
        </a:p>
      </dgm:t>
    </dgm:pt>
    <dgm:pt modelId="{F6A9AA11-CFB7-423F-9427-46F0A2715BB2}" type="pres">
      <dgm:prSet presAssocID="{D8A1F9F2-292C-4D77-AD34-F001326F98BB}" presName="Name1" presStyleCnt="0"/>
      <dgm:spPr/>
    </dgm:pt>
    <dgm:pt modelId="{54BCC21A-E32F-4DF0-9F67-FA893BA02D63}" type="pres">
      <dgm:prSet presAssocID="{D8A1F9F2-292C-4D77-AD34-F001326F98BB}" presName="cycle" presStyleCnt="0"/>
      <dgm:spPr/>
    </dgm:pt>
    <dgm:pt modelId="{D59D760A-71D8-4427-B315-64858F85F6EF}" type="pres">
      <dgm:prSet presAssocID="{D8A1F9F2-292C-4D77-AD34-F001326F98BB}" presName="srcNode" presStyleLbl="node1" presStyleIdx="0" presStyleCnt="7"/>
      <dgm:spPr/>
    </dgm:pt>
    <dgm:pt modelId="{8118875A-5A0E-43F0-A85A-C5373A57CE20}" type="pres">
      <dgm:prSet presAssocID="{D8A1F9F2-292C-4D77-AD34-F001326F98BB}" presName="conn" presStyleLbl="parChTrans1D2" presStyleIdx="0" presStyleCnt="1"/>
      <dgm:spPr/>
      <dgm:t>
        <a:bodyPr/>
        <a:lstStyle/>
        <a:p>
          <a:endParaRPr lang="en-US"/>
        </a:p>
      </dgm:t>
    </dgm:pt>
    <dgm:pt modelId="{E0CF8A1D-5408-41DD-B2AE-217E727AFB63}" type="pres">
      <dgm:prSet presAssocID="{D8A1F9F2-292C-4D77-AD34-F001326F98BB}" presName="extraNode" presStyleLbl="node1" presStyleIdx="0" presStyleCnt="7"/>
      <dgm:spPr/>
    </dgm:pt>
    <dgm:pt modelId="{31149073-686C-450B-B734-26A539C35181}" type="pres">
      <dgm:prSet presAssocID="{D8A1F9F2-292C-4D77-AD34-F001326F98BB}" presName="dstNode" presStyleLbl="node1" presStyleIdx="0" presStyleCnt="7"/>
      <dgm:spPr/>
    </dgm:pt>
    <dgm:pt modelId="{393D86FA-C866-4972-8FC7-7DD85D29F323}" type="pres">
      <dgm:prSet presAssocID="{D5498A1C-F550-4661-BDEC-EDF5222198D9}" presName="text_1" presStyleLbl="node1" presStyleIdx="0" presStyleCnt="7">
        <dgm:presLayoutVars>
          <dgm:bulletEnabled val="1"/>
        </dgm:presLayoutVars>
      </dgm:prSet>
      <dgm:spPr/>
      <dgm:t>
        <a:bodyPr/>
        <a:lstStyle/>
        <a:p>
          <a:endParaRPr lang="en-US"/>
        </a:p>
      </dgm:t>
    </dgm:pt>
    <dgm:pt modelId="{DCAAEB4D-114D-4BB7-B3D1-CA86A2DD09AF}" type="pres">
      <dgm:prSet presAssocID="{D5498A1C-F550-4661-BDEC-EDF5222198D9}" presName="accent_1" presStyleCnt="0"/>
      <dgm:spPr/>
    </dgm:pt>
    <dgm:pt modelId="{B1019294-EED0-4C15-BDBA-B808CA20512B}" type="pres">
      <dgm:prSet presAssocID="{D5498A1C-F550-4661-BDEC-EDF5222198D9}" presName="accentRepeatNode" presStyleLbl="solidFgAcc1" presStyleIdx="0" presStyleCnt="7"/>
      <dgm:spPr>
        <a:ln>
          <a:solidFill>
            <a:schemeClr val="bg1">
              <a:lumMod val="65000"/>
            </a:schemeClr>
          </a:solidFill>
        </a:ln>
      </dgm:spPr>
    </dgm:pt>
    <dgm:pt modelId="{AE7648A7-785A-4D07-A383-45448251874C}" type="pres">
      <dgm:prSet presAssocID="{01649261-CDFB-487F-9588-AA79144304BF}" presName="text_2" presStyleLbl="node1" presStyleIdx="1" presStyleCnt="7">
        <dgm:presLayoutVars>
          <dgm:bulletEnabled val="1"/>
        </dgm:presLayoutVars>
      </dgm:prSet>
      <dgm:spPr/>
      <dgm:t>
        <a:bodyPr/>
        <a:lstStyle/>
        <a:p>
          <a:endParaRPr lang="en-US"/>
        </a:p>
      </dgm:t>
    </dgm:pt>
    <dgm:pt modelId="{446C9533-BE98-4D54-BF75-1C9F61FFB577}" type="pres">
      <dgm:prSet presAssocID="{01649261-CDFB-487F-9588-AA79144304BF}" presName="accent_2" presStyleCnt="0"/>
      <dgm:spPr/>
    </dgm:pt>
    <dgm:pt modelId="{59AAA797-00C4-45E4-9F3A-0790971E761E}" type="pres">
      <dgm:prSet presAssocID="{01649261-CDFB-487F-9588-AA79144304BF}" presName="accentRepeatNode" presStyleLbl="solidFgAcc1" presStyleIdx="1" presStyleCnt="7"/>
      <dgm:spPr>
        <a:solidFill>
          <a:srgbClr val="FFFFFF"/>
        </a:solidFill>
        <a:ln>
          <a:solidFill>
            <a:schemeClr val="bg1">
              <a:lumMod val="65000"/>
            </a:schemeClr>
          </a:solidFill>
        </a:ln>
      </dgm:spPr>
      <dgm:t>
        <a:bodyPr/>
        <a:lstStyle/>
        <a:p>
          <a:endParaRPr lang="en-US"/>
        </a:p>
      </dgm:t>
    </dgm:pt>
    <dgm:pt modelId="{0CD1668F-B4FE-48F8-BD32-590239184B91}" type="pres">
      <dgm:prSet presAssocID="{CFC0E7B4-F879-4F57-BF3B-2137EAB96BCB}" presName="text_3" presStyleLbl="node1" presStyleIdx="2" presStyleCnt="7">
        <dgm:presLayoutVars>
          <dgm:bulletEnabled val="1"/>
        </dgm:presLayoutVars>
      </dgm:prSet>
      <dgm:spPr/>
      <dgm:t>
        <a:bodyPr/>
        <a:lstStyle/>
        <a:p>
          <a:endParaRPr lang="en-US"/>
        </a:p>
      </dgm:t>
    </dgm:pt>
    <dgm:pt modelId="{1B549371-0175-4008-BFA7-5340AAE65C08}" type="pres">
      <dgm:prSet presAssocID="{CFC0E7B4-F879-4F57-BF3B-2137EAB96BCB}" presName="accent_3" presStyleCnt="0"/>
      <dgm:spPr/>
    </dgm:pt>
    <dgm:pt modelId="{02888FA4-A968-4CC0-8B58-B6214C8F39C7}" type="pres">
      <dgm:prSet presAssocID="{CFC0E7B4-F879-4F57-BF3B-2137EAB96BCB}" presName="accentRepeatNode" presStyleLbl="solidFgAcc1" presStyleIdx="2" presStyleCnt="7"/>
      <dgm:spPr>
        <a:solidFill>
          <a:srgbClr val="FF0000"/>
        </a:solidFill>
        <a:ln>
          <a:solidFill>
            <a:srgbClr val="FF0000"/>
          </a:solidFill>
        </a:ln>
      </dgm:spPr>
      <dgm:t>
        <a:bodyPr/>
        <a:lstStyle/>
        <a:p>
          <a:endParaRPr lang="en-US"/>
        </a:p>
      </dgm:t>
    </dgm:pt>
    <dgm:pt modelId="{B3865CE1-9106-46E6-87F1-79188FBA86DF}" type="pres">
      <dgm:prSet presAssocID="{2CE694EB-1BB8-47F7-94E0-F5590191B3C0}" presName="text_4" presStyleLbl="node1" presStyleIdx="3" presStyleCnt="7">
        <dgm:presLayoutVars>
          <dgm:bulletEnabled val="1"/>
        </dgm:presLayoutVars>
      </dgm:prSet>
      <dgm:spPr/>
      <dgm:t>
        <a:bodyPr/>
        <a:lstStyle/>
        <a:p>
          <a:endParaRPr lang="en-US"/>
        </a:p>
      </dgm:t>
    </dgm:pt>
    <dgm:pt modelId="{31AD5022-6952-4A5D-AA48-5CEEEB176831}" type="pres">
      <dgm:prSet presAssocID="{2CE694EB-1BB8-47F7-94E0-F5590191B3C0}" presName="accent_4" presStyleCnt="0"/>
      <dgm:spPr/>
    </dgm:pt>
    <dgm:pt modelId="{80F0A54F-8996-4BDF-8487-78821206D291}" type="pres">
      <dgm:prSet presAssocID="{2CE694EB-1BB8-47F7-94E0-F5590191B3C0}" presName="accentRepeatNode" presStyleLbl="solidFgAcc1" presStyleIdx="3" presStyleCnt="7"/>
      <dgm:spPr>
        <a:ln>
          <a:solidFill>
            <a:schemeClr val="bg1">
              <a:lumMod val="65000"/>
            </a:schemeClr>
          </a:solidFill>
        </a:ln>
      </dgm:spPr>
    </dgm:pt>
    <dgm:pt modelId="{95A61E20-1741-452C-912C-AA275B1D47C2}" type="pres">
      <dgm:prSet presAssocID="{83A882EC-D6DF-4C6D-B114-C4F1B066DD70}" presName="text_5" presStyleLbl="node1" presStyleIdx="4" presStyleCnt="7">
        <dgm:presLayoutVars>
          <dgm:bulletEnabled val="1"/>
        </dgm:presLayoutVars>
      </dgm:prSet>
      <dgm:spPr/>
      <dgm:t>
        <a:bodyPr/>
        <a:lstStyle/>
        <a:p>
          <a:endParaRPr lang="en-US"/>
        </a:p>
      </dgm:t>
    </dgm:pt>
    <dgm:pt modelId="{9E449161-F252-4D75-87DD-2B6C1860927C}" type="pres">
      <dgm:prSet presAssocID="{83A882EC-D6DF-4C6D-B114-C4F1B066DD70}" presName="accent_5" presStyleCnt="0"/>
      <dgm:spPr/>
    </dgm:pt>
    <dgm:pt modelId="{B9FDB615-FAF4-4D6F-8135-9B963379C495}" type="pres">
      <dgm:prSet presAssocID="{83A882EC-D6DF-4C6D-B114-C4F1B066DD70}" presName="accentRepeatNode" presStyleLbl="solidFgAcc1" presStyleIdx="4" presStyleCnt="7"/>
      <dgm:spPr>
        <a:ln>
          <a:solidFill>
            <a:schemeClr val="bg1">
              <a:lumMod val="65000"/>
            </a:schemeClr>
          </a:solidFill>
        </a:ln>
      </dgm:spPr>
    </dgm:pt>
    <dgm:pt modelId="{1E56ED3F-3E5C-4387-80BC-7878395B6A86}" type="pres">
      <dgm:prSet presAssocID="{8C145158-9C5C-41EC-AF85-2217B0ED989D}" presName="text_6" presStyleLbl="node1" presStyleIdx="5" presStyleCnt="7">
        <dgm:presLayoutVars>
          <dgm:bulletEnabled val="1"/>
        </dgm:presLayoutVars>
      </dgm:prSet>
      <dgm:spPr/>
      <dgm:t>
        <a:bodyPr/>
        <a:lstStyle/>
        <a:p>
          <a:endParaRPr lang="en-US"/>
        </a:p>
      </dgm:t>
    </dgm:pt>
    <dgm:pt modelId="{A03DD3EC-0895-4AD3-B6F7-639640E5FF5C}" type="pres">
      <dgm:prSet presAssocID="{8C145158-9C5C-41EC-AF85-2217B0ED989D}" presName="accent_6" presStyleCnt="0"/>
      <dgm:spPr/>
    </dgm:pt>
    <dgm:pt modelId="{5CF32A3F-2469-4111-AFA3-D9FB945C79BE}" type="pres">
      <dgm:prSet presAssocID="{8C145158-9C5C-41EC-AF85-2217B0ED989D}" presName="accentRepeatNode" presStyleLbl="solidFgAcc1" presStyleIdx="5" presStyleCnt="7"/>
      <dgm:spPr>
        <a:ln>
          <a:solidFill>
            <a:schemeClr val="bg1">
              <a:lumMod val="65000"/>
            </a:schemeClr>
          </a:solidFill>
        </a:ln>
      </dgm:spPr>
    </dgm:pt>
    <dgm:pt modelId="{EBDAEA24-DEAF-433D-8510-5D87042D828B}" type="pres">
      <dgm:prSet presAssocID="{BB8D56E8-A4CC-4D60-A56A-60DE8CDF930B}" presName="text_7" presStyleLbl="node1" presStyleIdx="6" presStyleCnt="7">
        <dgm:presLayoutVars>
          <dgm:bulletEnabled val="1"/>
        </dgm:presLayoutVars>
      </dgm:prSet>
      <dgm:spPr/>
      <dgm:t>
        <a:bodyPr/>
        <a:lstStyle/>
        <a:p>
          <a:endParaRPr lang="en-US"/>
        </a:p>
      </dgm:t>
    </dgm:pt>
    <dgm:pt modelId="{CEF9FF67-FC2C-483B-8018-175961D8EC70}" type="pres">
      <dgm:prSet presAssocID="{BB8D56E8-A4CC-4D60-A56A-60DE8CDF930B}" presName="accent_7" presStyleCnt="0"/>
      <dgm:spPr/>
    </dgm:pt>
    <dgm:pt modelId="{3AB44294-B035-4331-81C6-4F2DB13FB274}" type="pres">
      <dgm:prSet presAssocID="{BB8D56E8-A4CC-4D60-A56A-60DE8CDF930B}" presName="accentRepeatNode" presStyleLbl="solidFgAcc1" presStyleIdx="6" presStyleCnt="7"/>
      <dgm:spPr>
        <a:ln>
          <a:solidFill>
            <a:schemeClr val="bg1">
              <a:lumMod val="65000"/>
            </a:schemeClr>
          </a:solidFill>
        </a:ln>
      </dgm:spPr>
    </dgm:pt>
  </dgm:ptLst>
  <dgm:cxnLst>
    <dgm:cxn modelId="{022C6453-C437-4F62-BAF3-31DD433E86B3}" type="presOf" srcId="{8C145158-9C5C-41EC-AF85-2217B0ED989D}" destId="{1E56ED3F-3E5C-4387-80BC-7878395B6A86}" srcOrd="0" destOrd="0" presId="urn:microsoft.com/office/officeart/2008/layout/VerticalCurvedList"/>
    <dgm:cxn modelId="{BCC3A648-8475-4157-AFE8-B77099A445F6}" srcId="{D8A1F9F2-292C-4D77-AD34-F001326F98BB}" destId="{BB8D56E8-A4CC-4D60-A56A-60DE8CDF930B}" srcOrd="6" destOrd="0" parTransId="{66AB955A-EE14-486C-A644-B9BEB304AB6F}" sibTransId="{1C9C1385-5853-4022-AD90-2AF53190B051}"/>
    <dgm:cxn modelId="{E1AFBD6C-CEF8-4C89-B17E-E994A2F39DF7}" srcId="{D8A1F9F2-292C-4D77-AD34-F001326F98BB}" destId="{D5498A1C-F550-4661-BDEC-EDF5222198D9}" srcOrd="0" destOrd="0" parTransId="{6F4DCEF7-6385-4D16-808B-AD33FB0290FA}" sibTransId="{C99DEFC7-0DDF-4FA5-B528-4BE85160DC3A}"/>
    <dgm:cxn modelId="{73555D83-8B1E-4BB7-BCE2-93958943A455}" type="presOf" srcId="{C99DEFC7-0DDF-4FA5-B528-4BE85160DC3A}" destId="{8118875A-5A0E-43F0-A85A-C5373A57CE20}" srcOrd="0" destOrd="0" presId="urn:microsoft.com/office/officeart/2008/layout/VerticalCurvedList"/>
    <dgm:cxn modelId="{A993F514-4DE0-4512-94D7-7DB65944D8BB}" srcId="{D8A1F9F2-292C-4D77-AD34-F001326F98BB}" destId="{2CE694EB-1BB8-47F7-94E0-F5590191B3C0}" srcOrd="3" destOrd="0" parTransId="{0699E3F8-17C7-4DA9-A7A4-E4229CC319B4}" sibTransId="{F6759B61-7408-4A1B-98D4-0B6FD9F03898}"/>
    <dgm:cxn modelId="{C6A45276-F7A3-46B2-8E63-4399F87A772F}" type="presOf" srcId="{83A882EC-D6DF-4C6D-B114-C4F1B066DD70}" destId="{95A61E20-1741-452C-912C-AA275B1D47C2}" srcOrd="0" destOrd="0" presId="urn:microsoft.com/office/officeart/2008/layout/VerticalCurvedList"/>
    <dgm:cxn modelId="{012690CC-95A2-4516-A303-A55EF216D749}" type="presOf" srcId="{CFC0E7B4-F879-4F57-BF3B-2137EAB96BCB}" destId="{0CD1668F-B4FE-48F8-BD32-590239184B91}" srcOrd="0" destOrd="0" presId="urn:microsoft.com/office/officeart/2008/layout/VerticalCurvedList"/>
    <dgm:cxn modelId="{1E2425E7-9E43-4C30-844C-4DFDD4AB0389}" type="presOf" srcId="{01649261-CDFB-487F-9588-AA79144304BF}" destId="{AE7648A7-785A-4D07-A383-45448251874C}" srcOrd="0" destOrd="0" presId="urn:microsoft.com/office/officeart/2008/layout/VerticalCurvedList"/>
    <dgm:cxn modelId="{A82B4801-1D11-4C65-8557-4798E9D00BB3}" srcId="{D8A1F9F2-292C-4D77-AD34-F001326F98BB}" destId="{83A882EC-D6DF-4C6D-B114-C4F1B066DD70}" srcOrd="4" destOrd="0" parTransId="{F698F124-E223-409D-9A19-0A84B2286BB0}" sibTransId="{465574FC-8E27-4BB1-B354-EF449816D9EA}"/>
    <dgm:cxn modelId="{A2FEB18A-3DBF-4899-85BC-4C8589359A21}" type="presOf" srcId="{BB8D56E8-A4CC-4D60-A56A-60DE8CDF930B}" destId="{EBDAEA24-DEAF-433D-8510-5D87042D828B}" srcOrd="0" destOrd="0" presId="urn:microsoft.com/office/officeart/2008/layout/VerticalCurvedList"/>
    <dgm:cxn modelId="{A5770B71-7B9B-4E0D-88AC-CEB5B740674D}" type="presOf" srcId="{D8A1F9F2-292C-4D77-AD34-F001326F98BB}" destId="{EBDC2E7D-913A-4D1B-AD4E-B3142D0AF79E}" srcOrd="0" destOrd="0" presId="urn:microsoft.com/office/officeart/2008/layout/VerticalCurvedList"/>
    <dgm:cxn modelId="{1876C5E5-3359-4207-946F-3A574F1A09AD}" type="presOf" srcId="{D5498A1C-F550-4661-BDEC-EDF5222198D9}" destId="{393D86FA-C866-4972-8FC7-7DD85D29F323}" srcOrd="0" destOrd="0" presId="urn:microsoft.com/office/officeart/2008/layout/VerticalCurvedList"/>
    <dgm:cxn modelId="{1527C153-EBEF-4687-A090-F7C32A552154}" srcId="{D8A1F9F2-292C-4D77-AD34-F001326F98BB}" destId="{CFC0E7B4-F879-4F57-BF3B-2137EAB96BCB}" srcOrd="2" destOrd="0" parTransId="{E2F715AA-4854-43F7-8F06-2694C25F42C0}" sibTransId="{81EB797A-BE3B-4741-93C1-C613CB035984}"/>
    <dgm:cxn modelId="{0A8A8324-1C99-4C80-A33B-5EEC6865F3A2}" srcId="{D8A1F9F2-292C-4D77-AD34-F001326F98BB}" destId="{8C145158-9C5C-41EC-AF85-2217B0ED989D}" srcOrd="5" destOrd="0" parTransId="{9668DC08-0E58-47D8-9F76-5868BF7E09B5}" sibTransId="{95CB7D74-E06C-4982-98EF-1EF13CBC4613}"/>
    <dgm:cxn modelId="{E565552E-58CF-4612-9492-FDCC45B88CC0}" type="presOf" srcId="{2CE694EB-1BB8-47F7-94E0-F5590191B3C0}" destId="{B3865CE1-9106-46E6-87F1-79188FBA86DF}" srcOrd="0" destOrd="0" presId="urn:microsoft.com/office/officeart/2008/layout/VerticalCurvedList"/>
    <dgm:cxn modelId="{E6D14542-BE9E-4FBC-9B39-8F69889E66D0}" srcId="{D8A1F9F2-292C-4D77-AD34-F001326F98BB}" destId="{01649261-CDFB-487F-9588-AA79144304BF}" srcOrd="1" destOrd="0" parTransId="{DAF373D1-3186-4BA3-AB39-CDEB3A3FC274}" sibTransId="{58B5537E-6F6C-4A9F-B514-38FD71C175C0}"/>
    <dgm:cxn modelId="{33243E97-46AE-4B4B-A47D-409CE1E755C8}" type="presParOf" srcId="{EBDC2E7D-913A-4D1B-AD4E-B3142D0AF79E}" destId="{F6A9AA11-CFB7-423F-9427-46F0A2715BB2}" srcOrd="0" destOrd="0" presId="urn:microsoft.com/office/officeart/2008/layout/VerticalCurvedList"/>
    <dgm:cxn modelId="{85E5CFB1-3FFE-4BEE-AB2D-0D4808DDC840}" type="presParOf" srcId="{F6A9AA11-CFB7-423F-9427-46F0A2715BB2}" destId="{54BCC21A-E32F-4DF0-9F67-FA893BA02D63}" srcOrd="0" destOrd="0" presId="urn:microsoft.com/office/officeart/2008/layout/VerticalCurvedList"/>
    <dgm:cxn modelId="{3249E559-1617-406B-9116-E07041E80CFB}" type="presParOf" srcId="{54BCC21A-E32F-4DF0-9F67-FA893BA02D63}" destId="{D59D760A-71D8-4427-B315-64858F85F6EF}" srcOrd="0" destOrd="0" presId="urn:microsoft.com/office/officeart/2008/layout/VerticalCurvedList"/>
    <dgm:cxn modelId="{3DEC8FD1-E9D1-4C49-B3E3-9A06A62C521C}" type="presParOf" srcId="{54BCC21A-E32F-4DF0-9F67-FA893BA02D63}" destId="{8118875A-5A0E-43F0-A85A-C5373A57CE20}" srcOrd="1" destOrd="0" presId="urn:microsoft.com/office/officeart/2008/layout/VerticalCurvedList"/>
    <dgm:cxn modelId="{988EEAC2-7956-4CE8-A4E0-9EFFBFDE6A9E}" type="presParOf" srcId="{54BCC21A-E32F-4DF0-9F67-FA893BA02D63}" destId="{E0CF8A1D-5408-41DD-B2AE-217E727AFB63}" srcOrd="2" destOrd="0" presId="urn:microsoft.com/office/officeart/2008/layout/VerticalCurvedList"/>
    <dgm:cxn modelId="{3FA98901-A46B-4B36-A350-ADB730E4C7D1}" type="presParOf" srcId="{54BCC21A-E32F-4DF0-9F67-FA893BA02D63}" destId="{31149073-686C-450B-B734-26A539C35181}" srcOrd="3" destOrd="0" presId="urn:microsoft.com/office/officeart/2008/layout/VerticalCurvedList"/>
    <dgm:cxn modelId="{8EBEBAD6-2FE3-445E-B21D-B80C59F5E1FD}" type="presParOf" srcId="{F6A9AA11-CFB7-423F-9427-46F0A2715BB2}" destId="{393D86FA-C866-4972-8FC7-7DD85D29F323}" srcOrd="1" destOrd="0" presId="urn:microsoft.com/office/officeart/2008/layout/VerticalCurvedList"/>
    <dgm:cxn modelId="{110BF7EB-52C7-4C7A-8B42-A3DB6BCF1E6C}" type="presParOf" srcId="{F6A9AA11-CFB7-423F-9427-46F0A2715BB2}" destId="{DCAAEB4D-114D-4BB7-B3D1-CA86A2DD09AF}" srcOrd="2" destOrd="0" presId="urn:microsoft.com/office/officeart/2008/layout/VerticalCurvedList"/>
    <dgm:cxn modelId="{5DAD3D01-C8E4-4CB5-A1DE-7FC25EB572CC}" type="presParOf" srcId="{DCAAEB4D-114D-4BB7-B3D1-CA86A2DD09AF}" destId="{B1019294-EED0-4C15-BDBA-B808CA20512B}" srcOrd="0" destOrd="0" presId="urn:microsoft.com/office/officeart/2008/layout/VerticalCurvedList"/>
    <dgm:cxn modelId="{75A7DC01-06D7-4A92-9221-DF64A92FA67B}" type="presParOf" srcId="{F6A9AA11-CFB7-423F-9427-46F0A2715BB2}" destId="{AE7648A7-785A-4D07-A383-45448251874C}" srcOrd="3" destOrd="0" presId="urn:microsoft.com/office/officeart/2008/layout/VerticalCurvedList"/>
    <dgm:cxn modelId="{968B0B02-CBAB-4629-A0E9-206497D9480E}" type="presParOf" srcId="{F6A9AA11-CFB7-423F-9427-46F0A2715BB2}" destId="{446C9533-BE98-4D54-BF75-1C9F61FFB577}" srcOrd="4" destOrd="0" presId="urn:microsoft.com/office/officeart/2008/layout/VerticalCurvedList"/>
    <dgm:cxn modelId="{A2F2644C-2E7A-4B6C-B810-718E3008D8A9}" type="presParOf" srcId="{446C9533-BE98-4D54-BF75-1C9F61FFB577}" destId="{59AAA797-00C4-45E4-9F3A-0790971E761E}" srcOrd="0" destOrd="0" presId="urn:microsoft.com/office/officeart/2008/layout/VerticalCurvedList"/>
    <dgm:cxn modelId="{0C882C8E-536E-4243-AEB8-27D3B46AF048}" type="presParOf" srcId="{F6A9AA11-CFB7-423F-9427-46F0A2715BB2}" destId="{0CD1668F-B4FE-48F8-BD32-590239184B91}" srcOrd="5" destOrd="0" presId="urn:microsoft.com/office/officeart/2008/layout/VerticalCurvedList"/>
    <dgm:cxn modelId="{D6FFFA8B-41A6-4225-AABC-66344DF2FDE0}" type="presParOf" srcId="{F6A9AA11-CFB7-423F-9427-46F0A2715BB2}" destId="{1B549371-0175-4008-BFA7-5340AAE65C08}" srcOrd="6" destOrd="0" presId="urn:microsoft.com/office/officeart/2008/layout/VerticalCurvedList"/>
    <dgm:cxn modelId="{75C3E1D1-75A3-4B27-8D79-70C0CE022C14}" type="presParOf" srcId="{1B549371-0175-4008-BFA7-5340AAE65C08}" destId="{02888FA4-A968-4CC0-8B58-B6214C8F39C7}" srcOrd="0" destOrd="0" presId="urn:microsoft.com/office/officeart/2008/layout/VerticalCurvedList"/>
    <dgm:cxn modelId="{8FEA3079-F52C-430D-8A58-2124A0F0DBF8}" type="presParOf" srcId="{F6A9AA11-CFB7-423F-9427-46F0A2715BB2}" destId="{B3865CE1-9106-46E6-87F1-79188FBA86DF}" srcOrd="7" destOrd="0" presId="urn:microsoft.com/office/officeart/2008/layout/VerticalCurvedList"/>
    <dgm:cxn modelId="{F22DAB33-F673-4261-B878-E9889F59967D}" type="presParOf" srcId="{F6A9AA11-CFB7-423F-9427-46F0A2715BB2}" destId="{31AD5022-6952-4A5D-AA48-5CEEEB176831}" srcOrd="8" destOrd="0" presId="urn:microsoft.com/office/officeart/2008/layout/VerticalCurvedList"/>
    <dgm:cxn modelId="{EB12C639-6907-4704-9FFF-AE4AA91C2B89}" type="presParOf" srcId="{31AD5022-6952-4A5D-AA48-5CEEEB176831}" destId="{80F0A54F-8996-4BDF-8487-78821206D291}" srcOrd="0" destOrd="0" presId="urn:microsoft.com/office/officeart/2008/layout/VerticalCurvedList"/>
    <dgm:cxn modelId="{3412FE30-151F-4E2D-8DD0-E3628DBC8480}" type="presParOf" srcId="{F6A9AA11-CFB7-423F-9427-46F0A2715BB2}" destId="{95A61E20-1741-452C-912C-AA275B1D47C2}" srcOrd="9" destOrd="0" presId="urn:microsoft.com/office/officeart/2008/layout/VerticalCurvedList"/>
    <dgm:cxn modelId="{97918F03-8462-428C-81FD-580989D07328}" type="presParOf" srcId="{F6A9AA11-CFB7-423F-9427-46F0A2715BB2}" destId="{9E449161-F252-4D75-87DD-2B6C1860927C}" srcOrd="10" destOrd="0" presId="urn:microsoft.com/office/officeart/2008/layout/VerticalCurvedList"/>
    <dgm:cxn modelId="{80B5F23E-B785-4593-9A2A-9F3226B97474}" type="presParOf" srcId="{9E449161-F252-4D75-87DD-2B6C1860927C}" destId="{B9FDB615-FAF4-4D6F-8135-9B963379C495}" srcOrd="0" destOrd="0" presId="urn:microsoft.com/office/officeart/2008/layout/VerticalCurvedList"/>
    <dgm:cxn modelId="{31E868EC-9F8C-49A5-ADDE-6DFE0B5AEC75}" type="presParOf" srcId="{F6A9AA11-CFB7-423F-9427-46F0A2715BB2}" destId="{1E56ED3F-3E5C-4387-80BC-7878395B6A86}" srcOrd="11" destOrd="0" presId="urn:microsoft.com/office/officeart/2008/layout/VerticalCurvedList"/>
    <dgm:cxn modelId="{3D337302-20ED-43E2-8D4F-911BD6F4AB6D}" type="presParOf" srcId="{F6A9AA11-CFB7-423F-9427-46F0A2715BB2}" destId="{A03DD3EC-0895-4AD3-B6F7-639640E5FF5C}" srcOrd="12" destOrd="0" presId="urn:microsoft.com/office/officeart/2008/layout/VerticalCurvedList"/>
    <dgm:cxn modelId="{1DFB2026-6092-493C-AE2B-3A18CE09679B}" type="presParOf" srcId="{A03DD3EC-0895-4AD3-B6F7-639640E5FF5C}" destId="{5CF32A3F-2469-4111-AFA3-D9FB945C79BE}" srcOrd="0" destOrd="0" presId="urn:microsoft.com/office/officeart/2008/layout/VerticalCurvedList"/>
    <dgm:cxn modelId="{7D5F9E04-B3F7-411E-B521-245AB3F58889}" type="presParOf" srcId="{F6A9AA11-CFB7-423F-9427-46F0A2715BB2}" destId="{EBDAEA24-DEAF-433D-8510-5D87042D828B}" srcOrd="13" destOrd="0" presId="urn:microsoft.com/office/officeart/2008/layout/VerticalCurvedList"/>
    <dgm:cxn modelId="{53B9DDE7-5E38-4234-A2AC-E3529B62D6FE}" type="presParOf" srcId="{F6A9AA11-CFB7-423F-9427-46F0A2715BB2}" destId="{CEF9FF67-FC2C-483B-8018-175961D8EC70}" srcOrd="14" destOrd="0" presId="urn:microsoft.com/office/officeart/2008/layout/VerticalCurvedList"/>
    <dgm:cxn modelId="{A01AA926-84E7-4824-BAE3-1BF4DBB4A443}" type="presParOf" srcId="{CEF9FF67-FC2C-483B-8018-175961D8EC70}" destId="{3AB44294-B035-4331-81C6-4F2DB13FB27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8A1F9F2-292C-4D77-AD34-F001326F98B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5498A1C-F550-4661-BDEC-EDF5222198D9}">
      <dgm:prSet phldrT="[Text]"/>
      <dgm:spPr>
        <a:solidFill>
          <a:schemeClr val="tx2">
            <a:lumMod val="50000"/>
          </a:schemeClr>
        </a:solidFill>
      </dgm:spPr>
      <dgm:t>
        <a:bodyPr/>
        <a:lstStyle/>
        <a:p>
          <a:r>
            <a:rPr lang="en-US" dirty="0" smtClean="0"/>
            <a:t>Section 1: Myanmar Microfinance Market</a:t>
          </a:r>
          <a:endParaRPr lang="en-US" dirty="0"/>
        </a:p>
      </dgm:t>
    </dgm:pt>
    <dgm:pt modelId="{6F4DCEF7-6385-4D16-808B-AD33FB0290FA}" type="parTrans" cxnId="{E1AFBD6C-CEF8-4C89-B17E-E994A2F39DF7}">
      <dgm:prSet/>
      <dgm:spPr/>
      <dgm:t>
        <a:bodyPr/>
        <a:lstStyle/>
        <a:p>
          <a:endParaRPr lang="en-US"/>
        </a:p>
      </dgm:t>
    </dgm:pt>
    <dgm:pt modelId="{C99DEFC7-0DDF-4FA5-B528-4BE85160DC3A}" type="sibTrans" cxnId="{E1AFBD6C-CEF8-4C89-B17E-E994A2F39DF7}">
      <dgm:prSet/>
      <dgm:spPr>
        <a:ln>
          <a:solidFill>
            <a:schemeClr val="tx2">
              <a:lumMod val="50000"/>
            </a:schemeClr>
          </a:solidFill>
        </a:ln>
      </dgm:spPr>
      <dgm:t>
        <a:bodyPr/>
        <a:lstStyle/>
        <a:p>
          <a:endParaRPr lang="en-US"/>
        </a:p>
      </dgm:t>
    </dgm:pt>
    <dgm:pt modelId="{01649261-CDFB-487F-9588-AA79144304BF}">
      <dgm:prSet phldrT="[Text]"/>
      <dgm:spPr>
        <a:solidFill>
          <a:schemeClr val="tx2">
            <a:lumMod val="75000"/>
          </a:schemeClr>
        </a:solidFill>
        <a:ln>
          <a:noFill/>
        </a:ln>
      </dgm:spPr>
      <dgm:t>
        <a:bodyPr/>
        <a:lstStyle/>
        <a:p>
          <a:r>
            <a:rPr lang="en-US" dirty="0" smtClean="0"/>
            <a:t>Section 2: Informal Finance Market</a:t>
          </a:r>
          <a:endParaRPr lang="en-US" dirty="0"/>
        </a:p>
      </dgm:t>
    </dgm:pt>
    <dgm:pt modelId="{DAF373D1-3186-4BA3-AB39-CDEB3A3FC274}" type="parTrans" cxnId="{E6D14542-BE9E-4FBC-9B39-8F69889E66D0}">
      <dgm:prSet/>
      <dgm:spPr/>
      <dgm:t>
        <a:bodyPr/>
        <a:lstStyle/>
        <a:p>
          <a:endParaRPr lang="en-US"/>
        </a:p>
      </dgm:t>
    </dgm:pt>
    <dgm:pt modelId="{58B5537E-6F6C-4A9F-B514-38FD71C175C0}" type="sibTrans" cxnId="{E6D14542-BE9E-4FBC-9B39-8F69889E66D0}">
      <dgm:prSet/>
      <dgm:spPr/>
      <dgm:t>
        <a:bodyPr/>
        <a:lstStyle/>
        <a:p>
          <a:endParaRPr lang="en-US"/>
        </a:p>
      </dgm:t>
    </dgm:pt>
    <dgm:pt modelId="{CFC0E7B4-F879-4F57-BF3B-2137EAB96BCB}">
      <dgm:prSet phldrT="[Text]"/>
      <dgm:spPr>
        <a:solidFill>
          <a:schemeClr val="accent1">
            <a:lumMod val="50000"/>
          </a:schemeClr>
        </a:solidFill>
        <a:ln>
          <a:noFill/>
        </a:ln>
      </dgm:spPr>
      <dgm:t>
        <a:bodyPr/>
        <a:lstStyle/>
        <a:p>
          <a:r>
            <a:rPr lang="en-US" dirty="0" smtClean="0"/>
            <a:t>Section 3: Market Potential for Payday Loans</a:t>
          </a:r>
          <a:endParaRPr lang="en-US" dirty="0"/>
        </a:p>
      </dgm:t>
    </dgm:pt>
    <dgm:pt modelId="{E2F715AA-4854-43F7-8F06-2694C25F42C0}" type="parTrans" cxnId="{1527C153-EBEF-4687-A090-F7C32A552154}">
      <dgm:prSet/>
      <dgm:spPr/>
      <dgm:t>
        <a:bodyPr/>
        <a:lstStyle/>
        <a:p>
          <a:endParaRPr lang="en-US"/>
        </a:p>
      </dgm:t>
    </dgm:pt>
    <dgm:pt modelId="{81EB797A-BE3B-4741-93C1-C613CB035984}" type="sibTrans" cxnId="{1527C153-EBEF-4687-A090-F7C32A552154}">
      <dgm:prSet/>
      <dgm:spPr/>
      <dgm:t>
        <a:bodyPr/>
        <a:lstStyle/>
        <a:p>
          <a:endParaRPr lang="en-US"/>
        </a:p>
      </dgm:t>
    </dgm:pt>
    <dgm:pt modelId="{2CE694EB-1BB8-47F7-94E0-F5590191B3C0}">
      <dgm:prSet/>
      <dgm:spPr>
        <a:solidFill>
          <a:schemeClr val="accent1">
            <a:lumMod val="75000"/>
          </a:schemeClr>
        </a:solidFill>
        <a:ln>
          <a:solidFill>
            <a:srgbClr val="FF0000"/>
          </a:solidFill>
        </a:ln>
      </dgm:spPr>
      <dgm:t>
        <a:bodyPr/>
        <a:lstStyle/>
        <a:p>
          <a:r>
            <a:rPr lang="en-US" dirty="0" smtClean="0"/>
            <a:t>Section 4: Analysis of Payday Loan Business Ecosystem</a:t>
          </a:r>
          <a:endParaRPr lang="en-US" dirty="0"/>
        </a:p>
      </dgm:t>
    </dgm:pt>
    <dgm:pt modelId="{0699E3F8-17C7-4DA9-A7A4-E4229CC319B4}" type="parTrans" cxnId="{A993F514-4DE0-4512-94D7-7DB65944D8BB}">
      <dgm:prSet/>
      <dgm:spPr/>
      <dgm:t>
        <a:bodyPr/>
        <a:lstStyle/>
        <a:p>
          <a:endParaRPr lang="en-US"/>
        </a:p>
      </dgm:t>
    </dgm:pt>
    <dgm:pt modelId="{F6759B61-7408-4A1B-98D4-0B6FD9F03898}" type="sibTrans" cxnId="{A993F514-4DE0-4512-94D7-7DB65944D8BB}">
      <dgm:prSet/>
      <dgm:spPr/>
      <dgm:t>
        <a:bodyPr/>
        <a:lstStyle/>
        <a:p>
          <a:endParaRPr lang="en-US"/>
        </a:p>
      </dgm:t>
    </dgm:pt>
    <dgm:pt modelId="{83A882EC-D6DF-4C6D-B114-C4F1B066DD70}">
      <dgm:prSet/>
      <dgm:spPr>
        <a:solidFill>
          <a:schemeClr val="accent1">
            <a:lumMod val="75000"/>
          </a:schemeClr>
        </a:solidFill>
      </dgm:spPr>
      <dgm:t>
        <a:bodyPr/>
        <a:lstStyle/>
        <a:p>
          <a:r>
            <a:rPr lang="en-US" dirty="0" smtClean="0"/>
            <a:t>Section 5: Distribution Channel for Payday Loans</a:t>
          </a:r>
          <a:endParaRPr lang="en-US" dirty="0"/>
        </a:p>
      </dgm:t>
    </dgm:pt>
    <dgm:pt modelId="{F698F124-E223-409D-9A19-0A84B2286BB0}" type="parTrans" cxnId="{A82B4801-1D11-4C65-8557-4798E9D00BB3}">
      <dgm:prSet/>
      <dgm:spPr/>
      <dgm:t>
        <a:bodyPr/>
        <a:lstStyle/>
        <a:p>
          <a:endParaRPr lang="en-US"/>
        </a:p>
      </dgm:t>
    </dgm:pt>
    <dgm:pt modelId="{465574FC-8E27-4BB1-B354-EF449816D9EA}" type="sibTrans" cxnId="{A82B4801-1D11-4C65-8557-4798E9D00BB3}">
      <dgm:prSet/>
      <dgm:spPr/>
      <dgm:t>
        <a:bodyPr/>
        <a:lstStyle/>
        <a:p>
          <a:endParaRPr lang="en-US"/>
        </a:p>
      </dgm:t>
    </dgm:pt>
    <dgm:pt modelId="{8C145158-9C5C-41EC-AF85-2217B0ED989D}">
      <dgm:prSet/>
      <dgm:spPr>
        <a:solidFill>
          <a:schemeClr val="tx2">
            <a:lumMod val="40000"/>
            <a:lumOff val="60000"/>
          </a:schemeClr>
        </a:solidFill>
      </dgm:spPr>
      <dgm:t>
        <a:bodyPr/>
        <a:lstStyle/>
        <a:p>
          <a:r>
            <a:rPr lang="en-US" dirty="0" smtClean="0">
              <a:solidFill>
                <a:schemeClr val="tx2">
                  <a:lumMod val="75000"/>
                </a:schemeClr>
              </a:solidFill>
            </a:rPr>
            <a:t>Section 6: Market Entry and Licensing</a:t>
          </a:r>
          <a:endParaRPr lang="en-US" dirty="0">
            <a:solidFill>
              <a:schemeClr val="tx2">
                <a:lumMod val="75000"/>
              </a:schemeClr>
            </a:solidFill>
          </a:endParaRPr>
        </a:p>
      </dgm:t>
    </dgm:pt>
    <dgm:pt modelId="{9668DC08-0E58-47D8-9F76-5868BF7E09B5}" type="parTrans" cxnId="{0A8A8324-1C99-4C80-A33B-5EEC6865F3A2}">
      <dgm:prSet/>
      <dgm:spPr/>
      <dgm:t>
        <a:bodyPr/>
        <a:lstStyle/>
        <a:p>
          <a:endParaRPr lang="en-US"/>
        </a:p>
      </dgm:t>
    </dgm:pt>
    <dgm:pt modelId="{95CB7D74-E06C-4982-98EF-1EF13CBC4613}" type="sibTrans" cxnId="{0A8A8324-1C99-4C80-A33B-5EEC6865F3A2}">
      <dgm:prSet/>
      <dgm:spPr/>
      <dgm:t>
        <a:bodyPr/>
        <a:lstStyle/>
        <a:p>
          <a:endParaRPr lang="en-US"/>
        </a:p>
      </dgm:t>
    </dgm:pt>
    <dgm:pt modelId="{BB8D56E8-A4CC-4D60-A56A-60DE8CDF930B}">
      <dgm:prSet/>
      <dgm:spPr>
        <a:solidFill>
          <a:schemeClr val="accent1">
            <a:lumMod val="40000"/>
            <a:lumOff val="60000"/>
          </a:schemeClr>
        </a:solidFill>
      </dgm:spPr>
      <dgm:t>
        <a:bodyPr/>
        <a:lstStyle/>
        <a:p>
          <a:r>
            <a:rPr lang="en-US" dirty="0" smtClean="0">
              <a:solidFill>
                <a:schemeClr val="tx2">
                  <a:lumMod val="75000"/>
                </a:schemeClr>
              </a:solidFill>
            </a:rPr>
            <a:t>Section 7: Summary and Recommendations for Market Entry</a:t>
          </a:r>
          <a:endParaRPr lang="en-US" dirty="0">
            <a:solidFill>
              <a:schemeClr val="tx2">
                <a:lumMod val="75000"/>
              </a:schemeClr>
            </a:solidFill>
          </a:endParaRPr>
        </a:p>
      </dgm:t>
    </dgm:pt>
    <dgm:pt modelId="{66AB955A-EE14-486C-A644-B9BEB304AB6F}" type="parTrans" cxnId="{BCC3A648-8475-4157-AFE8-B77099A445F6}">
      <dgm:prSet/>
      <dgm:spPr/>
      <dgm:t>
        <a:bodyPr/>
        <a:lstStyle/>
        <a:p>
          <a:endParaRPr lang="en-US"/>
        </a:p>
      </dgm:t>
    </dgm:pt>
    <dgm:pt modelId="{1C9C1385-5853-4022-AD90-2AF53190B051}" type="sibTrans" cxnId="{BCC3A648-8475-4157-AFE8-B77099A445F6}">
      <dgm:prSet/>
      <dgm:spPr/>
      <dgm:t>
        <a:bodyPr/>
        <a:lstStyle/>
        <a:p>
          <a:endParaRPr lang="en-US"/>
        </a:p>
      </dgm:t>
    </dgm:pt>
    <dgm:pt modelId="{EBDC2E7D-913A-4D1B-AD4E-B3142D0AF79E}" type="pres">
      <dgm:prSet presAssocID="{D8A1F9F2-292C-4D77-AD34-F001326F98BB}" presName="Name0" presStyleCnt="0">
        <dgm:presLayoutVars>
          <dgm:chMax val="7"/>
          <dgm:chPref val="7"/>
          <dgm:dir/>
        </dgm:presLayoutVars>
      </dgm:prSet>
      <dgm:spPr/>
      <dgm:t>
        <a:bodyPr/>
        <a:lstStyle/>
        <a:p>
          <a:endParaRPr lang="en-US"/>
        </a:p>
      </dgm:t>
    </dgm:pt>
    <dgm:pt modelId="{F6A9AA11-CFB7-423F-9427-46F0A2715BB2}" type="pres">
      <dgm:prSet presAssocID="{D8A1F9F2-292C-4D77-AD34-F001326F98BB}" presName="Name1" presStyleCnt="0"/>
      <dgm:spPr/>
    </dgm:pt>
    <dgm:pt modelId="{54BCC21A-E32F-4DF0-9F67-FA893BA02D63}" type="pres">
      <dgm:prSet presAssocID="{D8A1F9F2-292C-4D77-AD34-F001326F98BB}" presName="cycle" presStyleCnt="0"/>
      <dgm:spPr/>
    </dgm:pt>
    <dgm:pt modelId="{D59D760A-71D8-4427-B315-64858F85F6EF}" type="pres">
      <dgm:prSet presAssocID="{D8A1F9F2-292C-4D77-AD34-F001326F98BB}" presName="srcNode" presStyleLbl="node1" presStyleIdx="0" presStyleCnt="7"/>
      <dgm:spPr/>
    </dgm:pt>
    <dgm:pt modelId="{8118875A-5A0E-43F0-A85A-C5373A57CE20}" type="pres">
      <dgm:prSet presAssocID="{D8A1F9F2-292C-4D77-AD34-F001326F98BB}" presName="conn" presStyleLbl="parChTrans1D2" presStyleIdx="0" presStyleCnt="1"/>
      <dgm:spPr/>
      <dgm:t>
        <a:bodyPr/>
        <a:lstStyle/>
        <a:p>
          <a:endParaRPr lang="en-US"/>
        </a:p>
      </dgm:t>
    </dgm:pt>
    <dgm:pt modelId="{E0CF8A1D-5408-41DD-B2AE-217E727AFB63}" type="pres">
      <dgm:prSet presAssocID="{D8A1F9F2-292C-4D77-AD34-F001326F98BB}" presName="extraNode" presStyleLbl="node1" presStyleIdx="0" presStyleCnt="7"/>
      <dgm:spPr/>
    </dgm:pt>
    <dgm:pt modelId="{31149073-686C-450B-B734-26A539C35181}" type="pres">
      <dgm:prSet presAssocID="{D8A1F9F2-292C-4D77-AD34-F001326F98BB}" presName="dstNode" presStyleLbl="node1" presStyleIdx="0" presStyleCnt="7"/>
      <dgm:spPr/>
    </dgm:pt>
    <dgm:pt modelId="{393D86FA-C866-4972-8FC7-7DD85D29F323}" type="pres">
      <dgm:prSet presAssocID="{D5498A1C-F550-4661-BDEC-EDF5222198D9}" presName="text_1" presStyleLbl="node1" presStyleIdx="0" presStyleCnt="7">
        <dgm:presLayoutVars>
          <dgm:bulletEnabled val="1"/>
        </dgm:presLayoutVars>
      </dgm:prSet>
      <dgm:spPr/>
      <dgm:t>
        <a:bodyPr/>
        <a:lstStyle/>
        <a:p>
          <a:endParaRPr lang="en-US"/>
        </a:p>
      </dgm:t>
    </dgm:pt>
    <dgm:pt modelId="{DCAAEB4D-114D-4BB7-B3D1-CA86A2DD09AF}" type="pres">
      <dgm:prSet presAssocID="{D5498A1C-F550-4661-BDEC-EDF5222198D9}" presName="accent_1" presStyleCnt="0"/>
      <dgm:spPr/>
    </dgm:pt>
    <dgm:pt modelId="{B1019294-EED0-4C15-BDBA-B808CA20512B}" type="pres">
      <dgm:prSet presAssocID="{D5498A1C-F550-4661-BDEC-EDF5222198D9}" presName="accentRepeatNode" presStyleLbl="solidFgAcc1" presStyleIdx="0" presStyleCnt="7"/>
      <dgm:spPr>
        <a:ln>
          <a:solidFill>
            <a:schemeClr val="bg1">
              <a:lumMod val="65000"/>
            </a:schemeClr>
          </a:solidFill>
        </a:ln>
      </dgm:spPr>
    </dgm:pt>
    <dgm:pt modelId="{AE7648A7-785A-4D07-A383-45448251874C}" type="pres">
      <dgm:prSet presAssocID="{01649261-CDFB-487F-9588-AA79144304BF}" presName="text_2" presStyleLbl="node1" presStyleIdx="1" presStyleCnt="7">
        <dgm:presLayoutVars>
          <dgm:bulletEnabled val="1"/>
        </dgm:presLayoutVars>
      </dgm:prSet>
      <dgm:spPr/>
      <dgm:t>
        <a:bodyPr/>
        <a:lstStyle/>
        <a:p>
          <a:endParaRPr lang="en-US"/>
        </a:p>
      </dgm:t>
    </dgm:pt>
    <dgm:pt modelId="{446C9533-BE98-4D54-BF75-1C9F61FFB577}" type="pres">
      <dgm:prSet presAssocID="{01649261-CDFB-487F-9588-AA79144304BF}" presName="accent_2" presStyleCnt="0"/>
      <dgm:spPr/>
    </dgm:pt>
    <dgm:pt modelId="{59AAA797-00C4-45E4-9F3A-0790971E761E}" type="pres">
      <dgm:prSet presAssocID="{01649261-CDFB-487F-9588-AA79144304BF}" presName="accentRepeatNode" presStyleLbl="solidFgAcc1" presStyleIdx="1" presStyleCnt="7"/>
      <dgm:spPr>
        <a:solidFill>
          <a:srgbClr val="FFFFFF"/>
        </a:solidFill>
        <a:ln>
          <a:solidFill>
            <a:schemeClr val="bg1">
              <a:lumMod val="65000"/>
            </a:schemeClr>
          </a:solidFill>
        </a:ln>
      </dgm:spPr>
      <dgm:t>
        <a:bodyPr/>
        <a:lstStyle/>
        <a:p>
          <a:endParaRPr lang="en-US"/>
        </a:p>
      </dgm:t>
    </dgm:pt>
    <dgm:pt modelId="{0CD1668F-B4FE-48F8-BD32-590239184B91}" type="pres">
      <dgm:prSet presAssocID="{CFC0E7B4-F879-4F57-BF3B-2137EAB96BCB}" presName="text_3" presStyleLbl="node1" presStyleIdx="2" presStyleCnt="7">
        <dgm:presLayoutVars>
          <dgm:bulletEnabled val="1"/>
        </dgm:presLayoutVars>
      </dgm:prSet>
      <dgm:spPr/>
      <dgm:t>
        <a:bodyPr/>
        <a:lstStyle/>
        <a:p>
          <a:endParaRPr lang="en-US"/>
        </a:p>
      </dgm:t>
    </dgm:pt>
    <dgm:pt modelId="{1B549371-0175-4008-BFA7-5340AAE65C08}" type="pres">
      <dgm:prSet presAssocID="{CFC0E7B4-F879-4F57-BF3B-2137EAB96BCB}" presName="accent_3" presStyleCnt="0"/>
      <dgm:spPr/>
    </dgm:pt>
    <dgm:pt modelId="{02888FA4-A968-4CC0-8B58-B6214C8F39C7}" type="pres">
      <dgm:prSet presAssocID="{CFC0E7B4-F879-4F57-BF3B-2137EAB96BCB}" presName="accentRepeatNode" presStyleLbl="solidFgAcc1" presStyleIdx="2" presStyleCnt="7"/>
      <dgm:spPr>
        <a:solidFill>
          <a:srgbClr val="FFFFFF"/>
        </a:solidFill>
        <a:ln>
          <a:solidFill>
            <a:schemeClr val="bg1">
              <a:lumMod val="65000"/>
            </a:schemeClr>
          </a:solidFill>
        </a:ln>
      </dgm:spPr>
      <dgm:t>
        <a:bodyPr/>
        <a:lstStyle/>
        <a:p>
          <a:endParaRPr lang="en-US"/>
        </a:p>
      </dgm:t>
    </dgm:pt>
    <dgm:pt modelId="{B3865CE1-9106-46E6-87F1-79188FBA86DF}" type="pres">
      <dgm:prSet presAssocID="{2CE694EB-1BB8-47F7-94E0-F5590191B3C0}" presName="text_4" presStyleLbl="node1" presStyleIdx="3" presStyleCnt="7">
        <dgm:presLayoutVars>
          <dgm:bulletEnabled val="1"/>
        </dgm:presLayoutVars>
      </dgm:prSet>
      <dgm:spPr/>
      <dgm:t>
        <a:bodyPr/>
        <a:lstStyle/>
        <a:p>
          <a:endParaRPr lang="en-US"/>
        </a:p>
      </dgm:t>
    </dgm:pt>
    <dgm:pt modelId="{31AD5022-6952-4A5D-AA48-5CEEEB176831}" type="pres">
      <dgm:prSet presAssocID="{2CE694EB-1BB8-47F7-94E0-F5590191B3C0}" presName="accent_4" presStyleCnt="0"/>
      <dgm:spPr/>
    </dgm:pt>
    <dgm:pt modelId="{80F0A54F-8996-4BDF-8487-78821206D291}" type="pres">
      <dgm:prSet presAssocID="{2CE694EB-1BB8-47F7-94E0-F5590191B3C0}" presName="accentRepeatNode" presStyleLbl="solidFgAcc1" presStyleIdx="3" presStyleCnt="7"/>
      <dgm:spPr>
        <a:solidFill>
          <a:srgbClr val="FF0000"/>
        </a:solidFill>
        <a:ln>
          <a:solidFill>
            <a:srgbClr val="FF0000"/>
          </a:solidFill>
        </a:ln>
      </dgm:spPr>
      <dgm:t>
        <a:bodyPr/>
        <a:lstStyle/>
        <a:p>
          <a:endParaRPr lang="en-US"/>
        </a:p>
      </dgm:t>
    </dgm:pt>
    <dgm:pt modelId="{95A61E20-1741-452C-912C-AA275B1D47C2}" type="pres">
      <dgm:prSet presAssocID="{83A882EC-D6DF-4C6D-B114-C4F1B066DD70}" presName="text_5" presStyleLbl="node1" presStyleIdx="4" presStyleCnt="7">
        <dgm:presLayoutVars>
          <dgm:bulletEnabled val="1"/>
        </dgm:presLayoutVars>
      </dgm:prSet>
      <dgm:spPr/>
      <dgm:t>
        <a:bodyPr/>
        <a:lstStyle/>
        <a:p>
          <a:endParaRPr lang="en-US"/>
        </a:p>
      </dgm:t>
    </dgm:pt>
    <dgm:pt modelId="{9E449161-F252-4D75-87DD-2B6C1860927C}" type="pres">
      <dgm:prSet presAssocID="{83A882EC-D6DF-4C6D-B114-C4F1B066DD70}" presName="accent_5" presStyleCnt="0"/>
      <dgm:spPr/>
    </dgm:pt>
    <dgm:pt modelId="{B9FDB615-FAF4-4D6F-8135-9B963379C495}" type="pres">
      <dgm:prSet presAssocID="{83A882EC-D6DF-4C6D-B114-C4F1B066DD70}" presName="accentRepeatNode" presStyleLbl="solidFgAcc1" presStyleIdx="4" presStyleCnt="7"/>
      <dgm:spPr>
        <a:ln>
          <a:solidFill>
            <a:schemeClr val="bg1">
              <a:lumMod val="65000"/>
            </a:schemeClr>
          </a:solidFill>
        </a:ln>
      </dgm:spPr>
    </dgm:pt>
    <dgm:pt modelId="{1E56ED3F-3E5C-4387-80BC-7878395B6A86}" type="pres">
      <dgm:prSet presAssocID="{8C145158-9C5C-41EC-AF85-2217B0ED989D}" presName="text_6" presStyleLbl="node1" presStyleIdx="5" presStyleCnt="7">
        <dgm:presLayoutVars>
          <dgm:bulletEnabled val="1"/>
        </dgm:presLayoutVars>
      </dgm:prSet>
      <dgm:spPr/>
      <dgm:t>
        <a:bodyPr/>
        <a:lstStyle/>
        <a:p>
          <a:endParaRPr lang="en-US"/>
        </a:p>
      </dgm:t>
    </dgm:pt>
    <dgm:pt modelId="{A03DD3EC-0895-4AD3-B6F7-639640E5FF5C}" type="pres">
      <dgm:prSet presAssocID="{8C145158-9C5C-41EC-AF85-2217B0ED989D}" presName="accent_6" presStyleCnt="0"/>
      <dgm:spPr/>
    </dgm:pt>
    <dgm:pt modelId="{5CF32A3F-2469-4111-AFA3-D9FB945C79BE}" type="pres">
      <dgm:prSet presAssocID="{8C145158-9C5C-41EC-AF85-2217B0ED989D}" presName="accentRepeatNode" presStyleLbl="solidFgAcc1" presStyleIdx="5" presStyleCnt="7"/>
      <dgm:spPr>
        <a:ln>
          <a:solidFill>
            <a:schemeClr val="bg1">
              <a:lumMod val="65000"/>
            </a:schemeClr>
          </a:solidFill>
        </a:ln>
      </dgm:spPr>
    </dgm:pt>
    <dgm:pt modelId="{EBDAEA24-DEAF-433D-8510-5D87042D828B}" type="pres">
      <dgm:prSet presAssocID="{BB8D56E8-A4CC-4D60-A56A-60DE8CDF930B}" presName="text_7" presStyleLbl="node1" presStyleIdx="6" presStyleCnt="7">
        <dgm:presLayoutVars>
          <dgm:bulletEnabled val="1"/>
        </dgm:presLayoutVars>
      </dgm:prSet>
      <dgm:spPr/>
      <dgm:t>
        <a:bodyPr/>
        <a:lstStyle/>
        <a:p>
          <a:endParaRPr lang="en-US"/>
        </a:p>
      </dgm:t>
    </dgm:pt>
    <dgm:pt modelId="{CEF9FF67-FC2C-483B-8018-175961D8EC70}" type="pres">
      <dgm:prSet presAssocID="{BB8D56E8-A4CC-4D60-A56A-60DE8CDF930B}" presName="accent_7" presStyleCnt="0"/>
      <dgm:spPr/>
    </dgm:pt>
    <dgm:pt modelId="{3AB44294-B035-4331-81C6-4F2DB13FB274}" type="pres">
      <dgm:prSet presAssocID="{BB8D56E8-A4CC-4D60-A56A-60DE8CDF930B}" presName="accentRepeatNode" presStyleLbl="solidFgAcc1" presStyleIdx="6" presStyleCnt="7"/>
      <dgm:spPr>
        <a:ln>
          <a:solidFill>
            <a:schemeClr val="bg1">
              <a:lumMod val="65000"/>
            </a:schemeClr>
          </a:solidFill>
        </a:ln>
      </dgm:spPr>
    </dgm:pt>
  </dgm:ptLst>
  <dgm:cxnLst>
    <dgm:cxn modelId="{E3C95BCD-E82D-4DF5-9BD3-51620771DFE7}" type="presOf" srcId="{2CE694EB-1BB8-47F7-94E0-F5590191B3C0}" destId="{B3865CE1-9106-46E6-87F1-79188FBA86DF}" srcOrd="0" destOrd="0" presId="urn:microsoft.com/office/officeart/2008/layout/VerticalCurvedList"/>
    <dgm:cxn modelId="{7BE2A13F-8B29-47E5-9A8E-AC38AE1821A1}" type="presOf" srcId="{8C145158-9C5C-41EC-AF85-2217B0ED989D}" destId="{1E56ED3F-3E5C-4387-80BC-7878395B6A86}" srcOrd="0" destOrd="0" presId="urn:microsoft.com/office/officeart/2008/layout/VerticalCurvedList"/>
    <dgm:cxn modelId="{BCC3A648-8475-4157-AFE8-B77099A445F6}" srcId="{D8A1F9F2-292C-4D77-AD34-F001326F98BB}" destId="{BB8D56E8-A4CC-4D60-A56A-60DE8CDF930B}" srcOrd="6" destOrd="0" parTransId="{66AB955A-EE14-486C-A644-B9BEB304AB6F}" sibTransId="{1C9C1385-5853-4022-AD90-2AF53190B051}"/>
    <dgm:cxn modelId="{E1AFBD6C-CEF8-4C89-B17E-E994A2F39DF7}" srcId="{D8A1F9F2-292C-4D77-AD34-F001326F98BB}" destId="{D5498A1C-F550-4661-BDEC-EDF5222198D9}" srcOrd="0" destOrd="0" parTransId="{6F4DCEF7-6385-4D16-808B-AD33FB0290FA}" sibTransId="{C99DEFC7-0DDF-4FA5-B528-4BE85160DC3A}"/>
    <dgm:cxn modelId="{0AA5FA0F-0061-4193-B18A-FAE236E6CE7C}" type="presOf" srcId="{01649261-CDFB-487F-9588-AA79144304BF}" destId="{AE7648A7-785A-4D07-A383-45448251874C}" srcOrd="0" destOrd="0" presId="urn:microsoft.com/office/officeart/2008/layout/VerticalCurvedList"/>
    <dgm:cxn modelId="{A993F514-4DE0-4512-94D7-7DB65944D8BB}" srcId="{D8A1F9F2-292C-4D77-AD34-F001326F98BB}" destId="{2CE694EB-1BB8-47F7-94E0-F5590191B3C0}" srcOrd="3" destOrd="0" parTransId="{0699E3F8-17C7-4DA9-A7A4-E4229CC319B4}" sibTransId="{F6759B61-7408-4A1B-98D4-0B6FD9F03898}"/>
    <dgm:cxn modelId="{A82B4801-1D11-4C65-8557-4798E9D00BB3}" srcId="{D8A1F9F2-292C-4D77-AD34-F001326F98BB}" destId="{83A882EC-D6DF-4C6D-B114-C4F1B066DD70}" srcOrd="4" destOrd="0" parTransId="{F698F124-E223-409D-9A19-0A84B2286BB0}" sibTransId="{465574FC-8E27-4BB1-B354-EF449816D9EA}"/>
    <dgm:cxn modelId="{BD9F37BD-A937-445D-ABC4-F9CA1DC3F7B0}" type="presOf" srcId="{D5498A1C-F550-4661-BDEC-EDF5222198D9}" destId="{393D86FA-C866-4972-8FC7-7DD85D29F323}" srcOrd="0" destOrd="0" presId="urn:microsoft.com/office/officeart/2008/layout/VerticalCurvedList"/>
    <dgm:cxn modelId="{7D941427-22B3-4EC8-985B-C389D5EA8F52}" type="presOf" srcId="{D8A1F9F2-292C-4D77-AD34-F001326F98BB}" destId="{EBDC2E7D-913A-4D1B-AD4E-B3142D0AF79E}" srcOrd="0" destOrd="0" presId="urn:microsoft.com/office/officeart/2008/layout/VerticalCurvedList"/>
    <dgm:cxn modelId="{53A80B7C-4225-475A-BA91-C66262FA5249}" type="presOf" srcId="{83A882EC-D6DF-4C6D-B114-C4F1B066DD70}" destId="{95A61E20-1741-452C-912C-AA275B1D47C2}" srcOrd="0" destOrd="0" presId="urn:microsoft.com/office/officeart/2008/layout/VerticalCurvedList"/>
    <dgm:cxn modelId="{F19C261F-2AD3-4970-963D-8407CE3370F5}" type="presOf" srcId="{BB8D56E8-A4CC-4D60-A56A-60DE8CDF930B}" destId="{EBDAEA24-DEAF-433D-8510-5D87042D828B}" srcOrd="0" destOrd="0" presId="urn:microsoft.com/office/officeart/2008/layout/VerticalCurvedList"/>
    <dgm:cxn modelId="{1527C153-EBEF-4687-A090-F7C32A552154}" srcId="{D8A1F9F2-292C-4D77-AD34-F001326F98BB}" destId="{CFC0E7B4-F879-4F57-BF3B-2137EAB96BCB}" srcOrd="2" destOrd="0" parTransId="{E2F715AA-4854-43F7-8F06-2694C25F42C0}" sibTransId="{81EB797A-BE3B-4741-93C1-C613CB035984}"/>
    <dgm:cxn modelId="{0A8A8324-1C99-4C80-A33B-5EEC6865F3A2}" srcId="{D8A1F9F2-292C-4D77-AD34-F001326F98BB}" destId="{8C145158-9C5C-41EC-AF85-2217B0ED989D}" srcOrd="5" destOrd="0" parTransId="{9668DC08-0E58-47D8-9F76-5868BF7E09B5}" sibTransId="{95CB7D74-E06C-4982-98EF-1EF13CBC4613}"/>
    <dgm:cxn modelId="{8D67FF3C-9A34-4E5B-8FF3-5733A79330C1}" type="presOf" srcId="{CFC0E7B4-F879-4F57-BF3B-2137EAB96BCB}" destId="{0CD1668F-B4FE-48F8-BD32-590239184B91}" srcOrd="0" destOrd="0" presId="urn:microsoft.com/office/officeart/2008/layout/VerticalCurvedList"/>
    <dgm:cxn modelId="{A1AF0CB3-E42E-463D-810B-1371881162B6}" type="presOf" srcId="{C99DEFC7-0DDF-4FA5-B528-4BE85160DC3A}" destId="{8118875A-5A0E-43F0-A85A-C5373A57CE20}" srcOrd="0" destOrd="0" presId="urn:microsoft.com/office/officeart/2008/layout/VerticalCurvedList"/>
    <dgm:cxn modelId="{E6D14542-BE9E-4FBC-9B39-8F69889E66D0}" srcId="{D8A1F9F2-292C-4D77-AD34-F001326F98BB}" destId="{01649261-CDFB-487F-9588-AA79144304BF}" srcOrd="1" destOrd="0" parTransId="{DAF373D1-3186-4BA3-AB39-CDEB3A3FC274}" sibTransId="{58B5537E-6F6C-4A9F-B514-38FD71C175C0}"/>
    <dgm:cxn modelId="{AA7E5C07-5C1A-444B-B09D-07FD786B9307}" type="presParOf" srcId="{EBDC2E7D-913A-4D1B-AD4E-B3142D0AF79E}" destId="{F6A9AA11-CFB7-423F-9427-46F0A2715BB2}" srcOrd="0" destOrd="0" presId="urn:microsoft.com/office/officeart/2008/layout/VerticalCurvedList"/>
    <dgm:cxn modelId="{08D86256-7B42-42C4-8FBC-8BC4199EBF01}" type="presParOf" srcId="{F6A9AA11-CFB7-423F-9427-46F0A2715BB2}" destId="{54BCC21A-E32F-4DF0-9F67-FA893BA02D63}" srcOrd="0" destOrd="0" presId="urn:microsoft.com/office/officeart/2008/layout/VerticalCurvedList"/>
    <dgm:cxn modelId="{6A52B351-EC02-4CAD-9114-B72095C7F9FF}" type="presParOf" srcId="{54BCC21A-E32F-4DF0-9F67-FA893BA02D63}" destId="{D59D760A-71D8-4427-B315-64858F85F6EF}" srcOrd="0" destOrd="0" presId="urn:microsoft.com/office/officeart/2008/layout/VerticalCurvedList"/>
    <dgm:cxn modelId="{C3D39E9C-92FB-446E-A7C0-386009F0D9E9}" type="presParOf" srcId="{54BCC21A-E32F-4DF0-9F67-FA893BA02D63}" destId="{8118875A-5A0E-43F0-A85A-C5373A57CE20}" srcOrd="1" destOrd="0" presId="urn:microsoft.com/office/officeart/2008/layout/VerticalCurvedList"/>
    <dgm:cxn modelId="{F76BBF1F-AB18-4AE3-AAAB-40F6E5A46FBB}" type="presParOf" srcId="{54BCC21A-E32F-4DF0-9F67-FA893BA02D63}" destId="{E0CF8A1D-5408-41DD-B2AE-217E727AFB63}" srcOrd="2" destOrd="0" presId="urn:microsoft.com/office/officeart/2008/layout/VerticalCurvedList"/>
    <dgm:cxn modelId="{01404EF7-9B32-4FC4-9F3D-E7E7D781C3F4}" type="presParOf" srcId="{54BCC21A-E32F-4DF0-9F67-FA893BA02D63}" destId="{31149073-686C-450B-B734-26A539C35181}" srcOrd="3" destOrd="0" presId="urn:microsoft.com/office/officeart/2008/layout/VerticalCurvedList"/>
    <dgm:cxn modelId="{8960BACE-97A3-418F-9286-A0EE8A729D94}" type="presParOf" srcId="{F6A9AA11-CFB7-423F-9427-46F0A2715BB2}" destId="{393D86FA-C866-4972-8FC7-7DD85D29F323}" srcOrd="1" destOrd="0" presId="urn:microsoft.com/office/officeart/2008/layout/VerticalCurvedList"/>
    <dgm:cxn modelId="{D763A8E0-F547-462E-9A05-DBE3D9EB030B}" type="presParOf" srcId="{F6A9AA11-CFB7-423F-9427-46F0A2715BB2}" destId="{DCAAEB4D-114D-4BB7-B3D1-CA86A2DD09AF}" srcOrd="2" destOrd="0" presId="urn:microsoft.com/office/officeart/2008/layout/VerticalCurvedList"/>
    <dgm:cxn modelId="{57F71A2A-A86F-45A9-A194-1658760B15F5}" type="presParOf" srcId="{DCAAEB4D-114D-4BB7-B3D1-CA86A2DD09AF}" destId="{B1019294-EED0-4C15-BDBA-B808CA20512B}" srcOrd="0" destOrd="0" presId="urn:microsoft.com/office/officeart/2008/layout/VerticalCurvedList"/>
    <dgm:cxn modelId="{08F5BCA6-C367-4223-A764-9ED4E2CD18E3}" type="presParOf" srcId="{F6A9AA11-CFB7-423F-9427-46F0A2715BB2}" destId="{AE7648A7-785A-4D07-A383-45448251874C}" srcOrd="3" destOrd="0" presId="urn:microsoft.com/office/officeart/2008/layout/VerticalCurvedList"/>
    <dgm:cxn modelId="{6A545DAE-8FED-4D0B-AD75-EE7B5C3E21B9}" type="presParOf" srcId="{F6A9AA11-CFB7-423F-9427-46F0A2715BB2}" destId="{446C9533-BE98-4D54-BF75-1C9F61FFB577}" srcOrd="4" destOrd="0" presId="urn:microsoft.com/office/officeart/2008/layout/VerticalCurvedList"/>
    <dgm:cxn modelId="{9082C385-2329-415D-903D-469371880AE4}" type="presParOf" srcId="{446C9533-BE98-4D54-BF75-1C9F61FFB577}" destId="{59AAA797-00C4-45E4-9F3A-0790971E761E}" srcOrd="0" destOrd="0" presId="urn:microsoft.com/office/officeart/2008/layout/VerticalCurvedList"/>
    <dgm:cxn modelId="{1A936648-BB04-4214-9790-8CBDA8543127}" type="presParOf" srcId="{F6A9AA11-CFB7-423F-9427-46F0A2715BB2}" destId="{0CD1668F-B4FE-48F8-BD32-590239184B91}" srcOrd="5" destOrd="0" presId="urn:microsoft.com/office/officeart/2008/layout/VerticalCurvedList"/>
    <dgm:cxn modelId="{B1BE0039-3EA0-4B78-A223-1504D1F8420B}" type="presParOf" srcId="{F6A9AA11-CFB7-423F-9427-46F0A2715BB2}" destId="{1B549371-0175-4008-BFA7-5340AAE65C08}" srcOrd="6" destOrd="0" presId="urn:microsoft.com/office/officeart/2008/layout/VerticalCurvedList"/>
    <dgm:cxn modelId="{4C75AEDC-E002-46AB-AE08-5D40FD47FD83}" type="presParOf" srcId="{1B549371-0175-4008-BFA7-5340AAE65C08}" destId="{02888FA4-A968-4CC0-8B58-B6214C8F39C7}" srcOrd="0" destOrd="0" presId="urn:microsoft.com/office/officeart/2008/layout/VerticalCurvedList"/>
    <dgm:cxn modelId="{671EC3CD-8F2A-4F45-A2CF-6F18EE723191}" type="presParOf" srcId="{F6A9AA11-CFB7-423F-9427-46F0A2715BB2}" destId="{B3865CE1-9106-46E6-87F1-79188FBA86DF}" srcOrd="7" destOrd="0" presId="urn:microsoft.com/office/officeart/2008/layout/VerticalCurvedList"/>
    <dgm:cxn modelId="{50A8F780-1F0F-4652-B057-868326A00B37}" type="presParOf" srcId="{F6A9AA11-CFB7-423F-9427-46F0A2715BB2}" destId="{31AD5022-6952-4A5D-AA48-5CEEEB176831}" srcOrd="8" destOrd="0" presId="urn:microsoft.com/office/officeart/2008/layout/VerticalCurvedList"/>
    <dgm:cxn modelId="{2BFF5203-69CE-4055-8434-4234450823E9}" type="presParOf" srcId="{31AD5022-6952-4A5D-AA48-5CEEEB176831}" destId="{80F0A54F-8996-4BDF-8487-78821206D291}" srcOrd="0" destOrd="0" presId="urn:microsoft.com/office/officeart/2008/layout/VerticalCurvedList"/>
    <dgm:cxn modelId="{728BC836-8058-4512-BD4C-83C34003E588}" type="presParOf" srcId="{F6A9AA11-CFB7-423F-9427-46F0A2715BB2}" destId="{95A61E20-1741-452C-912C-AA275B1D47C2}" srcOrd="9" destOrd="0" presId="urn:microsoft.com/office/officeart/2008/layout/VerticalCurvedList"/>
    <dgm:cxn modelId="{6B423D97-5996-4C88-9C6C-4C5182092DE2}" type="presParOf" srcId="{F6A9AA11-CFB7-423F-9427-46F0A2715BB2}" destId="{9E449161-F252-4D75-87DD-2B6C1860927C}" srcOrd="10" destOrd="0" presId="urn:microsoft.com/office/officeart/2008/layout/VerticalCurvedList"/>
    <dgm:cxn modelId="{7CC9A79B-E705-43CF-80A7-9F9C658E9E95}" type="presParOf" srcId="{9E449161-F252-4D75-87DD-2B6C1860927C}" destId="{B9FDB615-FAF4-4D6F-8135-9B963379C495}" srcOrd="0" destOrd="0" presId="urn:microsoft.com/office/officeart/2008/layout/VerticalCurvedList"/>
    <dgm:cxn modelId="{07BF4760-1C74-464E-83FF-4D67418F2701}" type="presParOf" srcId="{F6A9AA11-CFB7-423F-9427-46F0A2715BB2}" destId="{1E56ED3F-3E5C-4387-80BC-7878395B6A86}" srcOrd="11" destOrd="0" presId="urn:microsoft.com/office/officeart/2008/layout/VerticalCurvedList"/>
    <dgm:cxn modelId="{B55C335D-0F9C-4AEE-825A-044D632DC68B}" type="presParOf" srcId="{F6A9AA11-CFB7-423F-9427-46F0A2715BB2}" destId="{A03DD3EC-0895-4AD3-B6F7-639640E5FF5C}" srcOrd="12" destOrd="0" presId="urn:microsoft.com/office/officeart/2008/layout/VerticalCurvedList"/>
    <dgm:cxn modelId="{3C32CA88-FCB1-4535-B345-C049CA6E60DB}" type="presParOf" srcId="{A03DD3EC-0895-4AD3-B6F7-639640E5FF5C}" destId="{5CF32A3F-2469-4111-AFA3-D9FB945C79BE}" srcOrd="0" destOrd="0" presId="urn:microsoft.com/office/officeart/2008/layout/VerticalCurvedList"/>
    <dgm:cxn modelId="{53873696-16C9-4462-8B2D-7FD1DFA82584}" type="presParOf" srcId="{F6A9AA11-CFB7-423F-9427-46F0A2715BB2}" destId="{EBDAEA24-DEAF-433D-8510-5D87042D828B}" srcOrd="13" destOrd="0" presId="urn:microsoft.com/office/officeart/2008/layout/VerticalCurvedList"/>
    <dgm:cxn modelId="{D5D22E42-99A1-46AF-92E2-3F38171B8986}" type="presParOf" srcId="{F6A9AA11-CFB7-423F-9427-46F0A2715BB2}" destId="{CEF9FF67-FC2C-483B-8018-175961D8EC70}" srcOrd="14" destOrd="0" presId="urn:microsoft.com/office/officeart/2008/layout/VerticalCurvedList"/>
    <dgm:cxn modelId="{AF3087FD-6D71-4647-AA77-B20659213DA3}" type="presParOf" srcId="{CEF9FF67-FC2C-483B-8018-175961D8EC70}" destId="{3AB44294-B035-4331-81C6-4F2DB13FB27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8A1F9F2-292C-4D77-AD34-F001326F98BB}"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D5498A1C-F550-4661-BDEC-EDF5222198D9}">
      <dgm:prSet phldrT="[Text]"/>
      <dgm:spPr>
        <a:solidFill>
          <a:schemeClr val="tx2">
            <a:lumMod val="50000"/>
          </a:schemeClr>
        </a:solidFill>
      </dgm:spPr>
      <dgm:t>
        <a:bodyPr/>
        <a:lstStyle/>
        <a:p>
          <a:r>
            <a:rPr lang="en-US" dirty="0" smtClean="0"/>
            <a:t>Section 1: Myanmar Microfinance Market</a:t>
          </a:r>
          <a:endParaRPr lang="en-US" dirty="0"/>
        </a:p>
      </dgm:t>
    </dgm:pt>
    <dgm:pt modelId="{6F4DCEF7-6385-4D16-808B-AD33FB0290FA}" type="parTrans" cxnId="{E1AFBD6C-CEF8-4C89-B17E-E994A2F39DF7}">
      <dgm:prSet/>
      <dgm:spPr/>
      <dgm:t>
        <a:bodyPr/>
        <a:lstStyle/>
        <a:p>
          <a:endParaRPr lang="en-US"/>
        </a:p>
      </dgm:t>
    </dgm:pt>
    <dgm:pt modelId="{C99DEFC7-0DDF-4FA5-B528-4BE85160DC3A}" type="sibTrans" cxnId="{E1AFBD6C-CEF8-4C89-B17E-E994A2F39DF7}">
      <dgm:prSet/>
      <dgm:spPr>
        <a:ln>
          <a:solidFill>
            <a:schemeClr val="tx2">
              <a:lumMod val="50000"/>
            </a:schemeClr>
          </a:solidFill>
        </a:ln>
      </dgm:spPr>
      <dgm:t>
        <a:bodyPr/>
        <a:lstStyle/>
        <a:p>
          <a:endParaRPr lang="en-US"/>
        </a:p>
      </dgm:t>
    </dgm:pt>
    <dgm:pt modelId="{01649261-CDFB-487F-9588-AA79144304BF}">
      <dgm:prSet phldrT="[Text]"/>
      <dgm:spPr>
        <a:solidFill>
          <a:schemeClr val="tx2">
            <a:lumMod val="75000"/>
          </a:schemeClr>
        </a:solidFill>
        <a:ln>
          <a:noFill/>
        </a:ln>
      </dgm:spPr>
      <dgm:t>
        <a:bodyPr/>
        <a:lstStyle/>
        <a:p>
          <a:r>
            <a:rPr lang="en-US" dirty="0" smtClean="0"/>
            <a:t>Section 2: Informal Finance Market</a:t>
          </a:r>
          <a:endParaRPr lang="en-US" dirty="0"/>
        </a:p>
      </dgm:t>
    </dgm:pt>
    <dgm:pt modelId="{DAF373D1-3186-4BA3-AB39-CDEB3A3FC274}" type="parTrans" cxnId="{E6D14542-BE9E-4FBC-9B39-8F69889E66D0}">
      <dgm:prSet/>
      <dgm:spPr/>
      <dgm:t>
        <a:bodyPr/>
        <a:lstStyle/>
        <a:p>
          <a:endParaRPr lang="en-US"/>
        </a:p>
      </dgm:t>
    </dgm:pt>
    <dgm:pt modelId="{58B5537E-6F6C-4A9F-B514-38FD71C175C0}" type="sibTrans" cxnId="{E6D14542-BE9E-4FBC-9B39-8F69889E66D0}">
      <dgm:prSet/>
      <dgm:spPr/>
      <dgm:t>
        <a:bodyPr/>
        <a:lstStyle/>
        <a:p>
          <a:endParaRPr lang="en-US"/>
        </a:p>
      </dgm:t>
    </dgm:pt>
    <dgm:pt modelId="{CFC0E7B4-F879-4F57-BF3B-2137EAB96BCB}">
      <dgm:prSet phldrT="[Text]"/>
      <dgm:spPr>
        <a:solidFill>
          <a:schemeClr val="accent1">
            <a:lumMod val="50000"/>
          </a:schemeClr>
        </a:solidFill>
        <a:ln>
          <a:noFill/>
        </a:ln>
      </dgm:spPr>
      <dgm:t>
        <a:bodyPr/>
        <a:lstStyle/>
        <a:p>
          <a:r>
            <a:rPr lang="en-US" dirty="0" smtClean="0"/>
            <a:t>Section 3: Market Potential for Payday Loans</a:t>
          </a:r>
          <a:endParaRPr lang="en-US" dirty="0"/>
        </a:p>
      </dgm:t>
    </dgm:pt>
    <dgm:pt modelId="{E2F715AA-4854-43F7-8F06-2694C25F42C0}" type="parTrans" cxnId="{1527C153-EBEF-4687-A090-F7C32A552154}">
      <dgm:prSet/>
      <dgm:spPr/>
      <dgm:t>
        <a:bodyPr/>
        <a:lstStyle/>
        <a:p>
          <a:endParaRPr lang="en-US"/>
        </a:p>
      </dgm:t>
    </dgm:pt>
    <dgm:pt modelId="{81EB797A-BE3B-4741-93C1-C613CB035984}" type="sibTrans" cxnId="{1527C153-EBEF-4687-A090-F7C32A552154}">
      <dgm:prSet/>
      <dgm:spPr/>
      <dgm:t>
        <a:bodyPr/>
        <a:lstStyle/>
        <a:p>
          <a:endParaRPr lang="en-US"/>
        </a:p>
      </dgm:t>
    </dgm:pt>
    <dgm:pt modelId="{2CE694EB-1BB8-47F7-94E0-F5590191B3C0}">
      <dgm:prSet/>
      <dgm:spPr>
        <a:solidFill>
          <a:schemeClr val="accent1">
            <a:lumMod val="75000"/>
          </a:schemeClr>
        </a:solidFill>
        <a:ln>
          <a:noFill/>
        </a:ln>
      </dgm:spPr>
      <dgm:t>
        <a:bodyPr/>
        <a:lstStyle/>
        <a:p>
          <a:r>
            <a:rPr lang="en-US" dirty="0" smtClean="0"/>
            <a:t>Section 4: Analysis of Payday Loan Business Ecosystem</a:t>
          </a:r>
          <a:endParaRPr lang="en-US" dirty="0"/>
        </a:p>
      </dgm:t>
    </dgm:pt>
    <dgm:pt modelId="{0699E3F8-17C7-4DA9-A7A4-E4229CC319B4}" type="parTrans" cxnId="{A993F514-4DE0-4512-94D7-7DB65944D8BB}">
      <dgm:prSet/>
      <dgm:spPr/>
      <dgm:t>
        <a:bodyPr/>
        <a:lstStyle/>
        <a:p>
          <a:endParaRPr lang="en-US"/>
        </a:p>
      </dgm:t>
    </dgm:pt>
    <dgm:pt modelId="{F6759B61-7408-4A1B-98D4-0B6FD9F03898}" type="sibTrans" cxnId="{A993F514-4DE0-4512-94D7-7DB65944D8BB}">
      <dgm:prSet/>
      <dgm:spPr/>
      <dgm:t>
        <a:bodyPr/>
        <a:lstStyle/>
        <a:p>
          <a:endParaRPr lang="en-US"/>
        </a:p>
      </dgm:t>
    </dgm:pt>
    <dgm:pt modelId="{83A882EC-D6DF-4C6D-B114-C4F1B066DD70}">
      <dgm:prSet/>
      <dgm:spPr>
        <a:solidFill>
          <a:schemeClr val="accent1">
            <a:lumMod val="75000"/>
          </a:schemeClr>
        </a:solidFill>
        <a:ln>
          <a:solidFill>
            <a:srgbClr val="FF0000"/>
          </a:solidFill>
        </a:ln>
      </dgm:spPr>
      <dgm:t>
        <a:bodyPr/>
        <a:lstStyle/>
        <a:p>
          <a:r>
            <a:rPr lang="en-US" dirty="0" smtClean="0"/>
            <a:t>Section 5: Distribution Channel for Payday Loans</a:t>
          </a:r>
          <a:endParaRPr lang="en-US" dirty="0"/>
        </a:p>
      </dgm:t>
    </dgm:pt>
    <dgm:pt modelId="{F698F124-E223-409D-9A19-0A84B2286BB0}" type="parTrans" cxnId="{A82B4801-1D11-4C65-8557-4798E9D00BB3}">
      <dgm:prSet/>
      <dgm:spPr/>
      <dgm:t>
        <a:bodyPr/>
        <a:lstStyle/>
        <a:p>
          <a:endParaRPr lang="en-US"/>
        </a:p>
      </dgm:t>
    </dgm:pt>
    <dgm:pt modelId="{465574FC-8E27-4BB1-B354-EF449816D9EA}" type="sibTrans" cxnId="{A82B4801-1D11-4C65-8557-4798E9D00BB3}">
      <dgm:prSet/>
      <dgm:spPr/>
      <dgm:t>
        <a:bodyPr/>
        <a:lstStyle/>
        <a:p>
          <a:endParaRPr lang="en-US"/>
        </a:p>
      </dgm:t>
    </dgm:pt>
    <dgm:pt modelId="{8C145158-9C5C-41EC-AF85-2217B0ED989D}">
      <dgm:prSet/>
      <dgm:spPr>
        <a:solidFill>
          <a:schemeClr val="tx2">
            <a:lumMod val="40000"/>
            <a:lumOff val="60000"/>
          </a:schemeClr>
        </a:solidFill>
      </dgm:spPr>
      <dgm:t>
        <a:bodyPr/>
        <a:lstStyle/>
        <a:p>
          <a:r>
            <a:rPr lang="en-US" dirty="0" smtClean="0">
              <a:solidFill>
                <a:schemeClr val="tx2">
                  <a:lumMod val="75000"/>
                </a:schemeClr>
              </a:solidFill>
            </a:rPr>
            <a:t>Section 6: Market Entry and Licensing</a:t>
          </a:r>
          <a:endParaRPr lang="en-US" dirty="0">
            <a:solidFill>
              <a:schemeClr val="tx2">
                <a:lumMod val="75000"/>
              </a:schemeClr>
            </a:solidFill>
          </a:endParaRPr>
        </a:p>
      </dgm:t>
    </dgm:pt>
    <dgm:pt modelId="{9668DC08-0E58-47D8-9F76-5868BF7E09B5}" type="parTrans" cxnId="{0A8A8324-1C99-4C80-A33B-5EEC6865F3A2}">
      <dgm:prSet/>
      <dgm:spPr/>
      <dgm:t>
        <a:bodyPr/>
        <a:lstStyle/>
        <a:p>
          <a:endParaRPr lang="en-US"/>
        </a:p>
      </dgm:t>
    </dgm:pt>
    <dgm:pt modelId="{95CB7D74-E06C-4982-98EF-1EF13CBC4613}" type="sibTrans" cxnId="{0A8A8324-1C99-4C80-A33B-5EEC6865F3A2}">
      <dgm:prSet/>
      <dgm:spPr/>
      <dgm:t>
        <a:bodyPr/>
        <a:lstStyle/>
        <a:p>
          <a:endParaRPr lang="en-US"/>
        </a:p>
      </dgm:t>
    </dgm:pt>
    <dgm:pt modelId="{BB8D56E8-A4CC-4D60-A56A-60DE8CDF930B}">
      <dgm:prSet/>
      <dgm:spPr>
        <a:solidFill>
          <a:schemeClr val="accent1">
            <a:lumMod val="40000"/>
            <a:lumOff val="60000"/>
          </a:schemeClr>
        </a:solidFill>
      </dgm:spPr>
      <dgm:t>
        <a:bodyPr/>
        <a:lstStyle/>
        <a:p>
          <a:r>
            <a:rPr lang="en-US" dirty="0" smtClean="0">
              <a:solidFill>
                <a:schemeClr val="tx2">
                  <a:lumMod val="75000"/>
                </a:schemeClr>
              </a:solidFill>
            </a:rPr>
            <a:t>Section 7: Summary and Recommendations for Market Entry</a:t>
          </a:r>
          <a:endParaRPr lang="en-US" dirty="0">
            <a:solidFill>
              <a:schemeClr val="tx2">
                <a:lumMod val="75000"/>
              </a:schemeClr>
            </a:solidFill>
          </a:endParaRPr>
        </a:p>
      </dgm:t>
    </dgm:pt>
    <dgm:pt modelId="{66AB955A-EE14-486C-A644-B9BEB304AB6F}" type="parTrans" cxnId="{BCC3A648-8475-4157-AFE8-B77099A445F6}">
      <dgm:prSet/>
      <dgm:spPr/>
      <dgm:t>
        <a:bodyPr/>
        <a:lstStyle/>
        <a:p>
          <a:endParaRPr lang="en-US"/>
        </a:p>
      </dgm:t>
    </dgm:pt>
    <dgm:pt modelId="{1C9C1385-5853-4022-AD90-2AF53190B051}" type="sibTrans" cxnId="{BCC3A648-8475-4157-AFE8-B77099A445F6}">
      <dgm:prSet/>
      <dgm:spPr/>
      <dgm:t>
        <a:bodyPr/>
        <a:lstStyle/>
        <a:p>
          <a:endParaRPr lang="en-US"/>
        </a:p>
      </dgm:t>
    </dgm:pt>
    <dgm:pt modelId="{EBDC2E7D-913A-4D1B-AD4E-B3142D0AF79E}" type="pres">
      <dgm:prSet presAssocID="{D8A1F9F2-292C-4D77-AD34-F001326F98BB}" presName="Name0" presStyleCnt="0">
        <dgm:presLayoutVars>
          <dgm:chMax val="7"/>
          <dgm:chPref val="7"/>
          <dgm:dir/>
        </dgm:presLayoutVars>
      </dgm:prSet>
      <dgm:spPr/>
      <dgm:t>
        <a:bodyPr/>
        <a:lstStyle/>
        <a:p>
          <a:endParaRPr lang="en-US"/>
        </a:p>
      </dgm:t>
    </dgm:pt>
    <dgm:pt modelId="{F6A9AA11-CFB7-423F-9427-46F0A2715BB2}" type="pres">
      <dgm:prSet presAssocID="{D8A1F9F2-292C-4D77-AD34-F001326F98BB}" presName="Name1" presStyleCnt="0"/>
      <dgm:spPr/>
    </dgm:pt>
    <dgm:pt modelId="{54BCC21A-E32F-4DF0-9F67-FA893BA02D63}" type="pres">
      <dgm:prSet presAssocID="{D8A1F9F2-292C-4D77-AD34-F001326F98BB}" presName="cycle" presStyleCnt="0"/>
      <dgm:spPr/>
    </dgm:pt>
    <dgm:pt modelId="{D59D760A-71D8-4427-B315-64858F85F6EF}" type="pres">
      <dgm:prSet presAssocID="{D8A1F9F2-292C-4D77-AD34-F001326F98BB}" presName="srcNode" presStyleLbl="node1" presStyleIdx="0" presStyleCnt="7"/>
      <dgm:spPr/>
    </dgm:pt>
    <dgm:pt modelId="{8118875A-5A0E-43F0-A85A-C5373A57CE20}" type="pres">
      <dgm:prSet presAssocID="{D8A1F9F2-292C-4D77-AD34-F001326F98BB}" presName="conn" presStyleLbl="parChTrans1D2" presStyleIdx="0" presStyleCnt="1"/>
      <dgm:spPr/>
      <dgm:t>
        <a:bodyPr/>
        <a:lstStyle/>
        <a:p>
          <a:endParaRPr lang="en-US"/>
        </a:p>
      </dgm:t>
    </dgm:pt>
    <dgm:pt modelId="{E0CF8A1D-5408-41DD-B2AE-217E727AFB63}" type="pres">
      <dgm:prSet presAssocID="{D8A1F9F2-292C-4D77-AD34-F001326F98BB}" presName="extraNode" presStyleLbl="node1" presStyleIdx="0" presStyleCnt="7"/>
      <dgm:spPr/>
    </dgm:pt>
    <dgm:pt modelId="{31149073-686C-450B-B734-26A539C35181}" type="pres">
      <dgm:prSet presAssocID="{D8A1F9F2-292C-4D77-AD34-F001326F98BB}" presName="dstNode" presStyleLbl="node1" presStyleIdx="0" presStyleCnt="7"/>
      <dgm:spPr/>
    </dgm:pt>
    <dgm:pt modelId="{393D86FA-C866-4972-8FC7-7DD85D29F323}" type="pres">
      <dgm:prSet presAssocID="{D5498A1C-F550-4661-BDEC-EDF5222198D9}" presName="text_1" presStyleLbl="node1" presStyleIdx="0" presStyleCnt="7">
        <dgm:presLayoutVars>
          <dgm:bulletEnabled val="1"/>
        </dgm:presLayoutVars>
      </dgm:prSet>
      <dgm:spPr/>
      <dgm:t>
        <a:bodyPr/>
        <a:lstStyle/>
        <a:p>
          <a:endParaRPr lang="en-US"/>
        </a:p>
      </dgm:t>
    </dgm:pt>
    <dgm:pt modelId="{DCAAEB4D-114D-4BB7-B3D1-CA86A2DD09AF}" type="pres">
      <dgm:prSet presAssocID="{D5498A1C-F550-4661-BDEC-EDF5222198D9}" presName="accent_1" presStyleCnt="0"/>
      <dgm:spPr/>
    </dgm:pt>
    <dgm:pt modelId="{B1019294-EED0-4C15-BDBA-B808CA20512B}" type="pres">
      <dgm:prSet presAssocID="{D5498A1C-F550-4661-BDEC-EDF5222198D9}" presName="accentRepeatNode" presStyleLbl="solidFgAcc1" presStyleIdx="0" presStyleCnt="7"/>
      <dgm:spPr>
        <a:ln>
          <a:solidFill>
            <a:schemeClr val="bg1">
              <a:lumMod val="65000"/>
            </a:schemeClr>
          </a:solidFill>
        </a:ln>
      </dgm:spPr>
    </dgm:pt>
    <dgm:pt modelId="{AE7648A7-785A-4D07-A383-45448251874C}" type="pres">
      <dgm:prSet presAssocID="{01649261-CDFB-487F-9588-AA79144304BF}" presName="text_2" presStyleLbl="node1" presStyleIdx="1" presStyleCnt="7">
        <dgm:presLayoutVars>
          <dgm:bulletEnabled val="1"/>
        </dgm:presLayoutVars>
      </dgm:prSet>
      <dgm:spPr/>
      <dgm:t>
        <a:bodyPr/>
        <a:lstStyle/>
        <a:p>
          <a:endParaRPr lang="en-US"/>
        </a:p>
      </dgm:t>
    </dgm:pt>
    <dgm:pt modelId="{446C9533-BE98-4D54-BF75-1C9F61FFB577}" type="pres">
      <dgm:prSet presAssocID="{01649261-CDFB-487F-9588-AA79144304BF}" presName="accent_2" presStyleCnt="0"/>
      <dgm:spPr/>
    </dgm:pt>
    <dgm:pt modelId="{59AAA797-00C4-45E4-9F3A-0790971E761E}" type="pres">
      <dgm:prSet presAssocID="{01649261-CDFB-487F-9588-AA79144304BF}" presName="accentRepeatNode" presStyleLbl="solidFgAcc1" presStyleIdx="1" presStyleCnt="7"/>
      <dgm:spPr>
        <a:solidFill>
          <a:srgbClr val="FFFFFF"/>
        </a:solidFill>
        <a:ln>
          <a:solidFill>
            <a:schemeClr val="bg1">
              <a:lumMod val="65000"/>
            </a:schemeClr>
          </a:solidFill>
        </a:ln>
      </dgm:spPr>
      <dgm:t>
        <a:bodyPr/>
        <a:lstStyle/>
        <a:p>
          <a:endParaRPr lang="en-US"/>
        </a:p>
      </dgm:t>
    </dgm:pt>
    <dgm:pt modelId="{0CD1668F-B4FE-48F8-BD32-590239184B91}" type="pres">
      <dgm:prSet presAssocID="{CFC0E7B4-F879-4F57-BF3B-2137EAB96BCB}" presName="text_3" presStyleLbl="node1" presStyleIdx="2" presStyleCnt="7">
        <dgm:presLayoutVars>
          <dgm:bulletEnabled val="1"/>
        </dgm:presLayoutVars>
      </dgm:prSet>
      <dgm:spPr/>
      <dgm:t>
        <a:bodyPr/>
        <a:lstStyle/>
        <a:p>
          <a:endParaRPr lang="en-US"/>
        </a:p>
      </dgm:t>
    </dgm:pt>
    <dgm:pt modelId="{1B549371-0175-4008-BFA7-5340AAE65C08}" type="pres">
      <dgm:prSet presAssocID="{CFC0E7B4-F879-4F57-BF3B-2137EAB96BCB}" presName="accent_3" presStyleCnt="0"/>
      <dgm:spPr/>
    </dgm:pt>
    <dgm:pt modelId="{02888FA4-A968-4CC0-8B58-B6214C8F39C7}" type="pres">
      <dgm:prSet presAssocID="{CFC0E7B4-F879-4F57-BF3B-2137EAB96BCB}" presName="accentRepeatNode" presStyleLbl="solidFgAcc1" presStyleIdx="2" presStyleCnt="7"/>
      <dgm:spPr>
        <a:solidFill>
          <a:srgbClr val="FFFFFF"/>
        </a:solidFill>
        <a:ln>
          <a:solidFill>
            <a:schemeClr val="bg1">
              <a:lumMod val="65000"/>
            </a:schemeClr>
          </a:solidFill>
        </a:ln>
      </dgm:spPr>
      <dgm:t>
        <a:bodyPr/>
        <a:lstStyle/>
        <a:p>
          <a:endParaRPr lang="en-US"/>
        </a:p>
      </dgm:t>
    </dgm:pt>
    <dgm:pt modelId="{B3865CE1-9106-46E6-87F1-79188FBA86DF}" type="pres">
      <dgm:prSet presAssocID="{2CE694EB-1BB8-47F7-94E0-F5590191B3C0}" presName="text_4" presStyleLbl="node1" presStyleIdx="3" presStyleCnt="7">
        <dgm:presLayoutVars>
          <dgm:bulletEnabled val="1"/>
        </dgm:presLayoutVars>
      </dgm:prSet>
      <dgm:spPr/>
      <dgm:t>
        <a:bodyPr/>
        <a:lstStyle/>
        <a:p>
          <a:endParaRPr lang="en-US"/>
        </a:p>
      </dgm:t>
    </dgm:pt>
    <dgm:pt modelId="{31AD5022-6952-4A5D-AA48-5CEEEB176831}" type="pres">
      <dgm:prSet presAssocID="{2CE694EB-1BB8-47F7-94E0-F5590191B3C0}" presName="accent_4" presStyleCnt="0"/>
      <dgm:spPr/>
    </dgm:pt>
    <dgm:pt modelId="{80F0A54F-8996-4BDF-8487-78821206D291}" type="pres">
      <dgm:prSet presAssocID="{2CE694EB-1BB8-47F7-94E0-F5590191B3C0}" presName="accentRepeatNode" presStyleLbl="solidFgAcc1" presStyleIdx="3" presStyleCnt="7"/>
      <dgm:spPr>
        <a:solidFill>
          <a:srgbClr val="FFFFFF"/>
        </a:solidFill>
        <a:ln>
          <a:solidFill>
            <a:schemeClr val="bg1">
              <a:lumMod val="65000"/>
            </a:schemeClr>
          </a:solidFill>
        </a:ln>
      </dgm:spPr>
      <dgm:t>
        <a:bodyPr/>
        <a:lstStyle/>
        <a:p>
          <a:endParaRPr lang="en-US"/>
        </a:p>
      </dgm:t>
    </dgm:pt>
    <dgm:pt modelId="{95A61E20-1741-452C-912C-AA275B1D47C2}" type="pres">
      <dgm:prSet presAssocID="{83A882EC-D6DF-4C6D-B114-C4F1B066DD70}" presName="text_5" presStyleLbl="node1" presStyleIdx="4" presStyleCnt="7">
        <dgm:presLayoutVars>
          <dgm:bulletEnabled val="1"/>
        </dgm:presLayoutVars>
      </dgm:prSet>
      <dgm:spPr/>
      <dgm:t>
        <a:bodyPr/>
        <a:lstStyle/>
        <a:p>
          <a:endParaRPr lang="en-US"/>
        </a:p>
      </dgm:t>
    </dgm:pt>
    <dgm:pt modelId="{9E449161-F252-4D75-87DD-2B6C1860927C}" type="pres">
      <dgm:prSet presAssocID="{83A882EC-D6DF-4C6D-B114-C4F1B066DD70}" presName="accent_5" presStyleCnt="0"/>
      <dgm:spPr/>
    </dgm:pt>
    <dgm:pt modelId="{B9FDB615-FAF4-4D6F-8135-9B963379C495}" type="pres">
      <dgm:prSet presAssocID="{83A882EC-D6DF-4C6D-B114-C4F1B066DD70}" presName="accentRepeatNode" presStyleLbl="solidFgAcc1" presStyleIdx="4" presStyleCnt="7"/>
      <dgm:spPr>
        <a:solidFill>
          <a:srgbClr val="FF0000"/>
        </a:solidFill>
        <a:ln>
          <a:solidFill>
            <a:srgbClr val="FF0000"/>
          </a:solidFill>
        </a:ln>
      </dgm:spPr>
      <dgm:t>
        <a:bodyPr/>
        <a:lstStyle/>
        <a:p>
          <a:endParaRPr lang="en-US"/>
        </a:p>
      </dgm:t>
    </dgm:pt>
    <dgm:pt modelId="{1E56ED3F-3E5C-4387-80BC-7878395B6A86}" type="pres">
      <dgm:prSet presAssocID="{8C145158-9C5C-41EC-AF85-2217B0ED989D}" presName="text_6" presStyleLbl="node1" presStyleIdx="5" presStyleCnt="7">
        <dgm:presLayoutVars>
          <dgm:bulletEnabled val="1"/>
        </dgm:presLayoutVars>
      </dgm:prSet>
      <dgm:spPr/>
      <dgm:t>
        <a:bodyPr/>
        <a:lstStyle/>
        <a:p>
          <a:endParaRPr lang="en-US"/>
        </a:p>
      </dgm:t>
    </dgm:pt>
    <dgm:pt modelId="{A03DD3EC-0895-4AD3-B6F7-639640E5FF5C}" type="pres">
      <dgm:prSet presAssocID="{8C145158-9C5C-41EC-AF85-2217B0ED989D}" presName="accent_6" presStyleCnt="0"/>
      <dgm:spPr/>
    </dgm:pt>
    <dgm:pt modelId="{5CF32A3F-2469-4111-AFA3-D9FB945C79BE}" type="pres">
      <dgm:prSet presAssocID="{8C145158-9C5C-41EC-AF85-2217B0ED989D}" presName="accentRepeatNode" presStyleLbl="solidFgAcc1" presStyleIdx="5" presStyleCnt="7"/>
      <dgm:spPr>
        <a:ln>
          <a:solidFill>
            <a:schemeClr val="bg1">
              <a:lumMod val="65000"/>
            </a:schemeClr>
          </a:solidFill>
        </a:ln>
      </dgm:spPr>
    </dgm:pt>
    <dgm:pt modelId="{EBDAEA24-DEAF-433D-8510-5D87042D828B}" type="pres">
      <dgm:prSet presAssocID="{BB8D56E8-A4CC-4D60-A56A-60DE8CDF930B}" presName="text_7" presStyleLbl="node1" presStyleIdx="6" presStyleCnt="7">
        <dgm:presLayoutVars>
          <dgm:bulletEnabled val="1"/>
        </dgm:presLayoutVars>
      </dgm:prSet>
      <dgm:spPr/>
      <dgm:t>
        <a:bodyPr/>
        <a:lstStyle/>
        <a:p>
          <a:endParaRPr lang="en-US"/>
        </a:p>
      </dgm:t>
    </dgm:pt>
    <dgm:pt modelId="{CEF9FF67-FC2C-483B-8018-175961D8EC70}" type="pres">
      <dgm:prSet presAssocID="{BB8D56E8-A4CC-4D60-A56A-60DE8CDF930B}" presName="accent_7" presStyleCnt="0"/>
      <dgm:spPr/>
    </dgm:pt>
    <dgm:pt modelId="{3AB44294-B035-4331-81C6-4F2DB13FB274}" type="pres">
      <dgm:prSet presAssocID="{BB8D56E8-A4CC-4D60-A56A-60DE8CDF930B}" presName="accentRepeatNode" presStyleLbl="solidFgAcc1" presStyleIdx="6" presStyleCnt="7"/>
      <dgm:spPr>
        <a:ln>
          <a:solidFill>
            <a:schemeClr val="bg1">
              <a:lumMod val="65000"/>
            </a:schemeClr>
          </a:solidFill>
        </a:ln>
      </dgm:spPr>
    </dgm:pt>
  </dgm:ptLst>
  <dgm:cxnLst>
    <dgm:cxn modelId="{CC993F1D-AAC7-4AB0-AB52-A992D997CD86}" type="presOf" srcId="{CFC0E7B4-F879-4F57-BF3B-2137EAB96BCB}" destId="{0CD1668F-B4FE-48F8-BD32-590239184B91}" srcOrd="0" destOrd="0" presId="urn:microsoft.com/office/officeart/2008/layout/VerticalCurvedList"/>
    <dgm:cxn modelId="{092225B8-A9B7-4003-8BD3-F75EF4631AB8}" type="presOf" srcId="{83A882EC-D6DF-4C6D-B114-C4F1B066DD70}" destId="{95A61E20-1741-452C-912C-AA275B1D47C2}" srcOrd="0" destOrd="0" presId="urn:microsoft.com/office/officeart/2008/layout/VerticalCurvedList"/>
    <dgm:cxn modelId="{D2178AE8-CFD5-40E0-B4EC-CFDC3A8749FF}" type="presOf" srcId="{D5498A1C-F550-4661-BDEC-EDF5222198D9}" destId="{393D86FA-C866-4972-8FC7-7DD85D29F323}" srcOrd="0" destOrd="0" presId="urn:microsoft.com/office/officeart/2008/layout/VerticalCurvedList"/>
    <dgm:cxn modelId="{CCE7B1F7-67A6-4070-A2DA-EF64A981F53E}" type="presOf" srcId="{BB8D56E8-A4CC-4D60-A56A-60DE8CDF930B}" destId="{EBDAEA24-DEAF-433D-8510-5D87042D828B}" srcOrd="0" destOrd="0" presId="urn:microsoft.com/office/officeart/2008/layout/VerticalCurvedList"/>
    <dgm:cxn modelId="{BCC3A648-8475-4157-AFE8-B77099A445F6}" srcId="{D8A1F9F2-292C-4D77-AD34-F001326F98BB}" destId="{BB8D56E8-A4CC-4D60-A56A-60DE8CDF930B}" srcOrd="6" destOrd="0" parTransId="{66AB955A-EE14-486C-A644-B9BEB304AB6F}" sibTransId="{1C9C1385-5853-4022-AD90-2AF53190B051}"/>
    <dgm:cxn modelId="{E1AFBD6C-CEF8-4C89-B17E-E994A2F39DF7}" srcId="{D8A1F9F2-292C-4D77-AD34-F001326F98BB}" destId="{D5498A1C-F550-4661-BDEC-EDF5222198D9}" srcOrd="0" destOrd="0" parTransId="{6F4DCEF7-6385-4D16-808B-AD33FB0290FA}" sibTransId="{C99DEFC7-0DDF-4FA5-B528-4BE85160DC3A}"/>
    <dgm:cxn modelId="{949DDDE6-6C7C-4FFE-A1D2-BBA443A26E0B}" type="presOf" srcId="{C99DEFC7-0DDF-4FA5-B528-4BE85160DC3A}" destId="{8118875A-5A0E-43F0-A85A-C5373A57CE20}" srcOrd="0" destOrd="0" presId="urn:microsoft.com/office/officeart/2008/layout/VerticalCurvedList"/>
    <dgm:cxn modelId="{25E958EB-0372-4447-AAE3-5095E225B513}" type="presOf" srcId="{2CE694EB-1BB8-47F7-94E0-F5590191B3C0}" destId="{B3865CE1-9106-46E6-87F1-79188FBA86DF}" srcOrd="0" destOrd="0" presId="urn:microsoft.com/office/officeart/2008/layout/VerticalCurvedList"/>
    <dgm:cxn modelId="{A993F514-4DE0-4512-94D7-7DB65944D8BB}" srcId="{D8A1F9F2-292C-4D77-AD34-F001326F98BB}" destId="{2CE694EB-1BB8-47F7-94E0-F5590191B3C0}" srcOrd="3" destOrd="0" parTransId="{0699E3F8-17C7-4DA9-A7A4-E4229CC319B4}" sibTransId="{F6759B61-7408-4A1B-98D4-0B6FD9F03898}"/>
    <dgm:cxn modelId="{A82B4801-1D11-4C65-8557-4798E9D00BB3}" srcId="{D8A1F9F2-292C-4D77-AD34-F001326F98BB}" destId="{83A882EC-D6DF-4C6D-B114-C4F1B066DD70}" srcOrd="4" destOrd="0" parTransId="{F698F124-E223-409D-9A19-0A84B2286BB0}" sibTransId="{465574FC-8E27-4BB1-B354-EF449816D9EA}"/>
    <dgm:cxn modelId="{2550478B-0FC6-4A9B-9C40-E762E5DF682C}" type="presOf" srcId="{01649261-CDFB-487F-9588-AA79144304BF}" destId="{AE7648A7-785A-4D07-A383-45448251874C}" srcOrd="0" destOrd="0" presId="urn:microsoft.com/office/officeart/2008/layout/VerticalCurvedList"/>
    <dgm:cxn modelId="{0B5838D6-E5FC-462B-BA3D-B273A99A0ADE}" type="presOf" srcId="{D8A1F9F2-292C-4D77-AD34-F001326F98BB}" destId="{EBDC2E7D-913A-4D1B-AD4E-B3142D0AF79E}" srcOrd="0" destOrd="0" presId="urn:microsoft.com/office/officeart/2008/layout/VerticalCurvedList"/>
    <dgm:cxn modelId="{7BA6F4E6-564C-4FF6-A67B-234262B7DF2B}" type="presOf" srcId="{8C145158-9C5C-41EC-AF85-2217B0ED989D}" destId="{1E56ED3F-3E5C-4387-80BC-7878395B6A86}" srcOrd="0" destOrd="0" presId="urn:microsoft.com/office/officeart/2008/layout/VerticalCurvedList"/>
    <dgm:cxn modelId="{1527C153-EBEF-4687-A090-F7C32A552154}" srcId="{D8A1F9F2-292C-4D77-AD34-F001326F98BB}" destId="{CFC0E7B4-F879-4F57-BF3B-2137EAB96BCB}" srcOrd="2" destOrd="0" parTransId="{E2F715AA-4854-43F7-8F06-2694C25F42C0}" sibTransId="{81EB797A-BE3B-4741-93C1-C613CB035984}"/>
    <dgm:cxn modelId="{0A8A8324-1C99-4C80-A33B-5EEC6865F3A2}" srcId="{D8A1F9F2-292C-4D77-AD34-F001326F98BB}" destId="{8C145158-9C5C-41EC-AF85-2217B0ED989D}" srcOrd="5" destOrd="0" parTransId="{9668DC08-0E58-47D8-9F76-5868BF7E09B5}" sibTransId="{95CB7D74-E06C-4982-98EF-1EF13CBC4613}"/>
    <dgm:cxn modelId="{E6D14542-BE9E-4FBC-9B39-8F69889E66D0}" srcId="{D8A1F9F2-292C-4D77-AD34-F001326F98BB}" destId="{01649261-CDFB-487F-9588-AA79144304BF}" srcOrd="1" destOrd="0" parTransId="{DAF373D1-3186-4BA3-AB39-CDEB3A3FC274}" sibTransId="{58B5537E-6F6C-4A9F-B514-38FD71C175C0}"/>
    <dgm:cxn modelId="{A8440B5E-5E68-4A13-BACE-DBF70888720E}" type="presParOf" srcId="{EBDC2E7D-913A-4D1B-AD4E-B3142D0AF79E}" destId="{F6A9AA11-CFB7-423F-9427-46F0A2715BB2}" srcOrd="0" destOrd="0" presId="urn:microsoft.com/office/officeart/2008/layout/VerticalCurvedList"/>
    <dgm:cxn modelId="{ECBD2DE1-8D1C-43C0-B766-782924D8D267}" type="presParOf" srcId="{F6A9AA11-CFB7-423F-9427-46F0A2715BB2}" destId="{54BCC21A-E32F-4DF0-9F67-FA893BA02D63}" srcOrd="0" destOrd="0" presId="urn:microsoft.com/office/officeart/2008/layout/VerticalCurvedList"/>
    <dgm:cxn modelId="{11C896DA-7D5E-40A6-8F1C-15573627714F}" type="presParOf" srcId="{54BCC21A-E32F-4DF0-9F67-FA893BA02D63}" destId="{D59D760A-71D8-4427-B315-64858F85F6EF}" srcOrd="0" destOrd="0" presId="urn:microsoft.com/office/officeart/2008/layout/VerticalCurvedList"/>
    <dgm:cxn modelId="{7A36F7AC-0FD5-4DA7-987D-E613A054D728}" type="presParOf" srcId="{54BCC21A-E32F-4DF0-9F67-FA893BA02D63}" destId="{8118875A-5A0E-43F0-A85A-C5373A57CE20}" srcOrd="1" destOrd="0" presId="urn:microsoft.com/office/officeart/2008/layout/VerticalCurvedList"/>
    <dgm:cxn modelId="{94EF7ECB-2EC3-487A-B02C-7D7EF7378101}" type="presParOf" srcId="{54BCC21A-E32F-4DF0-9F67-FA893BA02D63}" destId="{E0CF8A1D-5408-41DD-B2AE-217E727AFB63}" srcOrd="2" destOrd="0" presId="urn:microsoft.com/office/officeart/2008/layout/VerticalCurvedList"/>
    <dgm:cxn modelId="{162A481A-7DFA-4F95-99C2-3A8C924BC58B}" type="presParOf" srcId="{54BCC21A-E32F-4DF0-9F67-FA893BA02D63}" destId="{31149073-686C-450B-B734-26A539C35181}" srcOrd="3" destOrd="0" presId="urn:microsoft.com/office/officeart/2008/layout/VerticalCurvedList"/>
    <dgm:cxn modelId="{D4067C9D-8727-4E74-8DD7-DBB7BD86B32B}" type="presParOf" srcId="{F6A9AA11-CFB7-423F-9427-46F0A2715BB2}" destId="{393D86FA-C866-4972-8FC7-7DD85D29F323}" srcOrd="1" destOrd="0" presId="urn:microsoft.com/office/officeart/2008/layout/VerticalCurvedList"/>
    <dgm:cxn modelId="{2D144F53-2B51-4102-A349-CDEF2A60AB2A}" type="presParOf" srcId="{F6A9AA11-CFB7-423F-9427-46F0A2715BB2}" destId="{DCAAEB4D-114D-4BB7-B3D1-CA86A2DD09AF}" srcOrd="2" destOrd="0" presId="urn:microsoft.com/office/officeart/2008/layout/VerticalCurvedList"/>
    <dgm:cxn modelId="{8C856200-CA45-4B26-9B54-997D834B2DE8}" type="presParOf" srcId="{DCAAEB4D-114D-4BB7-B3D1-CA86A2DD09AF}" destId="{B1019294-EED0-4C15-BDBA-B808CA20512B}" srcOrd="0" destOrd="0" presId="urn:microsoft.com/office/officeart/2008/layout/VerticalCurvedList"/>
    <dgm:cxn modelId="{4D95C169-C0E9-4CE1-AE50-38D227EC99D4}" type="presParOf" srcId="{F6A9AA11-CFB7-423F-9427-46F0A2715BB2}" destId="{AE7648A7-785A-4D07-A383-45448251874C}" srcOrd="3" destOrd="0" presId="urn:microsoft.com/office/officeart/2008/layout/VerticalCurvedList"/>
    <dgm:cxn modelId="{EF618485-86DB-497B-9393-D3E2590C8EBA}" type="presParOf" srcId="{F6A9AA11-CFB7-423F-9427-46F0A2715BB2}" destId="{446C9533-BE98-4D54-BF75-1C9F61FFB577}" srcOrd="4" destOrd="0" presId="urn:microsoft.com/office/officeart/2008/layout/VerticalCurvedList"/>
    <dgm:cxn modelId="{4F62EC0C-F34D-4E8D-A055-CCB152593E1A}" type="presParOf" srcId="{446C9533-BE98-4D54-BF75-1C9F61FFB577}" destId="{59AAA797-00C4-45E4-9F3A-0790971E761E}" srcOrd="0" destOrd="0" presId="urn:microsoft.com/office/officeart/2008/layout/VerticalCurvedList"/>
    <dgm:cxn modelId="{406DE83D-7180-4EDF-91D2-FE2179D6BD36}" type="presParOf" srcId="{F6A9AA11-CFB7-423F-9427-46F0A2715BB2}" destId="{0CD1668F-B4FE-48F8-BD32-590239184B91}" srcOrd="5" destOrd="0" presId="urn:microsoft.com/office/officeart/2008/layout/VerticalCurvedList"/>
    <dgm:cxn modelId="{F3A31CE4-ACEA-4F42-AF46-087B809F2C72}" type="presParOf" srcId="{F6A9AA11-CFB7-423F-9427-46F0A2715BB2}" destId="{1B549371-0175-4008-BFA7-5340AAE65C08}" srcOrd="6" destOrd="0" presId="urn:microsoft.com/office/officeart/2008/layout/VerticalCurvedList"/>
    <dgm:cxn modelId="{5FC07AC8-5AF6-481C-8983-14D944207AEC}" type="presParOf" srcId="{1B549371-0175-4008-BFA7-5340AAE65C08}" destId="{02888FA4-A968-4CC0-8B58-B6214C8F39C7}" srcOrd="0" destOrd="0" presId="urn:microsoft.com/office/officeart/2008/layout/VerticalCurvedList"/>
    <dgm:cxn modelId="{47DAB5A3-4B3D-4E04-9E18-DD6DD1CE3CD9}" type="presParOf" srcId="{F6A9AA11-CFB7-423F-9427-46F0A2715BB2}" destId="{B3865CE1-9106-46E6-87F1-79188FBA86DF}" srcOrd="7" destOrd="0" presId="urn:microsoft.com/office/officeart/2008/layout/VerticalCurvedList"/>
    <dgm:cxn modelId="{E6704629-93F6-4A6D-995E-70116942D33D}" type="presParOf" srcId="{F6A9AA11-CFB7-423F-9427-46F0A2715BB2}" destId="{31AD5022-6952-4A5D-AA48-5CEEEB176831}" srcOrd="8" destOrd="0" presId="urn:microsoft.com/office/officeart/2008/layout/VerticalCurvedList"/>
    <dgm:cxn modelId="{8E0DE8B5-FD1F-4B86-B077-F85D2F16450B}" type="presParOf" srcId="{31AD5022-6952-4A5D-AA48-5CEEEB176831}" destId="{80F0A54F-8996-4BDF-8487-78821206D291}" srcOrd="0" destOrd="0" presId="urn:microsoft.com/office/officeart/2008/layout/VerticalCurvedList"/>
    <dgm:cxn modelId="{2993251C-66B1-4EDF-8A13-DFAD7E72BBFC}" type="presParOf" srcId="{F6A9AA11-CFB7-423F-9427-46F0A2715BB2}" destId="{95A61E20-1741-452C-912C-AA275B1D47C2}" srcOrd="9" destOrd="0" presId="urn:microsoft.com/office/officeart/2008/layout/VerticalCurvedList"/>
    <dgm:cxn modelId="{D6CB72D3-BFFC-4694-9D0F-5D42E4F56825}" type="presParOf" srcId="{F6A9AA11-CFB7-423F-9427-46F0A2715BB2}" destId="{9E449161-F252-4D75-87DD-2B6C1860927C}" srcOrd="10" destOrd="0" presId="urn:microsoft.com/office/officeart/2008/layout/VerticalCurvedList"/>
    <dgm:cxn modelId="{0CC6EBD7-94D6-4F8B-A40B-33D20AD8E2EF}" type="presParOf" srcId="{9E449161-F252-4D75-87DD-2B6C1860927C}" destId="{B9FDB615-FAF4-4D6F-8135-9B963379C495}" srcOrd="0" destOrd="0" presId="urn:microsoft.com/office/officeart/2008/layout/VerticalCurvedList"/>
    <dgm:cxn modelId="{4A43BFED-D780-47C4-8387-873724AEB306}" type="presParOf" srcId="{F6A9AA11-CFB7-423F-9427-46F0A2715BB2}" destId="{1E56ED3F-3E5C-4387-80BC-7878395B6A86}" srcOrd="11" destOrd="0" presId="urn:microsoft.com/office/officeart/2008/layout/VerticalCurvedList"/>
    <dgm:cxn modelId="{0B4AC4B3-1770-4394-9584-8D1793F45CB4}" type="presParOf" srcId="{F6A9AA11-CFB7-423F-9427-46F0A2715BB2}" destId="{A03DD3EC-0895-4AD3-B6F7-639640E5FF5C}" srcOrd="12" destOrd="0" presId="urn:microsoft.com/office/officeart/2008/layout/VerticalCurvedList"/>
    <dgm:cxn modelId="{33AD9C3E-E87F-4DFB-8780-08C0DE2DE3FF}" type="presParOf" srcId="{A03DD3EC-0895-4AD3-B6F7-639640E5FF5C}" destId="{5CF32A3F-2469-4111-AFA3-D9FB945C79BE}" srcOrd="0" destOrd="0" presId="urn:microsoft.com/office/officeart/2008/layout/VerticalCurvedList"/>
    <dgm:cxn modelId="{C48D608F-945B-4A8C-870E-CF8CEE007C54}" type="presParOf" srcId="{F6A9AA11-CFB7-423F-9427-46F0A2715BB2}" destId="{EBDAEA24-DEAF-433D-8510-5D87042D828B}" srcOrd="13" destOrd="0" presId="urn:microsoft.com/office/officeart/2008/layout/VerticalCurvedList"/>
    <dgm:cxn modelId="{E396B82A-5C28-496D-9463-1D9919EFADF6}" type="presParOf" srcId="{F6A9AA11-CFB7-423F-9427-46F0A2715BB2}" destId="{CEF9FF67-FC2C-483B-8018-175961D8EC70}" srcOrd="14" destOrd="0" presId="urn:microsoft.com/office/officeart/2008/layout/VerticalCurvedList"/>
    <dgm:cxn modelId="{8ECDBF3A-F391-45EA-8160-D955E447B301}" type="presParOf" srcId="{CEF9FF67-FC2C-483B-8018-175961D8EC70}" destId="{3AB44294-B035-4331-81C6-4F2DB13FB27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8875A-5A0E-43F0-A85A-C5373A57CE20}">
      <dsp:nvSpPr>
        <dsp:cNvPr id="0" name=""/>
        <dsp:cNvSpPr/>
      </dsp:nvSpPr>
      <dsp:spPr>
        <a:xfrm>
          <a:off x="-4975737" y="-762658"/>
          <a:ext cx="5927984" cy="5927984"/>
        </a:xfrm>
        <a:prstGeom prst="blockArc">
          <a:avLst>
            <a:gd name="adj1" fmla="val 18900000"/>
            <a:gd name="adj2" fmla="val 2700000"/>
            <a:gd name="adj3" fmla="val 364"/>
          </a:avLst>
        </a:prstGeom>
        <a:noFill/>
        <a:ln w="25400" cap="flat" cmpd="sng" algn="ctr">
          <a:solidFill>
            <a:schemeClr val="tx2">
              <a:lumMod val="50000"/>
            </a:schemeClr>
          </a:solidFill>
          <a:prstDash val="solid"/>
        </a:ln>
        <a:effectLst/>
      </dsp:spPr>
      <dsp:style>
        <a:lnRef idx="2">
          <a:scrgbClr r="0" g="0" b="0"/>
        </a:lnRef>
        <a:fillRef idx="0">
          <a:scrgbClr r="0" g="0" b="0"/>
        </a:fillRef>
        <a:effectRef idx="0">
          <a:scrgbClr r="0" g="0" b="0"/>
        </a:effectRef>
        <a:fontRef idx="minor"/>
      </dsp:style>
    </dsp:sp>
    <dsp:sp modelId="{393D86FA-C866-4972-8FC7-7DD85D29F323}">
      <dsp:nvSpPr>
        <dsp:cNvPr id="0" name=""/>
        <dsp:cNvSpPr/>
      </dsp:nvSpPr>
      <dsp:spPr>
        <a:xfrm>
          <a:off x="308847" y="200145"/>
          <a:ext cx="6236377" cy="400114"/>
        </a:xfrm>
        <a:prstGeom prst="rect">
          <a:avLst/>
        </a:prstGeom>
        <a:solidFill>
          <a:schemeClr val="tx2">
            <a:lumMod val="5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1: Myanmar Microfinance Market</a:t>
          </a:r>
          <a:endParaRPr lang="en-US" sz="1800" kern="1200" dirty="0"/>
        </a:p>
      </dsp:txBody>
      <dsp:txXfrm>
        <a:off x="308847" y="200145"/>
        <a:ext cx="6236377" cy="400114"/>
      </dsp:txXfrm>
    </dsp:sp>
    <dsp:sp modelId="{B1019294-EED0-4C15-BDBA-B808CA20512B}">
      <dsp:nvSpPr>
        <dsp:cNvPr id="0" name=""/>
        <dsp:cNvSpPr/>
      </dsp:nvSpPr>
      <dsp:spPr>
        <a:xfrm>
          <a:off x="58775" y="150130"/>
          <a:ext cx="500142" cy="500142"/>
        </a:xfrm>
        <a:prstGeom prst="ellipse">
          <a:avLst/>
        </a:prstGeom>
        <a:solidFill>
          <a:srgbClr val="FF0000"/>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AE7648A7-785A-4D07-A383-45448251874C}">
      <dsp:nvSpPr>
        <dsp:cNvPr id="0" name=""/>
        <dsp:cNvSpPr/>
      </dsp:nvSpPr>
      <dsp:spPr>
        <a:xfrm>
          <a:off x="671186" y="800669"/>
          <a:ext cx="5874037" cy="400114"/>
        </a:xfrm>
        <a:prstGeom prst="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2: Informal Finance Market</a:t>
          </a:r>
          <a:endParaRPr lang="en-US" sz="1800" kern="1200" dirty="0"/>
        </a:p>
      </dsp:txBody>
      <dsp:txXfrm>
        <a:off x="671186" y="800669"/>
        <a:ext cx="5874037" cy="400114"/>
      </dsp:txXfrm>
    </dsp:sp>
    <dsp:sp modelId="{59AAA797-00C4-45E4-9F3A-0790971E761E}">
      <dsp:nvSpPr>
        <dsp:cNvPr id="0" name=""/>
        <dsp:cNvSpPr/>
      </dsp:nvSpPr>
      <dsp:spPr>
        <a:xfrm>
          <a:off x="421115" y="750654"/>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0CD1668F-B4FE-48F8-BD32-590239184B91}">
      <dsp:nvSpPr>
        <dsp:cNvPr id="0" name=""/>
        <dsp:cNvSpPr/>
      </dsp:nvSpPr>
      <dsp:spPr>
        <a:xfrm>
          <a:off x="869746" y="1400752"/>
          <a:ext cx="5675477" cy="40011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3: Market Potential for Payday Loans</a:t>
          </a:r>
          <a:endParaRPr lang="en-US" sz="1800" kern="1200" dirty="0"/>
        </a:p>
      </dsp:txBody>
      <dsp:txXfrm>
        <a:off x="869746" y="1400752"/>
        <a:ext cx="5675477" cy="400114"/>
      </dsp:txXfrm>
    </dsp:sp>
    <dsp:sp modelId="{02888FA4-A968-4CC0-8B58-B6214C8F39C7}">
      <dsp:nvSpPr>
        <dsp:cNvPr id="0" name=""/>
        <dsp:cNvSpPr/>
      </dsp:nvSpPr>
      <dsp:spPr>
        <a:xfrm>
          <a:off x="619675" y="1350738"/>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B3865CE1-9106-46E6-87F1-79188FBA86DF}">
      <dsp:nvSpPr>
        <dsp:cNvPr id="0" name=""/>
        <dsp:cNvSpPr/>
      </dsp:nvSpPr>
      <dsp:spPr>
        <a:xfrm>
          <a:off x="933145" y="2001276"/>
          <a:ext cx="5612079" cy="400114"/>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4: Analysis of Payday Loan Business Ecosystem</a:t>
          </a:r>
          <a:endParaRPr lang="en-US" sz="1800" kern="1200" dirty="0"/>
        </a:p>
      </dsp:txBody>
      <dsp:txXfrm>
        <a:off x="933145" y="2001276"/>
        <a:ext cx="5612079" cy="400114"/>
      </dsp:txXfrm>
    </dsp:sp>
    <dsp:sp modelId="{80F0A54F-8996-4BDF-8487-78821206D291}">
      <dsp:nvSpPr>
        <dsp:cNvPr id="0" name=""/>
        <dsp:cNvSpPr/>
      </dsp:nvSpPr>
      <dsp:spPr>
        <a:xfrm>
          <a:off x="683073" y="1951262"/>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95A61E20-1741-452C-912C-AA275B1D47C2}">
      <dsp:nvSpPr>
        <dsp:cNvPr id="0" name=""/>
        <dsp:cNvSpPr/>
      </dsp:nvSpPr>
      <dsp:spPr>
        <a:xfrm>
          <a:off x="869746" y="2601800"/>
          <a:ext cx="5675477" cy="400114"/>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5: Distribution Channel for Payday Loans</a:t>
          </a:r>
          <a:endParaRPr lang="en-US" sz="1800" kern="1200" dirty="0"/>
        </a:p>
      </dsp:txBody>
      <dsp:txXfrm>
        <a:off x="869746" y="2601800"/>
        <a:ext cx="5675477" cy="400114"/>
      </dsp:txXfrm>
    </dsp:sp>
    <dsp:sp modelId="{B9FDB615-FAF4-4D6F-8135-9B963379C495}">
      <dsp:nvSpPr>
        <dsp:cNvPr id="0" name=""/>
        <dsp:cNvSpPr/>
      </dsp:nvSpPr>
      <dsp:spPr>
        <a:xfrm>
          <a:off x="619675" y="2551785"/>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1E56ED3F-3E5C-4387-80BC-7878395B6A86}">
      <dsp:nvSpPr>
        <dsp:cNvPr id="0" name=""/>
        <dsp:cNvSpPr/>
      </dsp:nvSpPr>
      <dsp:spPr>
        <a:xfrm>
          <a:off x="671186" y="3201883"/>
          <a:ext cx="5874037" cy="400114"/>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6: Market Entry and Licensing</a:t>
          </a:r>
          <a:endParaRPr lang="en-US" sz="1800" kern="1200" dirty="0">
            <a:solidFill>
              <a:schemeClr val="tx2">
                <a:lumMod val="75000"/>
              </a:schemeClr>
            </a:solidFill>
          </a:endParaRPr>
        </a:p>
      </dsp:txBody>
      <dsp:txXfrm>
        <a:off x="671186" y="3201883"/>
        <a:ext cx="5874037" cy="400114"/>
      </dsp:txXfrm>
    </dsp:sp>
    <dsp:sp modelId="{5CF32A3F-2469-4111-AFA3-D9FB945C79BE}">
      <dsp:nvSpPr>
        <dsp:cNvPr id="0" name=""/>
        <dsp:cNvSpPr/>
      </dsp:nvSpPr>
      <dsp:spPr>
        <a:xfrm>
          <a:off x="421115" y="3151869"/>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EBDAEA24-DEAF-433D-8510-5D87042D828B}">
      <dsp:nvSpPr>
        <dsp:cNvPr id="0" name=""/>
        <dsp:cNvSpPr/>
      </dsp:nvSpPr>
      <dsp:spPr>
        <a:xfrm>
          <a:off x="308847" y="3802407"/>
          <a:ext cx="6236377" cy="400114"/>
        </a:xfrm>
        <a:prstGeom prst="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7: Summary and Recommendations for Market Entry</a:t>
          </a:r>
          <a:endParaRPr lang="en-US" sz="1800" kern="1200" dirty="0">
            <a:solidFill>
              <a:schemeClr val="tx2">
                <a:lumMod val="75000"/>
              </a:schemeClr>
            </a:solidFill>
          </a:endParaRPr>
        </a:p>
      </dsp:txBody>
      <dsp:txXfrm>
        <a:off x="308847" y="3802407"/>
        <a:ext cx="6236377" cy="400114"/>
      </dsp:txXfrm>
    </dsp:sp>
    <dsp:sp modelId="{3AB44294-B035-4331-81C6-4F2DB13FB274}">
      <dsp:nvSpPr>
        <dsp:cNvPr id="0" name=""/>
        <dsp:cNvSpPr/>
      </dsp:nvSpPr>
      <dsp:spPr>
        <a:xfrm>
          <a:off x="58775" y="3752393"/>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190EA-9371-4D30-84C1-9DCC4B0A1931}">
      <dsp:nvSpPr>
        <dsp:cNvPr id="0" name=""/>
        <dsp:cNvSpPr/>
      </dsp:nvSpPr>
      <dsp:spPr>
        <a:xfrm>
          <a:off x="228596" y="1719"/>
          <a:ext cx="921918" cy="758119"/>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lumMod val="95000"/>
                  <a:lumOff val="5000"/>
                </a:schemeClr>
              </a:solidFill>
            </a:rPr>
            <a:t>MPT</a:t>
          </a:r>
          <a:endParaRPr lang="en-US" sz="1300" kern="1200" dirty="0">
            <a:solidFill>
              <a:schemeClr val="tx1">
                <a:lumMod val="95000"/>
                <a:lumOff val="5000"/>
              </a:schemeClr>
            </a:solidFill>
          </a:endParaRPr>
        </a:p>
      </dsp:txBody>
      <dsp:txXfrm>
        <a:off x="363608" y="112743"/>
        <a:ext cx="651894" cy="536071"/>
      </dsp:txXfrm>
    </dsp:sp>
    <dsp:sp modelId="{140B9499-68AC-48EB-B321-C1D7D2A09932}">
      <dsp:nvSpPr>
        <dsp:cNvPr id="0" name=""/>
        <dsp:cNvSpPr/>
      </dsp:nvSpPr>
      <dsp:spPr>
        <a:xfrm>
          <a:off x="469701" y="821398"/>
          <a:ext cx="439709" cy="43970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27984" y="989543"/>
        <a:ext cx="323143" cy="103419"/>
      </dsp:txXfrm>
    </dsp:sp>
    <dsp:sp modelId="{9341A71F-B343-4810-A29B-5BC390289114}">
      <dsp:nvSpPr>
        <dsp:cNvPr id="0" name=""/>
        <dsp:cNvSpPr/>
      </dsp:nvSpPr>
      <dsp:spPr>
        <a:xfrm>
          <a:off x="228596" y="1322666"/>
          <a:ext cx="921918" cy="758119"/>
        </a:xfrm>
        <a:prstGeom prst="ellips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lumMod val="95000"/>
                  <a:lumOff val="5000"/>
                </a:schemeClr>
              </a:solidFill>
            </a:rPr>
            <a:t>MEC Tel</a:t>
          </a:r>
          <a:endParaRPr lang="en-US" sz="1300" kern="1200" dirty="0">
            <a:solidFill>
              <a:schemeClr val="tx1">
                <a:lumMod val="95000"/>
                <a:lumOff val="5000"/>
              </a:schemeClr>
            </a:solidFill>
          </a:endParaRPr>
        </a:p>
      </dsp:txBody>
      <dsp:txXfrm>
        <a:off x="363608" y="1433690"/>
        <a:ext cx="651894" cy="536071"/>
      </dsp:txXfrm>
    </dsp:sp>
    <dsp:sp modelId="{97C07304-EE66-4893-AA3A-1A50294C1797}">
      <dsp:nvSpPr>
        <dsp:cNvPr id="0" name=""/>
        <dsp:cNvSpPr/>
      </dsp:nvSpPr>
      <dsp:spPr>
        <a:xfrm>
          <a:off x="469701" y="2142345"/>
          <a:ext cx="439709" cy="43970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27984" y="2310490"/>
        <a:ext cx="323143" cy="103419"/>
      </dsp:txXfrm>
    </dsp:sp>
    <dsp:sp modelId="{0C0F8FE7-E1F9-4C82-90DB-A48FBB3DCB75}">
      <dsp:nvSpPr>
        <dsp:cNvPr id="0" name=""/>
        <dsp:cNvSpPr/>
      </dsp:nvSpPr>
      <dsp:spPr>
        <a:xfrm>
          <a:off x="228596" y="2643613"/>
          <a:ext cx="921918" cy="758119"/>
        </a:xfrm>
        <a:prstGeom prst="ellipse">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err="1" smtClean="0">
              <a:solidFill>
                <a:schemeClr val="tx1"/>
              </a:solidFill>
            </a:rPr>
            <a:t>Ooredoo</a:t>
          </a:r>
          <a:endParaRPr lang="en-US" sz="1300" kern="1200" dirty="0">
            <a:solidFill>
              <a:schemeClr val="tx1"/>
            </a:solidFill>
          </a:endParaRPr>
        </a:p>
      </dsp:txBody>
      <dsp:txXfrm>
        <a:off x="363608" y="2754637"/>
        <a:ext cx="651894" cy="536071"/>
      </dsp:txXfrm>
    </dsp:sp>
    <dsp:sp modelId="{5B045D63-3733-4574-AE36-CFC0145DE1D2}">
      <dsp:nvSpPr>
        <dsp:cNvPr id="0" name=""/>
        <dsp:cNvSpPr/>
      </dsp:nvSpPr>
      <dsp:spPr>
        <a:xfrm>
          <a:off x="469701" y="3463292"/>
          <a:ext cx="439709" cy="43970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11150">
            <a:lnSpc>
              <a:spcPct val="90000"/>
            </a:lnSpc>
            <a:spcBef>
              <a:spcPct val="0"/>
            </a:spcBef>
            <a:spcAft>
              <a:spcPct val="35000"/>
            </a:spcAft>
          </a:pPr>
          <a:endParaRPr lang="en-US" sz="700" kern="1200"/>
        </a:p>
      </dsp:txBody>
      <dsp:txXfrm>
        <a:off x="527984" y="3631437"/>
        <a:ext cx="323143" cy="103419"/>
      </dsp:txXfrm>
    </dsp:sp>
    <dsp:sp modelId="{B7A70ECE-D439-42C7-8E0A-7ED5B19252A3}">
      <dsp:nvSpPr>
        <dsp:cNvPr id="0" name=""/>
        <dsp:cNvSpPr/>
      </dsp:nvSpPr>
      <dsp:spPr>
        <a:xfrm>
          <a:off x="228596" y="3964561"/>
          <a:ext cx="921918" cy="758119"/>
        </a:xfrm>
        <a:prstGeom prst="ellipse">
          <a:avLst/>
        </a:prstGeom>
        <a:solidFill>
          <a:schemeClr val="bg1">
            <a:lumMod val="6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smtClean="0">
              <a:solidFill>
                <a:schemeClr val="tx1">
                  <a:lumMod val="95000"/>
                  <a:lumOff val="5000"/>
                </a:schemeClr>
              </a:solidFill>
            </a:rPr>
            <a:t>Telenor</a:t>
          </a:r>
          <a:endParaRPr lang="en-US" sz="1300" kern="1200" dirty="0">
            <a:solidFill>
              <a:schemeClr val="tx1">
                <a:lumMod val="95000"/>
                <a:lumOff val="5000"/>
              </a:schemeClr>
            </a:solidFill>
          </a:endParaRPr>
        </a:p>
      </dsp:txBody>
      <dsp:txXfrm>
        <a:off x="363608" y="4075585"/>
        <a:ext cx="651894" cy="536071"/>
      </dsp:txXfrm>
    </dsp:sp>
    <dsp:sp modelId="{9692BB09-E4BB-4DD1-887C-022AFA7B9776}">
      <dsp:nvSpPr>
        <dsp:cNvPr id="0" name=""/>
        <dsp:cNvSpPr/>
      </dsp:nvSpPr>
      <dsp:spPr>
        <a:xfrm>
          <a:off x="1264232" y="2221189"/>
          <a:ext cx="241081" cy="2820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264232" y="2277593"/>
        <a:ext cx="168757" cy="169212"/>
      </dsp:txXfrm>
    </dsp:sp>
    <dsp:sp modelId="{F910EBAB-C6FE-4809-9A95-B6E2B8F177DF}">
      <dsp:nvSpPr>
        <dsp:cNvPr id="0" name=""/>
        <dsp:cNvSpPr/>
      </dsp:nvSpPr>
      <dsp:spPr>
        <a:xfrm>
          <a:off x="1605386" y="1684327"/>
          <a:ext cx="1321765" cy="1355744"/>
        </a:xfrm>
        <a:prstGeom prst="ellipse">
          <a:avLst/>
        </a:prstGeom>
        <a:solidFill>
          <a:schemeClr val="accent5">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lumMod val="95000"/>
                  <a:lumOff val="5000"/>
                </a:schemeClr>
              </a:solidFill>
            </a:rPr>
            <a:t>31.5% Mobile Penetration in 2014</a:t>
          </a:r>
          <a:endParaRPr lang="en-US" sz="1200" kern="1200" dirty="0">
            <a:solidFill>
              <a:schemeClr val="tx1">
                <a:lumMod val="95000"/>
                <a:lumOff val="5000"/>
              </a:schemeClr>
            </a:solidFill>
          </a:endParaRPr>
        </a:p>
      </dsp:txBody>
      <dsp:txXfrm>
        <a:off x="1798954" y="1882871"/>
        <a:ext cx="934629" cy="95865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8875A-5A0E-43F0-A85A-C5373A57CE20}">
      <dsp:nvSpPr>
        <dsp:cNvPr id="0" name=""/>
        <dsp:cNvSpPr/>
      </dsp:nvSpPr>
      <dsp:spPr>
        <a:xfrm>
          <a:off x="-4975737" y="-762658"/>
          <a:ext cx="5927984" cy="5927984"/>
        </a:xfrm>
        <a:prstGeom prst="blockArc">
          <a:avLst>
            <a:gd name="adj1" fmla="val 18900000"/>
            <a:gd name="adj2" fmla="val 2700000"/>
            <a:gd name="adj3" fmla="val 364"/>
          </a:avLst>
        </a:prstGeom>
        <a:noFill/>
        <a:ln w="25400" cap="flat" cmpd="sng" algn="ctr">
          <a:solidFill>
            <a:schemeClr val="tx2">
              <a:lumMod val="50000"/>
            </a:schemeClr>
          </a:solidFill>
          <a:prstDash val="solid"/>
        </a:ln>
        <a:effectLst/>
      </dsp:spPr>
      <dsp:style>
        <a:lnRef idx="2">
          <a:scrgbClr r="0" g="0" b="0"/>
        </a:lnRef>
        <a:fillRef idx="0">
          <a:scrgbClr r="0" g="0" b="0"/>
        </a:fillRef>
        <a:effectRef idx="0">
          <a:scrgbClr r="0" g="0" b="0"/>
        </a:effectRef>
        <a:fontRef idx="minor"/>
      </dsp:style>
    </dsp:sp>
    <dsp:sp modelId="{393D86FA-C866-4972-8FC7-7DD85D29F323}">
      <dsp:nvSpPr>
        <dsp:cNvPr id="0" name=""/>
        <dsp:cNvSpPr/>
      </dsp:nvSpPr>
      <dsp:spPr>
        <a:xfrm>
          <a:off x="308847" y="200145"/>
          <a:ext cx="6236377" cy="400114"/>
        </a:xfrm>
        <a:prstGeom prst="rect">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1: Myanmar Microfinance Market</a:t>
          </a:r>
          <a:endParaRPr lang="en-US" sz="1800" kern="1200" dirty="0"/>
        </a:p>
      </dsp:txBody>
      <dsp:txXfrm>
        <a:off x="308847" y="200145"/>
        <a:ext cx="6236377" cy="400114"/>
      </dsp:txXfrm>
    </dsp:sp>
    <dsp:sp modelId="{B1019294-EED0-4C15-BDBA-B808CA20512B}">
      <dsp:nvSpPr>
        <dsp:cNvPr id="0" name=""/>
        <dsp:cNvSpPr/>
      </dsp:nvSpPr>
      <dsp:spPr>
        <a:xfrm>
          <a:off x="58775" y="150130"/>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AE7648A7-785A-4D07-A383-45448251874C}">
      <dsp:nvSpPr>
        <dsp:cNvPr id="0" name=""/>
        <dsp:cNvSpPr/>
      </dsp:nvSpPr>
      <dsp:spPr>
        <a:xfrm>
          <a:off x="671186" y="800669"/>
          <a:ext cx="5874037" cy="400114"/>
        </a:xfrm>
        <a:prstGeom prst="rect">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2: Informal Finance Market</a:t>
          </a:r>
          <a:endParaRPr lang="en-US" sz="1800" kern="1200" dirty="0"/>
        </a:p>
      </dsp:txBody>
      <dsp:txXfrm>
        <a:off x="671186" y="800669"/>
        <a:ext cx="5874037" cy="400114"/>
      </dsp:txXfrm>
    </dsp:sp>
    <dsp:sp modelId="{59AAA797-00C4-45E4-9F3A-0790971E761E}">
      <dsp:nvSpPr>
        <dsp:cNvPr id="0" name=""/>
        <dsp:cNvSpPr/>
      </dsp:nvSpPr>
      <dsp:spPr>
        <a:xfrm>
          <a:off x="421115" y="750654"/>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0CD1668F-B4FE-48F8-BD32-590239184B91}">
      <dsp:nvSpPr>
        <dsp:cNvPr id="0" name=""/>
        <dsp:cNvSpPr/>
      </dsp:nvSpPr>
      <dsp:spPr>
        <a:xfrm>
          <a:off x="869746" y="1400752"/>
          <a:ext cx="5675477" cy="400114"/>
        </a:xfrm>
        <a:prstGeom prst="rect">
          <a:avLst/>
        </a:prstGeom>
        <a:solidFill>
          <a:schemeClr val="accent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3: Market Potential for Payday Loans</a:t>
          </a:r>
          <a:endParaRPr lang="en-US" sz="1800" kern="1200" dirty="0"/>
        </a:p>
      </dsp:txBody>
      <dsp:txXfrm>
        <a:off x="869746" y="1400752"/>
        <a:ext cx="5675477" cy="400114"/>
      </dsp:txXfrm>
    </dsp:sp>
    <dsp:sp modelId="{02888FA4-A968-4CC0-8B58-B6214C8F39C7}">
      <dsp:nvSpPr>
        <dsp:cNvPr id="0" name=""/>
        <dsp:cNvSpPr/>
      </dsp:nvSpPr>
      <dsp:spPr>
        <a:xfrm>
          <a:off x="619675" y="1350738"/>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B3865CE1-9106-46E6-87F1-79188FBA86DF}">
      <dsp:nvSpPr>
        <dsp:cNvPr id="0" name=""/>
        <dsp:cNvSpPr/>
      </dsp:nvSpPr>
      <dsp:spPr>
        <a:xfrm>
          <a:off x="933145" y="2001276"/>
          <a:ext cx="5612079" cy="400114"/>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4: Analysis of Payday Loan Business Ecosystem</a:t>
          </a:r>
          <a:endParaRPr lang="en-US" sz="1800" kern="1200" dirty="0"/>
        </a:p>
      </dsp:txBody>
      <dsp:txXfrm>
        <a:off x="933145" y="2001276"/>
        <a:ext cx="5612079" cy="400114"/>
      </dsp:txXfrm>
    </dsp:sp>
    <dsp:sp modelId="{80F0A54F-8996-4BDF-8487-78821206D291}">
      <dsp:nvSpPr>
        <dsp:cNvPr id="0" name=""/>
        <dsp:cNvSpPr/>
      </dsp:nvSpPr>
      <dsp:spPr>
        <a:xfrm>
          <a:off x="683073" y="1951262"/>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95A61E20-1741-452C-912C-AA275B1D47C2}">
      <dsp:nvSpPr>
        <dsp:cNvPr id="0" name=""/>
        <dsp:cNvSpPr/>
      </dsp:nvSpPr>
      <dsp:spPr>
        <a:xfrm>
          <a:off x="869746" y="2601800"/>
          <a:ext cx="5675477" cy="400114"/>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5: Distribution Channel for Payday Loans</a:t>
          </a:r>
          <a:endParaRPr lang="en-US" sz="1800" kern="1200" dirty="0"/>
        </a:p>
      </dsp:txBody>
      <dsp:txXfrm>
        <a:off x="869746" y="2601800"/>
        <a:ext cx="5675477" cy="400114"/>
      </dsp:txXfrm>
    </dsp:sp>
    <dsp:sp modelId="{B9FDB615-FAF4-4D6F-8135-9B963379C495}">
      <dsp:nvSpPr>
        <dsp:cNvPr id="0" name=""/>
        <dsp:cNvSpPr/>
      </dsp:nvSpPr>
      <dsp:spPr>
        <a:xfrm>
          <a:off x="619675" y="2551785"/>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1E56ED3F-3E5C-4387-80BC-7878395B6A86}">
      <dsp:nvSpPr>
        <dsp:cNvPr id="0" name=""/>
        <dsp:cNvSpPr/>
      </dsp:nvSpPr>
      <dsp:spPr>
        <a:xfrm>
          <a:off x="671186" y="3201883"/>
          <a:ext cx="5874037" cy="400114"/>
        </a:xfrm>
        <a:prstGeom prst="rect">
          <a:avLst/>
        </a:prstGeom>
        <a:solidFill>
          <a:schemeClr val="tx2">
            <a:lumMod val="40000"/>
            <a:lumOff val="6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6: Market Entry and Licensing</a:t>
          </a:r>
          <a:endParaRPr lang="en-US" sz="1800" kern="1200" dirty="0">
            <a:solidFill>
              <a:schemeClr val="tx2">
                <a:lumMod val="75000"/>
              </a:schemeClr>
            </a:solidFill>
          </a:endParaRPr>
        </a:p>
      </dsp:txBody>
      <dsp:txXfrm>
        <a:off x="671186" y="3201883"/>
        <a:ext cx="5874037" cy="400114"/>
      </dsp:txXfrm>
    </dsp:sp>
    <dsp:sp modelId="{5CF32A3F-2469-4111-AFA3-D9FB945C79BE}">
      <dsp:nvSpPr>
        <dsp:cNvPr id="0" name=""/>
        <dsp:cNvSpPr/>
      </dsp:nvSpPr>
      <dsp:spPr>
        <a:xfrm>
          <a:off x="421115" y="3151869"/>
          <a:ext cx="500142" cy="500142"/>
        </a:xfrm>
        <a:prstGeom prst="ellipse">
          <a:avLst/>
        </a:prstGeom>
        <a:solidFill>
          <a:srgbClr val="FF0000"/>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EBDAEA24-DEAF-433D-8510-5D87042D828B}">
      <dsp:nvSpPr>
        <dsp:cNvPr id="0" name=""/>
        <dsp:cNvSpPr/>
      </dsp:nvSpPr>
      <dsp:spPr>
        <a:xfrm>
          <a:off x="308847" y="3802407"/>
          <a:ext cx="6236377" cy="400114"/>
        </a:xfrm>
        <a:prstGeom prst="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7: Summary and Recommendations for Market Entry</a:t>
          </a:r>
          <a:endParaRPr lang="en-US" sz="1800" kern="1200" dirty="0">
            <a:solidFill>
              <a:schemeClr val="tx2">
                <a:lumMod val="75000"/>
              </a:schemeClr>
            </a:solidFill>
          </a:endParaRPr>
        </a:p>
      </dsp:txBody>
      <dsp:txXfrm>
        <a:off x="308847" y="3802407"/>
        <a:ext cx="6236377" cy="400114"/>
      </dsp:txXfrm>
    </dsp:sp>
    <dsp:sp modelId="{3AB44294-B035-4331-81C6-4F2DB13FB274}">
      <dsp:nvSpPr>
        <dsp:cNvPr id="0" name=""/>
        <dsp:cNvSpPr/>
      </dsp:nvSpPr>
      <dsp:spPr>
        <a:xfrm>
          <a:off x="58775" y="3752393"/>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8875A-5A0E-43F0-A85A-C5373A57CE20}">
      <dsp:nvSpPr>
        <dsp:cNvPr id="0" name=""/>
        <dsp:cNvSpPr/>
      </dsp:nvSpPr>
      <dsp:spPr>
        <a:xfrm>
          <a:off x="-4975737" y="-762658"/>
          <a:ext cx="5927984" cy="5927984"/>
        </a:xfrm>
        <a:prstGeom prst="blockArc">
          <a:avLst>
            <a:gd name="adj1" fmla="val 18900000"/>
            <a:gd name="adj2" fmla="val 2700000"/>
            <a:gd name="adj3" fmla="val 364"/>
          </a:avLst>
        </a:prstGeom>
        <a:noFill/>
        <a:ln w="25400" cap="flat" cmpd="sng" algn="ctr">
          <a:solidFill>
            <a:schemeClr val="tx2">
              <a:lumMod val="50000"/>
            </a:schemeClr>
          </a:solidFill>
          <a:prstDash val="solid"/>
        </a:ln>
        <a:effectLst/>
      </dsp:spPr>
      <dsp:style>
        <a:lnRef idx="2">
          <a:scrgbClr r="0" g="0" b="0"/>
        </a:lnRef>
        <a:fillRef idx="0">
          <a:scrgbClr r="0" g="0" b="0"/>
        </a:fillRef>
        <a:effectRef idx="0">
          <a:scrgbClr r="0" g="0" b="0"/>
        </a:effectRef>
        <a:fontRef idx="minor"/>
      </dsp:style>
    </dsp:sp>
    <dsp:sp modelId="{393D86FA-C866-4972-8FC7-7DD85D29F323}">
      <dsp:nvSpPr>
        <dsp:cNvPr id="0" name=""/>
        <dsp:cNvSpPr/>
      </dsp:nvSpPr>
      <dsp:spPr>
        <a:xfrm>
          <a:off x="308847" y="200145"/>
          <a:ext cx="6236377" cy="400114"/>
        </a:xfrm>
        <a:prstGeom prst="rect">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1: Myanmar Microfinance Market</a:t>
          </a:r>
          <a:endParaRPr lang="en-US" sz="1800" kern="1200" dirty="0"/>
        </a:p>
      </dsp:txBody>
      <dsp:txXfrm>
        <a:off x="308847" y="200145"/>
        <a:ext cx="6236377" cy="400114"/>
      </dsp:txXfrm>
    </dsp:sp>
    <dsp:sp modelId="{B1019294-EED0-4C15-BDBA-B808CA20512B}">
      <dsp:nvSpPr>
        <dsp:cNvPr id="0" name=""/>
        <dsp:cNvSpPr/>
      </dsp:nvSpPr>
      <dsp:spPr>
        <a:xfrm>
          <a:off x="58775" y="150130"/>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AE7648A7-785A-4D07-A383-45448251874C}">
      <dsp:nvSpPr>
        <dsp:cNvPr id="0" name=""/>
        <dsp:cNvSpPr/>
      </dsp:nvSpPr>
      <dsp:spPr>
        <a:xfrm>
          <a:off x="671186" y="800669"/>
          <a:ext cx="5874037" cy="400114"/>
        </a:xfrm>
        <a:prstGeom prst="rect">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2: Informal Finance Market</a:t>
          </a:r>
          <a:endParaRPr lang="en-US" sz="1800" kern="1200" dirty="0"/>
        </a:p>
      </dsp:txBody>
      <dsp:txXfrm>
        <a:off x="671186" y="800669"/>
        <a:ext cx="5874037" cy="400114"/>
      </dsp:txXfrm>
    </dsp:sp>
    <dsp:sp modelId="{59AAA797-00C4-45E4-9F3A-0790971E761E}">
      <dsp:nvSpPr>
        <dsp:cNvPr id="0" name=""/>
        <dsp:cNvSpPr/>
      </dsp:nvSpPr>
      <dsp:spPr>
        <a:xfrm>
          <a:off x="421115" y="750654"/>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0CD1668F-B4FE-48F8-BD32-590239184B91}">
      <dsp:nvSpPr>
        <dsp:cNvPr id="0" name=""/>
        <dsp:cNvSpPr/>
      </dsp:nvSpPr>
      <dsp:spPr>
        <a:xfrm>
          <a:off x="869746" y="1400752"/>
          <a:ext cx="5675477" cy="400114"/>
        </a:xfrm>
        <a:prstGeom prst="rect">
          <a:avLst/>
        </a:prstGeom>
        <a:solidFill>
          <a:schemeClr val="accent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3: Market Potential for Payday Loans</a:t>
          </a:r>
          <a:endParaRPr lang="en-US" sz="1800" kern="1200" dirty="0"/>
        </a:p>
      </dsp:txBody>
      <dsp:txXfrm>
        <a:off x="869746" y="1400752"/>
        <a:ext cx="5675477" cy="400114"/>
      </dsp:txXfrm>
    </dsp:sp>
    <dsp:sp modelId="{02888FA4-A968-4CC0-8B58-B6214C8F39C7}">
      <dsp:nvSpPr>
        <dsp:cNvPr id="0" name=""/>
        <dsp:cNvSpPr/>
      </dsp:nvSpPr>
      <dsp:spPr>
        <a:xfrm>
          <a:off x="619675" y="1350738"/>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B3865CE1-9106-46E6-87F1-79188FBA86DF}">
      <dsp:nvSpPr>
        <dsp:cNvPr id="0" name=""/>
        <dsp:cNvSpPr/>
      </dsp:nvSpPr>
      <dsp:spPr>
        <a:xfrm>
          <a:off x="933145" y="2001276"/>
          <a:ext cx="5612079" cy="400114"/>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4: Analysis of Payday Loan Business Ecosystem</a:t>
          </a:r>
          <a:endParaRPr lang="en-US" sz="1800" kern="1200" dirty="0"/>
        </a:p>
      </dsp:txBody>
      <dsp:txXfrm>
        <a:off x="933145" y="2001276"/>
        <a:ext cx="5612079" cy="400114"/>
      </dsp:txXfrm>
    </dsp:sp>
    <dsp:sp modelId="{80F0A54F-8996-4BDF-8487-78821206D291}">
      <dsp:nvSpPr>
        <dsp:cNvPr id="0" name=""/>
        <dsp:cNvSpPr/>
      </dsp:nvSpPr>
      <dsp:spPr>
        <a:xfrm>
          <a:off x="683073" y="1951262"/>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95A61E20-1741-452C-912C-AA275B1D47C2}">
      <dsp:nvSpPr>
        <dsp:cNvPr id="0" name=""/>
        <dsp:cNvSpPr/>
      </dsp:nvSpPr>
      <dsp:spPr>
        <a:xfrm>
          <a:off x="869746" y="2601800"/>
          <a:ext cx="5675477" cy="400114"/>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5: Distribution Channel for Payday Loans</a:t>
          </a:r>
          <a:endParaRPr lang="en-US" sz="1800" kern="1200" dirty="0"/>
        </a:p>
      </dsp:txBody>
      <dsp:txXfrm>
        <a:off x="869746" y="2601800"/>
        <a:ext cx="5675477" cy="400114"/>
      </dsp:txXfrm>
    </dsp:sp>
    <dsp:sp modelId="{B9FDB615-FAF4-4D6F-8135-9B963379C495}">
      <dsp:nvSpPr>
        <dsp:cNvPr id="0" name=""/>
        <dsp:cNvSpPr/>
      </dsp:nvSpPr>
      <dsp:spPr>
        <a:xfrm>
          <a:off x="619675" y="2551785"/>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1E56ED3F-3E5C-4387-80BC-7878395B6A86}">
      <dsp:nvSpPr>
        <dsp:cNvPr id="0" name=""/>
        <dsp:cNvSpPr/>
      </dsp:nvSpPr>
      <dsp:spPr>
        <a:xfrm>
          <a:off x="671186" y="3201883"/>
          <a:ext cx="5874037" cy="400114"/>
        </a:xfrm>
        <a:prstGeom prst="rect">
          <a:avLst/>
        </a:prstGeom>
        <a:solidFill>
          <a:schemeClr val="tx2">
            <a:lumMod val="40000"/>
            <a:lumOff val="6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6: Market Entry and Licensing</a:t>
          </a:r>
          <a:endParaRPr lang="en-US" sz="1800" kern="1200" dirty="0">
            <a:solidFill>
              <a:schemeClr val="tx2">
                <a:lumMod val="75000"/>
              </a:schemeClr>
            </a:solidFill>
          </a:endParaRPr>
        </a:p>
      </dsp:txBody>
      <dsp:txXfrm>
        <a:off x="671186" y="3201883"/>
        <a:ext cx="5874037" cy="400114"/>
      </dsp:txXfrm>
    </dsp:sp>
    <dsp:sp modelId="{5CF32A3F-2469-4111-AFA3-D9FB945C79BE}">
      <dsp:nvSpPr>
        <dsp:cNvPr id="0" name=""/>
        <dsp:cNvSpPr/>
      </dsp:nvSpPr>
      <dsp:spPr>
        <a:xfrm>
          <a:off x="421115" y="3151869"/>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EBDAEA24-DEAF-433D-8510-5D87042D828B}">
      <dsp:nvSpPr>
        <dsp:cNvPr id="0" name=""/>
        <dsp:cNvSpPr/>
      </dsp:nvSpPr>
      <dsp:spPr>
        <a:xfrm>
          <a:off x="308847" y="3802407"/>
          <a:ext cx="6236377" cy="400114"/>
        </a:xfrm>
        <a:prstGeom prst="rect">
          <a:avLst/>
        </a:prstGeom>
        <a:solidFill>
          <a:schemeClr val="accent1">
            <a:lumMod val="40000"/>
            <a:lumOff val="6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7: Summary and Recommendations for Market Entry</a:t>
          </a:r>
          <a:endParaRPr lang="en-US" sz="1800" kern="1200" dirty="0">
            <a:solidFill>
              <a:schemeClr val="tx2">
                <a:lumMod val="75000"/>
              </a:schemeClr>
            </a:solidFill>
          </a:endParaRPr>
        </a:p>
      </dsp:txBody>
      <dsp:txXfrm>
        <a:off x="308847" y="3802407"/>
        <a:ext cx="6236377" cy="400114"/>
      </dsp:txXfrm>
    </dsp:sp>
    <dsp:sp modelId="{3AB44294-B035-4331-81C6-4F2DB13FB274}">
      <dsp:nvSpPr>
        <dsp:cNvPr id="0" name=""/>
        <dsp:cNvSpPr/>
      </dsp:nvSpPr>
      <dsp:spPr>
        <a:xfrm>
          <a:off x="58775" y="3752393"/>
          <a:ext cx="500142" cy="500142"/>
        </a:xfrm>
        <a:prstGeom prst="ellipse">
          <a:avLst/>
        </a:prstGeom>
        <a:solidFill>
          <a:srgbClr val="FF0000"/>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A61953-1CCD-4A9A-BE4C-ACD98A90652C}">
      <dsp:nvSpPr>
        <dsp:cNvPr id="0" name=""/>
        <dsp:cNvSpPr/>
      </dsp:nvSpPr>
      <dsp:spPr>
        <a:xfrm>
          <a:off x="89076" y="42"/>
          <a:ext cx="1644692" cy="9590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Interest on loan portfolio</a:t>
          </a:r>
          <a:endParaRPr lang="en-US" sz="1200" kern="1200" dirty="0"/>
        </a:p>
      </dsp:txBody>
      <dsp:txXfrm>
        <a:off x="329936" y="140496"/>
        <a:ext cx="1162972" cy="678173"/>
      </dsp:txXfrm>
    </dsp:sp>
    <dsp:sp modelId="{70D98B9B-F5C8-4F8D-8139-25AD59531217}">
      <dsp:nvSpPr>
        <dsp:cNvPr id="0" name=""/>
        <dsp:cNvSpPr/>
      </dsp:nvSpPr>
      <dsp:spPr>
        <a:xfrm>
          <a:off x="1853579" y="187333"/>
          <a:ext cx="550713" cy="584500"/>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1926576" y="414819"/>
        <a:ext cx="404719" cy="129528"/>
      </dsp:txXfrm>
    </dsp:sp>
    <dsp:sp modelId="{E40C866C-175C-4A9A-8F6E-F15CBBE00189}">
      <dsp:nvSpPr>
        <dsp:cNvPr id="0" name=""/>
        <dsp:cNvSpPr/>
      </dsp:nvSpPr>
      <dsp:spPr>
        <a:xfrm>
          <a:off x="2524104" y="42"/>
          <a:ext cx="1644692" cy="9590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Fees and commissions on loan portfolio</a:t>
          </a:r>
          <a:endParaRPr lang="en-US" sz="1200" kern="1200" dirty="0"/>
        </a:p>
      </dsp:txBody>
      <dsp:txXfrm>
        <a:off x="2764964" y="140496"/>
        <a:ext cx="1162972" cy="678173"/>
      </dsp:txXfrm>
    </dsp:sp>
    <dsp:sp modelId="{444AB092-4AD9-45FB-8F71-7CC8E1D49288}">
      <dsp:nvSpPr>
        <dsp:cNvPr id="0" name=""/>
        <dsp:cNvSpPr/>
      </dsp:nvSpPr>
      <dsp:spPr>
        <a:xfrm>
          <a:off x="4288608" y="187333"/>
          <a:ext cx="550713" cy="584500"/>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endParaRPr lang="en-US" sz="2400" kern="1200"/>
        </a:p>
      </dsp:txBody>
      <dsp:txXfrm>
        <a:off x="4361605" y="307740"/>
        <a:ext cx="404719" cy="343686"/>
      </dsp:txXfrm>
    </dsp:sp>
    <dsp:sp modelId="{B552F14B-5B15-4F3F-B60A-80ED61493B4E}">
      <dsp:nvSpPr>
        <dsp:cNvPr id="0" name=""/>
        <dsp:cNvSpPr/>
      </dsp:nvSpPr>
      <dsp:spPr>
        <a:xfrm>
          <a:off x="4959132" y="42"/>
          <a:ext cx="1644692" cy="95908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t>Revenue from loan portfolio</a:t>
          </a:r>
          <a:endParaRPr lang="en-US" sz="1200" kern="1200" dirty="0"/>
        </a:p>
      </dsp:txBody>
      <dsp:txXfrm>
        <a:off x="5199992" y="140496"/>
        <a:ext cx="1162972" cy="6781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387DB1-2451-4F69-8DA7-27F250EA5A5E}">
      <dsp:nvSpPr>
        <dsp:cNvPr id="0" name=""/>
        <dsp:cNvSpPr/>
      </dsp:nvSpPr>
      <dsp:spPr>
        <a:xfrm>
          <a:off x="4" y="0"/>
          <a:ext cx="8991595" cy="32004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AF72B-BE36-4AA3-97FF-B027029041BE}">
      <dsp:nvSpPr>
        <dsp:cNvPr id="0" name=""/>
        <dsp:cNvSpPr/>
      </dsp:nvSpPr>
      <dsp:spPr>
        <a:xfrm>
          <a:off x="2652" y="718912"/>
          <a:ext cx="1594893" cy="1914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Drafted new constitution of Myanmar</a:t>
          </a:r>
          <a:endParaRPr lang="en-US" sz="1200" kern="1200" dirty="0"/>
        </a:p>
      </dsp:txBody>
      <dsp:txXfrm>
        <a:off x="80508" y="796768"/>
        <a:ext cx="1439181" cy="1758588"/>
      </dsp:txXfrm>
    </dsp:sp>
    <dsp:sp modelId="{E08407AB-B94F-41CC-A28C-29BC69E08B52}">
      <dsp:nvSpPr>
        <dsp:cNvPr id="0" name=""/>
        <dsp:cNvSpPr/>
      </dsp:nvSpPr>
      <dsp:spPr>
        <a:xfrm>
          <a:off x="1805600" y="718912"/>
          <a:ext cx="1594893" cy="1914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 New civilian government took office</a:t>
          </a:r>
        </a:p>
        <a:p>
          <a:pPr lvl="0" algn="ctr" defTabSz="533400">
            <a:lnSpc>
              <a:spcPct val="90000"/>
            </a:lnSpc>
            <a:spcBef>
              <a:spcPct val="0"/>
            </a:spcBef>
            <a:spcAft>
              <a:spcPct val="35000"/>
            </a:spcAft>
          </a:pPr>
          <a:r>
            <a:rPr lang="en-US" sz="1200" kern="1200" dirty="0" smtClean="0"/>
            <a:t>- More private banks emerged</a:t>
          </a:r>
        </a:p>
        <a:p>
          <a:pPr lvl="0" algn="ctr" defTabSz="533400">
            <a:lnSpc>
              <a:spcPct val="90000"/>
            </a:lnSpc>
            <a:spcBef>
              <a:spcPct val="0"/>
            </a:spcBef>
            <a:spcAft>
              <a:spcPct val="35000"/>
            </a:spcAft>
          </a:pPr>
          <a:r>
            <a:rPr lang="en-US" sz="1200" kern="1200" dirty="0" smtClean="0"/>
            <a:t>- Myanmar Payment Union established</a:t>
          </a:r>
        </a:p>
        <a:p>
          <a:pPr lvl="0" algn="ctr" defTabSz="533400">
            <a:lnSpc>
              <a:spcPct val="90000"/>
            </a:lnSpc>
            <a:spcBef>
              <a:spcPct val="0"/>
            </a:spcBef>
            <a:spcAft>
              <a:spcPct val="35000"/>
            </a:spcAft>
          </a:pPr>
          <a:r>
            <a:rPr lang="en-US" sz="1200" kern="1200" dirty="0" smtClean="0"/>
            <a:t>- Microfinance Law enacted</a:t>
          </a:r>
        </a:p>
      </dsp:txBody>
      <dsp:txXfrm>
        <a:off x="1883456" y="796768"/>
        <a:ext cx="1439181" cy="1758588"/>
      </dsp:txXfrm>
    </dsp:sp>
    <dsp:sp modelId="{FC5BCB91-EC5F-42A4-BDD9-0AB08C5C4517}">
      <dsp:nvSpPr>
        <dsp:cNvPr id="0" name=""/>
        <dsp:cNvSpPr/>
      </dsp:nvSpPr>
      <dsp:spPr>
        <a:xfrm>
          <a:off x="3666309" y="718912"/>
          <a:ext cx="1594893" cy="1914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 Adoption of floating exchange rate scrapping the 35 year used fixed exchange rate</a:t>
          </a:r>
        </a:p>
        <a:p>
          <a:pPr lvl="0" algn="ctr" defTabSz="533400">
            <a:lnSpc>
              <a:spcPct val="90000"/>
            </a:lnSpc>
            <a:spcBef>
              <a:spcPct val="0"/>
            </a:spcBef>
            <a:spcAft>
              <a:spcPct val="35000"/>
            </a:spcAft>
          </a:pPr>
          <a:r>
            <a:rPr lang="en-US" sz="1200" kern="1200" dirty="0" smtClean="0"/>
            <a:t>- Foreign Investment Law enacted</a:t>
          </a:r>
          <a:endParaRPr lang="en-US" sz="1200" kern="1200" dirty="0"/>
        </a:p>
      </dsp:txBody>
      <dsp:txXfrm>
        <a:off x="3744165" y="796768"/>
        <a:ext cx="1439181" cy="1758588"/>
      </dsp:txXfrm>
    </dsp:sp>
    <dsp:sp modelId="{C77834EB-0F24-4A40-9C6A-1EEEC3E27987}">
      <dsp:nvSpPr>
        <dsp:cNvPr id="0" name=""/>
        <dsp:cNvSpPr/>
      </dsp:nvSpPr>
      <dsp:spPr>
        <a:xfrm>
          <a:off x="5527019" y="718912"/>
          <a:ext cx="1594893" cy="191430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 Central Bank of Myanmar Law enacted</a:t>
          </a:r>
        </a:p>
        <a:p>
          <a:pPr lvl="0" algn="ctr" defTabSz="533400">
            <a:lnSpc>
              <a:spcPct val="90000"/>
            </a:lnSpc>
            <a:spcBef>
              <a:spcPct val="0"/>
            </a:spcBef>
            <a:spcAft>
              <a:spcPct val="35000"/>
            </a:spcAft>
          </a:pPr>
          <a:r>
            <a:rPr lang="en-US" sz="1200" kern="1200" dirty="0" smtClean="0"/>
            <a:t>- 12 new domestic insurance licenses issued</a:t>
          </a:r>
          <a:endParaRPr lang="en-US" sz="1200" kern="1200" dirty="0"/>
        </a:p>
      </dsp:txBody>
      <dsp:txXfrm>
        <a:off x="5604875" y="796768"/>
        <a:ext cx="1439181" cy="1758588"/>
      </dsp:txXfrm>
    </dsp:sp>
    <dsp:sp modelId="{27C64D6C-3950-4967-AA82-5E195B2B4A7F}">
      <dsp:nvSpPr>
        <dsp:cNvPr id="0" name=""/>
        <dsp:cNvSpPr/>
      </dsp:nvSpPr>
      <dsp:spPr>
        <a:xfrm>
          <a:off x="7375182" y="750333"/>
          <a:ext cx="1540384" cy="1911726"/>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 Nine foreign banks received licenses to operate</a:t>
          </a:r>
        </a:p>
        <a:p>
          <a:pPr lvl="0" algn="ctr" defTabSz="533400">
            <a:lnSpc>
              <a:spcPct val="90000"/>
            </a:lnSpc>
            <a:spcBef>
              <a:spcPct val="0"/>
            </a:spcBef>
            <a:spcAft>
              <a:spcPct val="35000"/>
            </a:spcAft>
          </a:pPr>
          <a:r>
            <a:rPr lang="en-US" sz="1200" kern="1200" dirty="0" smtClean="0"/>
            <a:t>- Drafted new Financial Institutions Law to replace the one drafted in 1990 </a:t>
          </a:r>
          <a:endParaRPr lang="en-US" sz="1200" kern="1200" dirty="0"/>
        </a:p>
      </dsp:txBody>
      <dsp:txXfrm>
        <a:off x="7450377" y="825528"/>
        <a:ext cx="1389994" cy="17613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03125-D504-4101-9B0E-0AA53FE60724}">
      <dsp:nvSpPr>
        <dsp:cNvPr id="0" name=""/>
        <dsp:cNvSpPr/>
      </dsp:nvSpPr>
      <dsp:spPr>
        <a:xfrm>
          <a:off x="0" y="3770328"/>
          <a:ext cx="9372600" cy="494853"/>
        </a:xfrm>
        <a:prstGeom prst="rect">
          <a:avLst/>
        </a:prstGeom>
        <a:solidFill>
          <a:srgbClr val="C6D9F1"/>
        </a:solidFill>
        <a:ln w="19050" cap="flat" cmpd="sng" algn="ctr">
          <a:solidFill>
            <a:srgbClr val="17375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lumMod val="95000"/>
                  <a:lumOff val="5000"/>
                </a:schemeClr>
              </a:solidFill>
            </a:rPr>
            <a:t>Customer makes monthly settlement of  interest and repayment either at AEON counter or the one of these banks; </a:t>
          </a:r>
          <a:r>
            <a:rPr lang="en-US" sz="1200" kern="1200" dirty="0" smtClean="0">
              <a:solidFill>
                <a:schemeClr val="dk1"/>
              </a:solidFill>
              <a:effectLst/>
              <a:latin typeface="+mn-lt"/>
              <a:ea typeface="+mn-ea"/>
              <a:cs typeface="+mn-cs"/>
            </a:rPr>
            <a:t>CB</a:t>
          </a:r>
          <a:r>
            <a:rPr lang="en-US" sz="1200" kern="1200" baseline="0" dirty="0" smtClean="0">
              <a:solidFill>
                <a:schemeClr val="dk1"/>
              </a:solidFill>
              <a:effectLst/>
              <a:latin typeface="+mn-lt"/>
              <a:ea typeface="+mn-ea"/>
              <a:cs typeface="+mn-cs"/>
            </a:rPr>
            <a:t> Bank, AYA Bank, </a:t>
          </a:r>
          <a:r>
            <a:rPr lang="en-US" sz="1200" kern="1200" baseline="0" dirty="0" err="1" smtClean="0">
              <a:solidFill>
                <a:schemeClr val="dk1"/>
              </a:solidFill>
              <a:effectLst/>
              <a:latin typeface="+mn-lt"/>
              <a:ea typeface="+mn-ea"/>
              <a:cs typeface="+mn-cs"/>
            </a:rPr>
            <a:t>Kanbawza</a:t>
          </a:r>
          <a:r>
            <a:rPr lang="en-US" sz="1200" kern="1200" baseline="0" dirty="0" smtClean="0">
              <a:solidFill>
                <a:schemeClr val="dk1"/>
              </a:solidFill>
              <a:effectLst/>
              <a:latin typeface="+mn-lt"/>
              <a:ea typeface="+mn-ea"/>
              <a:cs typeface="+mn-cs"/>
            </a:rPr>
            <a:t> Bank and United Amara Bank.</a:t>
          </a:r>
          <a:endParaRPr lang="en-US" sz="1200" kern="1200" dirty="0">
            <a:solidFill>
              <a:schemeClr val="tx1">
                <a:lumMod val="95000"/>
                <a:lumOff val="5000"/>
              </a:schemeClr>
            </a:solidFill>
          </a:endParaRPr>
        </a:p>
      </dsp:txBody>
      <dsp:txXfrm>
        <a:off x="0" y="3770328"/>
        <a:ext cx="9372600" cy="494853"/>
      </dsp:txXfrm>
    </dsp:sp>
    <dsp:sp modelId="{30F9EB70-2D96-4355-A533-EF308F34B7DB}">
      <dsp:nvSpPr>
        <dsp:cNvPr id="0" name=""/>
        <dsp:cNvSpPr/>
      </dsp:nvSpPr>
      <dsp:spPr>
        <a:xfrm rot="10800000">
          <a:off x="0" y="3016666"/>
          <a:ext cx="9372600" cy="761084"/>
        </a:xfrm>
        <a:prstGeom prst="upArrowCallout">
          <a:avLst/>
        </a:prstGeom>
        <a:solidFill>
          <a:srgbClr val="C6D9F1"/>
        </a:solidFill>
        <a:ln w="19050" cap="flat" cmpd="sng" algn="ctr">
          <a:solidFill>
            <a:srgbClr val="17375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lumMod val="95000"/>
                  <a:lumOff val="5000"/>
                </a:schemeClr>
              </a:solidFill>
            </a:rPr>
            <a:t>Once the retailer gets the green light from AEON, it can sell the product and claims back from AEON every six days. The role of agents end here once they have claimed for the sold products. </a:t>
          </a:r>
          <a:endParaRPr lang="en-US" sz="1200" kern="1200" dirty="0">
            <a:solidFill>
              <a:schemeClr val="tx1">
                <a:lumMod val="95000"/>
                <a:lumOff val="5000"/>
              </a:schemeClr>
            </a:solidFill>
          </a:endParaRPr>
        </a:p>
      </dsp:txBody>
      <dsp:txXfrm rot="10800000">
        <a:off x="0" y="3016666"/>
        <a:ext cx="9372600" cy="494530"/>
      </dsp:txXfrm>
    </dsp:sp>
    <dsp:sp modelId="{D89695E3-6ED3-4AD2-BD7B-824B8AA99AA4}">
      <dsp:nvSpPr>
        <dsp:cNvPr id="0" name=""/>
        <dsp:cNvSpPr/>
      </dsp:nvSpPr>
      <dsp:spPr>
        <a:xfrm rot="10800000">
          <a:off x="0" y="2263004"/>
          <a:ext cx="9372600" cy="761084"/>
        </a:xfrm>
        <a:prstGeom prst="upArrowCallout">
          <a:avLst/>
        </a:prstGeom>
        <a:solidFill>
          <a:srgbClr val="C6D9F1"/>
        </a:solidFill>
        <a:ln w="19050" cap="flat" cmpd="sng" algn="ctr">
          <a:solidFill>
            <a:srgbClr val="17375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lumMod val="95000"/>
                  <a:lumOff val="5000"/>
                </a:schemeClr>
              </a:solidFill>
            </a:rPr>
            <a:t>Send a signal to both customer and retailer to proceed. </a:t>
          </a:r>
          <a:endParaRPr lang="en-US" sz="1200" kern="1200" dirty="0">
            <a:solidFill>
              <a:schemeClr val="tx1">
                <a:lumMod val="95000"/>
                <a:lumOff val="5000"/>
              </a:schemeClr>
            </a:solidFill>
          </a:endParaRPr>
        </a:p>
      </dsp:txBody>
      <dsp:txXfrm rot="10800000">
        <a:off x="0" y="2263004"/>
        <a:ext cx="9372600" cy="494530"/>
      </dsp:txXfrm>
    </dsp:sp>
    <dsp:sp modelId="{AA8F03DA-2E57-4432-97AC-C971F0A97D2F}">
      <dsp:nvSpPr>
        <dsp:cNvPr id="0" name=""/>
        <dsp:cNvSpPr/>
      </dsp:nvSpPr>
      <dsp:spPr>
        <a:xfrm rot="10800000">
          <a:off x="0" y="1509342"/>
          <a:ext cx="9372600" cy="761084"/>
        </a:xfrm>
        <a:prstGeom prst="upArrowCallout">
          <a:avLst/>
        </a:prstGeom>
        <a:solidFill>
          <a:srgbClr val="C6D9F1"/>
        </a:solidFill>
        <a:ln w="19050" cap="flat" cmpd="sng" algn="ctr">
          <a:solidFill>
            <a:srgbClr val="17375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lumMod val="95000"/>
                  <a:lumOff val="5000"/>
                </a:schemeClr>
              </a:solidFill>
            </a:rPr>
            <a:t>AEON conducts background check by calling the guarantor and HR Department and then decides the loan amount.</a:t>
          </a:r>
          <a:endParaRPr lang="en-US" sz="1200" kern="1200" dirty="0">
            <a:solidFill>
              <a:schemeClr val="tx1">
                <a:lumMod val="95000"/>
                <a:lumOff val="5000"/>
              </a:schemeClr>
            </a:solidFill>
          </a:endParaRPr>
        </a:p>
      </dsp:txBody>
      <dsp:txXfrm rot="10800000">
        <a:off x="0" y="1509342"/>
        <a:ext cx="9372600" cy="494530"/>
      </dsp:txXfrm>
    </dsp:sp>
    <dsp:sp modelId="{1D171330-550A-4142-91F4-70B0E342F927}">
      <dsp:nvSpPr>
        <dsp:cNvPr id="0" name=""/>
        <dsp:cNvSpPr/>
      </dsp:nvSpPr>
      <dsp:spPr>
        <a:xfrm rot="10800000">
          <a:off x="0" y="740824"/>
          <a:ext cx="9372600" cy="761084"/>
        </a:xfrm>
        <a:prstGeom prst="upArrowCallout">
          <a:avLst/>
        </a:prstGeom>
        <a:solidFill>
          <a:srgbClr val="C6D9F1"/>
        </a:solidFill>
        <a:ln w="19050" cap="flat" cmpd="sng" algn="ctr">
          <a:solidFill>
            <a:srgbClr val="17375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lumMod val="95000"/>
                  <a:lumOff val="5000"/>
                </a:schemeClr>
              </a:solidFill>
            </a:rPr>
            <a:t>Retailer scans the application form and other documents to AEON on the day of application.</a:t>
          </a:r>
          <a:endParaRPr lang="en-US" sz="1200" kern="1200" dirty="0">
            <a:solidFill>
              <a:schemeClr val="tx1">
                <a:lumMod val="95000"/>
                <a:lumOff val="5000"/>
              </a:schemeClr>
            </a:solidFill>
          </a:endParaRPr>
        </a:p>
      </dsp:txBody>
      <dsp:txXfrm rot="10800000">
        <a:off x="0" y="740824"/>
        <a:ext cx="9372600" cy="494530"/>
      </dsp:txXfrm>
    </dsp:sp>
    <dsp:sp modelId="{5050933C-15AF-496E-9F10-BECE23D6BB49}">
      <dsp:nvSpPr>
        <dsp:cNvPr id="0" name=""/>
        <dsp:cNvSpPr/>
      </dsp:nvSpPr>
      <dsp:spPr>
        <a:xfrm rot="10800000">
          <a:off x="0" y="0"/>
          <a:ext cx="9372600" cy="761084"/>
        </a:xfrm>
        <a:prstGeom prst="upArrowCallout">
          <a:avLst/>
        </a:prstGeom>
        <a:solidFill>
          <a:srgbClr val="C6D9F1"/>
        </a:solidFill>
        <a:ln w="19050" cap="flat" cmpd="sng" algn="ctr">
          <a:solidFill>
            <a:srgbClr val="17375E"/>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lumMod val="95000"/>
                  <a:lumOff val="5000"/>
                </a:schemeClr>
              </a:solidFill>
            </a:rPr>
            <a:t>Customer applies for a loan at retailer with required documentations; Certification from HR Department, Certification from Quarter Administration Council, Household Members List and Copy of National Registration Card.</a:t>
          </a:r>
          <a:endParaRPr lang="en-US" sz="1200" kern="1200" dirty="0">
            <a:solidFill>
              <a:schemeClr val="tx1">
                <a:lumMod val="95000"/>
                <a:lumOff val="5000"/>
              </a:schemeClr>
            </a:solidFill>
          </a:endParaRPr>
        </a:p>
      </dsp:txBody>
      <dsp:txXfrm rot="10800000">
        <a:off x="0" y="0"/>
        <a:ext cx="9372600" cy="4945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8875A-5A0E-43F0-A85A-C5373A57CE20}">
      <dsp:nvSpPr>
        <dsp:cNvPr id="0" name=""/>
        <dsp:cNvSpPr/>
      </dsp:nvSpPr>
      <dsp:spPr>
        <a:xfrm>
          <a:off x="-4975737" y="-762658"/>
          <a:ext cx="5927984" cy="5927984"/>
        </a:xfrm>
        <a:prstGeom prst="blockArc">
          <a:avLst>
            <a:gd name="adj1" fmla="val 18900000"/>
            <a:gd name="adj2" fmla="val 2700000"/>
            <a:gd name="adj3" fmla="val 364"/>
          </a:avLst>
        </a:prstGeom>
        <a:noFill/>
        <a:ln w="25400" cap="flat" cmpd="sng" algn="ctr">
          <a:solidFill>
            <a:schemeClr val="tx2">
              <a:lumMod val="50000"/>
            </a:schemeClr>
          </a:solidFill>
          <a:prstDash val="solid"/>
        </a:ln>
        <a:effectLst/>
      </dsp:spPr>
      <dsp:style>
        <a:lnRef idx="2">
          <a:scrgbClr r="0" g="0" b="0"/>
        </a:lnRef>
        <a:fillRef idx="0">
          <a:scrgbClr r="0" g="0" b="0"/>
        </a:fillRef>
        <a:effectRef idx="0">
          <a:scrgbClr r="0" g="0" b="0"/>
        </a:effectRef>
        <a:fontRef idx="minor"/>
      </dsp:style>
    </dsp:sp>
    <dsp:sp modelId="{393D86FA-C866-4972-8FC7-7DD85D29F323}">
      <dsp:nvSpPr>
        <dsp:cNvPr id="0" name=""/>
        <dsp:cNvSpPr/>
      </dsp:nvSpPr>
      <dsp:spPr>
        <a:xfrm>
          <a:off x="308847" y="200145"/>
          <a:ext cx="6236377" cy="400114"/>
        </a:xfrm>
        <a:prstGeom prst="rect">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1: Myanmar Microfinance Market</a:t>
          </a:r>
          <a:endParaRPr lang="en-US" sz="1800" kern="1200" dirty="0"/>
        </a:p>
      </dsp:txBody>
      <dsp:txXfrm>
        <a:off x="308847" y="200145"/>
        <a:ext cx="6236377" cy="400114"/>
      </dsp:txXfrm>
    </dsp:sp>
    <dsp:sp modelId="{B1019294-EED0-4C15-BDBA-B808CA20512B}">
      <dsp:nvSpPr>
        <dsp:cNvPr id="0" name=""/>
        <dsp:cNvSpPr/>
      </dsp:nvSpPr>
      <dsp:spPr>
        <a:xfrm>
          <a:off x="58775" y="150130"/>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AE7648A7-785A-4D07-A383-45448251874C}">
      <dsp:nvSpPr>
        <dsp:cNvPr id="0" name=""/>
        <dsp:cNvSpPr/>
      </dsp:nvSpPr>
      <dsp:spPr>
        <a:xfrm>
          <a:off x="671186" y="800669"/>
          <a:ext cx="5874037" cy="400114"/>
        </a:xfrm>
        <a:prstGeom prst="rect">
          <a:avLst/>
        </a:prstGeom>
        <a:solidFill>
          <a:schemeClr val="tx2">
            <a:lumMod val="75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2: Informal Finance Market</a:t>
          </a:r>
          <a:endParaRPr lang="en-US" sz="1800" kern="1200" dirty="0"/>
        </a:p>
      </dsp:txBody>
      <dsp:txXfrm>
        <a:off x="671186" y="800669"/>
        <a:ext cx="5874037" cy="400114"/>
      </dsp:txXfrm>
    </dsp:sp>
    <dsp:sp modelId="{59AAA797-00C4-45E4-9F3A-0790971E761E}">
      <dsp:nvSpPr>
        <dsp:cNvPr id="0" name=""/>
        <dsp:cNvSpPr/>
      </dsp:nvSpPr>
      <dsp:spPr>
        <a:xfrm>
          <a:off x="421115" y="750654"/>
          <a:ext cx="500142" cy="500142"/>
        </a:xfrm>
        <a:prstGeom prst="ellipse">
          <a:avLst/>
        </a:prstGeom>
        <a:solidFill>
          <a:srgbClr val="FF0000"/>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0CD1668F-B4FE-48F8-BD32-590239184B91}">
      <dsp:nvSpPr>
        <dsp:cNvPr id="0" name=""/>
        <dsp:cNvSpPr/>
      </dsp:nvSpPr>
      <dsp:spPr>
        <a:xfrm>
          <a:off x="869746" y="1400752"/>
          <a:ext cx="5675477" cy="400114"/>
        </a:xfrm>
        <a:prstGeom prst="rect">
          <a:avLst/>
        </a:prstGeom>
        <a:solidFill>
          <a:schemeClr val="accent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3: Market Potential for Payday Loans</a:t>
          </a:r>
          <a:endParaRPr lang="en-US" sz="1800" kern="1200" dirty="0"/>
        </a:p>
      </dsp:txBody>
      <dsp:txXfrm>
        <a:off x="869746" y="1400752"/>
        <a:ext cx="5675477" cy="400114"/>
      </dsp:txXfrm>
    </dsp:sp>
    <dsp:sp modelId="{02888FA4-A968-4CC0-8B58-B6214C8F39C7}">
      <dsp:nvSpPr>
        <dsp:cNvPr id="0" name=""/>
        <dsp:cNvSpPr/>
      </dsp:nvSpPr>
      <dsp:spPr>
        <a:xfrm>
          <a:off x="619675" y="1350738"/>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B3865CE1-9106-46E6-87F1-79188FBA86DF}">
      <dsp:nvSpPr>
        <dsp:cNvPr id="0" name=""/>
        <dsp:cNvSpPr/>
      </dsp:nvSpPr>
      <dsp:spPr>
        <a:xfrm>
          <a:off x="933145" y="2001276"/>
          <a:ext cx="5612079" cy="400114"/>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4: Analysis of Payday Loan Business Ecosystem</a:t>
          </a:r>
          <a:endParaRPr lang="en-US" sz="1800" kern="1200" dirty="0"/>
        </a:p>
      </dsp:txBody>
      <dsp:txXfrm>
        <a:off x="933145" y="2001276"/>
        <a:ext cx="5612079" cy="400114"/>
      </dsp:txXfrm>
    </dsp:sp>
    <dsp:sp modelId="{80F0A54F-8996-4BDF-8487-78821206D291}">
      <dsp:nvSpPr>
        <dsp:cNvPr id="0" name=""/>
        <dsp:cNvSpPr/>
      </dsp:nvSpPr>
      <dsp:spPr>
        <a:xfrm>
          <a:off x="683073" y="1951262"/>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95A61E20-1741-452C-912C-AA275B1D47C2}">
      <dsp:nvSpPr>
        <dsp:cNvPr id="0" name=""/>
        <dsp:cNvSpPr/>
      </dsp:nvSpPr>
      <dsp:spPr>
        <a:xfrm>
          <a:off x="869746" y="2601800"/>
          <a:ext cx="5675477" cy="400114"/>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5: Distribution Channel for Payday Loans</a:t>
          </a:r>
          <a:endParaRPr lang="en-US" sz="1800" kern="1200" dirty="0"/>
        </a:p>
      </dsp:txBody>
      <dsp:txXfrm>
        <a:off x="869746" y="2601800"/>
        <a:ext cx="5675477" cy="400114"/>
      </dsp:txXfrm>
    </dsp:sp>
    <dsp:sp modelId="{B9FDB615-FAF4-4D6F-8135-9B963379C495}">
      <dsp:nvSpPr>
        <dsp:cNvPr id="0" name=""/>
        <dsp:cNvSpPr/>
      </dsp:nvSpPr>
      <dsp:spPr>
        <a:xfrm>
          <a:off x="619675" y="2551785"/>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1E56ED3F-3E5C-4387-80BC-7878395B6A86}">
      <dsp:nvSpPr>
        <dsp:cNvPr id="0" name=""/>
        <dsp:cNvSpPr/>
      </dsp:nvSpPr>
      <dsp:spPr>
        <a:xfrm>
          <a:off x="671186" y="3201883"/>
          <a:ext cx="5874037" cy="400114"/>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6: Market Entry and Licensing</a:t>
          </a:r>
          <a:endParaRPr lang="en-US" sz="1800" kern="1200" dirty="0">
            <a:solidFill>
              <a:schemeClr val="tx2">
                <a:lumMod val="75000"/>
              </a:schemeClr>
            </a:solidFill>
          </a:endParaRPr>
        </a:p>
      </dsp:txBody>
      <dsp:txXfrm>
        <a:off x="671186" y="3201883"/>
        <a:ext cx="5874037" cy="400114"/>
      </dsp:txXfrm>
    </dsp:sp>
    <dsp:sp modelId="{5CF32A3F-2469-4111-AFA3-D9FB945C79BE}">
      <dsp:nvSpPr>
        <dsp:cNvPr id="0" name=""/>
        <dsp:cNvSpPr/>
      </dsp:nvSpPr>
      <dsp:spPr>
        <a:xfrm>
          <a:off x="421115" y="3151869"/>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EBDAEA24-DEAF-433D-8510-5D87042D828B}">
      <dsp:nvSpPr>
        <dsp:cNvPr id="0" name=""/>
        <dsp:cNvSpPr/>
      </dsp:nvSpPr>
      <dsp:spPr>
        <a:xfrm>
          <a:off x="308847" y="3802407"/>
          <a:ext cx="6236377" cy="400114"/>
        </a:xfrm>
        <a:prstGeom prst="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7: Summary and Recommendations for Market Entry</a:t>
          </a:r>
          <a:endParaRPr lang="en-US" sz="1800" kern="1200" dirty="0">
            <a:solidFill>
              <a:schemeClr val="tx2">
                <a:lumMod val="75000"/>
              </a:schemeClr>
            </a:solidFill>
          </a:endParaRPr>
        </a:p>
      </dsp:txBody>
      <dsp:txXfrm>
        <a:off x="308847" y="3802407"/>
        <a:ext cx="6236377" cy="400114"/>
      </dsp:txXfrm>
    </dsp:sp>
    <dsp:sp modelId="{3AB44294-B035-4331-81C6-4F2DB13FB274}">
      <dsp:nvSpPr>
        <dsp:cNvPr id="0" name=""/>
        <dsp:cNvSpPr/>
      </dsp:nvSpPr>
      <dsp:spPr>
        <a:xfrm>
          <a:off x="58775" y="3752393"/>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05793-3DA8-45B6-8836-853F59A7B284}">
      <dsp:nvSpPr>
        <dsp:cNvPr id="0" name=""/>
        <dsp:cNvSpPr/>
      </dsp:nvSpPr>
      <dsp:spPr>
        <a:xfrm rot="5400000">
          <a:off x="3031896" y="885761"/>
          <a:ext cx="1356901" cy="1595966"/>
        </a:xfrm>
        <a:prstGeom prst="hexagon">
          <a:avLst>
            <a:gd name="adj" fmla="val 25000"/>
            <a:gd name="vf" fmla="val 11547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Credit Decision Process</a:t>
          </a:r>
          <a:endParaRPr lang="en-US" sz="1400" kern="1200" dirty="0"/>
        </a:p>
      </dsp:txBody>
      <dsp:txXfrm rot="-5400000">
        <a:off x="3178358" y="1231443"/>
        <a:ext cx="1063978" cy="904601"/>
      </dsp:txXfrm>
    </dsp:sp>
    <dsp:sp modelId="{DE66E352-76EC-4584-BC91-B00D3E3400AD}">
      <dsp:nvSpPr>
        <dsp:cNvPr id="0" name=""/>
        <dsp:cNvSpPr/>
      </dsp:nvSpPr>
      <dsp:spPr>
        <a:xfrm>
          <a:off x="4556760" y="991847"/>
          <a:ext cx="2047240" cy="1100666"/>
        </a:xfrm>
        <a:prstGeom prst="rect">
          <a:avLst/>
        </a:prstGeom>
        <a:noFill/>
        <a:ln>
          <a:noFill/>
        </a:ln>
        <a:effectLst/>
      </dsp:spPr>
      <dsp:style>
        <a:lnRef idx="0">
          <a:scrgbClr r="0" g="0" b="0"/>
        </a:lnRef>
        <a:fillRef idx="0">
          <a:scrgbClr r="0" g="0" b="0"/>
        </a:fillRef>
        <a:effectRef idx="0">
          <a:scrgbClr r="0" g="0" b="0"/>
        </a:effectRef>
        <a:fontRef idx="minor"/>
      </dsp:style>
    </dsp:sp>
    <dsp:sp modelId="{5AF20747-F87F-4B82-BF59-4047D14A300C}">
      <dsp:nvSpPr>
        <dsp:cNvPr id="0" name=""/>
        <dsp:cNvSpPr/>
      </dsp:nvSpPr>
      <dsp:spPr>
        <a:xfrm rot="5400000">
          <a:off x="1327550" y="905060"/>
          <a:ext cx="1318305" cy="1595966"/>
        </a:xfrm>
        <a:prstGeom prst="hexagon">
          <a:avLst>
            <a:gd name="adj" fmla="val 25000"/>
            <a:gd name="vf" fmla="val 11547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smtClean="0"/>
            <a:t>Interest Rates</a:t>
          </a:r>
          <a:endParaRPr lang="en-US" sz="1400" kern="1200" dirty="0"/>
        </a:p>
      </dsp:txBody>
      <dsp:txXfrm rot="-5400000">
        <a:off x="1454714" y="1263609"/>
        <a:ext cx="1063978" cy="878870"/>
      </dsp:txXfrm>
    </dsp:sp>
    <dsp:sp modelId="{A85B87AE-E621-4DFA-8C3A-A3CCEEA0B108}">
      <dsp:nvSpPr>
        <dsp:cNvPr id="0" name=""/>
        <dsp:cNvSpPr/>
      </dsp:nvSpPr>
      <dsp:spPr>
        <a:xfrm rot="5400000">
          <a:off x="2109026" y="2333578"/>
          <a:ext cx="1386308" cy="1595966"/>
        </a:xfrm>
        <a:prstGeom prst="hexagon">
          <a:avLst>
            <a:gd name="adj" fmla="val 25000"/>
            <a:gd name="vf" fmla="val 11547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Determining the amount of loan</a:t>
          </a:r>
          <a:endParaRPr lang="en-US" sz="1400" kern="1200" dirty="0"/>
        </a:p>
      </dsp:txBody>
      <dsp:txXfrm rot="-5400000">
        <a:off x="2270191" y="2669458"/>
        <a:ext cx="1063978" cy="924206"/>
      </dsp:txXfrm>
    </dsp:sp>
    <dsp:sp modelId="{667B835E-17F7-4C7F-975F-76370E4FC82F}">
      <dsp:nvSpPr>
        <dsp:cNvPr id="0" name=""/>
        <dsp:cNvSpPr/>
      </dsp:nvSpPr>
      <dsp:spPr>
        <a:xfrm>
          <a:off x="0" y="2310152"/>
          <a:ext cx="1981200" cy="1100666"/>
        </a:xfrm>
        <a:prstGeom prst="rect">
          <a:avLst/>
        </a:prstGeom>
        <a:noFill/>
        <a:ln>
          <a:noFill/>
        </a:ln>
        <a:effectLst/>
      </dsp:spPr>
      <dsp:style>
        <a:lnRef idx="0">
          <a:scrgbClr r="0" g="0" b="0"/>
        </a:lnRef>
        <a:fillRef idx="0">
          <a:scrgbClr r="0" g="0" b="0"/>
        </a:fillRef>
        <a:effectRef idx="0">
          <a:scrgbClr r="0" g="0" b="0"/>
        </a:effectRef>
        <a:fontRef idx="minor"/>
      </dsp:style>
    </dsp:sp>
    <dsp:sp modelId="{CEC32989-F3FB-4C3E-88F1-392265A3CFEB}">
      <dsp:nvSpPr>
        <dsp:cNvPr id="0" name=""/>
        <dsp:cNvSpPr/>
      </dsp:nvSpPr>
      <dsp:spPr>
        <a:xfrm rot="5400000">
          <a:off x="3868260" y="2333578"/>
          <a:ext cx="1386308" cy="1595966"/>
        </a:xfrm>
        <a:prstGeom prst="hexagon">
          <a:avLst>
            <a:gd name="adj" fmla="val 25000"/>
            <a:gd name="vf" fmla="val 115470"/>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en-US" sz="1400" kern="1200" dirty="0" smtClean="0"/>
            <a:t>Payback Period</a:t>
          </a:r>
          <a:endParaRPr lang="en-US" sz="1400" kern="1200" dirty="0"/>
        </a:p>
      </dsp:txBody>
      <dsp:txXfrm rot="-5400000">
        <a:off x="4029425" y="2669458"/>
        <a:ext cx="1063978" cy="924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637C9E-90B0-4034-86DF-8D77F04C295E}">
      <dsp:nvSpPr>
        <dsp:cNvPr id="0" name=""/>
        <dsp:cNvSpPr/>
      </dsp:nvSpPr>
      <dsp:spPr>
        <a:xfrm>
          <a:off x="1414674" y="1187917"/>
          <a:ext cx="904450" cy="904450"/>
        </a:xfrm>
        <a:prstGeom prst="ellips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Informal Money Lenders</a:t>
          </a:r>
          <a:endParaRPr lang="en-US" sz="1100" kern="1200" dirty="0"/>
        </a:p>
      </dsp:txBody>
      <dsp:txXfrm>
        <a:off x="1547128" y="1320371"/>
        <a:ext cx="639542" cy="639542"/>
      </dsp:txXfrm>
    </dsp:sp>
    <dsp:sp modelId="{EC904496-E857-4943-951B-98984193E5C2}">
      <dsp:nvSpPr>
        <dsp:cNvPr id="0" name=""/>
        <dsp:cNvSpPr/>
      </dsp:nvSpPr>
      <dsp:spPr>
        <a:xfrm rot="16200000">
          <a:off x="1730281" y="1029498"/>
          <a:ext cx="273237" cy="43601"/>
        </a:xfrm>
        <a:custGeom>
          <a:avLst/>
          <a:gdLst/>
          <a:ahLst/>
          <a:cxnLst/>
          <a:rect l="0" t="0" r="0" b="0"/>
          <a:pathLst>
            <a:path>
              <a:moveTo>
                <a:pt x="0" y="21800"/>
              </a:moveTo>
              <a:lnTo>
                <a:pt x="273237" y="218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860069" y="1044468"/>
        <a:ext cx="13661" cy="13661"/>
      </dsp:txXfrm>
    </dsp:sp>
    <dsp:sp modelId="{25CF631A-4156-465E-A07E-AABE4A26E3DD}">
      <dsp:nvSpPr>
        <dsp:cNvPr id="0" name=""/>
        <dsp:cNvSpPr/>
      </dsp:nvSpPr>
      <dsp:spPr>
        <a:xfrm>
          <a:off x="1414674" y="10229"/>
          <a:ext cx="904450" cy="904450"/>
        </a:xfrm>
        <a:prstGeom prst="ellips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High Risk</a:t>
          </a:r>
          <a:endParaRPr lang="en-US" sz="1100" kern="1200" dirty="0"/>
        </a:p>
      </dsp:txBody>
      <dsp:txXfrm>
        <a:off x="1547128" y="142683"/>
        <a:ext cx="639542" cy="639542"/>
      </dsp:txXfrm>
    </dsp:sp>
    <dsp:sp modelId="{C99F0AE1-7D16-4B79-BFD5-AF19AEB4F2B2}">
      <dsp:nvSpPr>
        <dsp:cNvPr id="0" name=""/>
        <dsp:cNvSpPr/>
      </dsp:nvSpPr>
      <dsp:spPr>
        <a:xfrm rot="1800000">
          <a:off x="2240235" y="1912763"/>
          <a:ext cx="273237" cy="43601"/>
        </a:xfrm>
        <a:custGeom>
          <a:avLst/>
          <a:gdLst/>
          <a:ahLst/>
          <a:cxnLst/>
          <a:rect l="0" t="0" r="0" b="0"/>
          <a:pathLst>
            <a:path>
              <a:moveTo>
                <a:pt x="0" y="21800"/>
              </a:moveTo>
              <a:lnTo>
                <a:pt x="273237" y="218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2370022" y="1927733"/>
        <a:ext cx="13661" cy="13661"/>
      </dsp:txXfrm>
    </dsp:sp>
    <dsp:sp modelId="{D8DB1016-0AE8-48C7-B255-93C98C04807B}">
      <dsp:nvSpPr>
        <dsp:cNvPr id="0" name=""/>
        <dsp:cNvSpPr/>
      </dsp:nvSpPr>
      <dsp:spPr>
        <a:xfrm>
          <a:off x="2434582" y="1776761"/>
          <a:ext cx="904450" cy="904450"/>
        </a:xfrm>
        <a:prstGeom prst="ellips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High Interest</a:t>
          </a:r>
          <a:endParaRPr lang="en-US" sz="1100" kern="1200" dirty="0"/>
        </a:p>
      </dsp:txBody>
      <dsp:txXfrm>
        <a:off x="2567036" y="1909215"/>
        <a:ext cx="639542" cy="639542"/>
      </dsp:txXfrm>
    </dsp:sp>
    <dsp:sp modelId="{AA982390-E8E9-4AE8-BA82-C39CDDDBEE1E}">
      <dsp:nvSpPr>
        <dsp:cNvPr id="0" name=""/>
        <dsp:cNvSpPr/>
      </dsp:nvSpPr>
      <dsp:spPr>
        <a:xfrm rot="9000000">
          <a:off x="1220327" y="1912763"/>
          <a:ext cx="273237" cy="43601"/>
        </a:xfrm>
        <a:custGeom>
          <a:avLst/>
          <a:gdLst/>
          <a:ahLst/>
          <a:cxnLst/>
          <a:rect l="0" t="0" r="0" b="0"/>
          <a:pathLst>
            <a:path>
              <a:moveTo>
                <a:pt x="0" y="21800"/>
              </a:moveTo>
              <a:lnTo>
                <a:pt x="273237" y="2180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1350115" y="1927733"/>
        <a:ext cx="13661" cy="13661"/>
      </dsp:txXfrm>
    </dsp:sp>
    <dsp:sp modelId="{7903C464-A080-4F5C-9462-B6DD91903DD6}">
      <dsp:nvSpPr>
        <dsp:cNvPr id="0" name=""/>
        <dsp:cNvSpPr/>
      </dsp:nvSpPr>
      <dsp:spPr>
        <a:xfrm>
          <a:off x="394767" y="1776761"/>
          <a:ext cx="904450" cy="904450"/>
        </a:xfrm>
        <a:prstGeom prst="ellips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kern="1200" dirty="0" smtClean="0"/>
            <a:t>Easy access</a:t>
          </a:r>
          <a:endParaRPr lang="en-US" sz="1100" kern="1200" dirty="0"/>
        </a:p>
      </dsp:txBody>
      <dsp:txXfrm>
        <a:off x="527221" y="1909215"/>
        <a:ext cx="639542" cy="63954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8875A-5A0E-43F0-A85A-C5373A57CE20}">
      <dsp:nvSpPr>
        <dsp:cNvPr id="0" name=""/>
        <dsp:cNvSpPr/>
      </dsp:nvSpPr>
      <dsp:spPr>
        <a:xfrm>
          <a:off x="-4975737" y="-762658"/>
          <a:ext cx="5927984" cy="5927984"/>
        </a:xfrm>
        <a:prstGeom prst="blockArc">
          <a:avLst>
            <a:gd name="adj1" fmla="val 18900000"/>
            <a:gd name="adj2" fmla="val 2700000"/>
            <a:gd name="adj3" fmla="val 364"/>
          </a:avLst>
        </a:prstGeom>
        <a:noFill/>
        <a:ln w="25400" cap="flat" cmpd="sng" algn="ctr">
          <a:solidFill>
            <a:schemeClr val="tx2">
              <a:lumMod val="50000"/>
            </a:schemeClr>
          </a:solidFill>
          <a:prstDash val="solid"/>
        </a:ln>
        <a:effectLst/>
      </dsp:spPr>
      <dsp:style>
        <a:lnRef idx="2">
          <a:scrgbClr r="0" g="0" b="0"/>
        </a:lnRef>
        <a:fillRef idx="0">
          <a:scrgbClr r="0" g="0" b="0"/>
        </a:fillRef>
        <a:effectRef idx="0">
          <a:scrgbClr r="0" g="0" b="0"/>
        </a:effectRef>
        <a:fontRef idx="minor"/>
      </dsp:style>
    </dsp:sp>
    <dsp:sp modelId="{393D86FA-C866-4972-8FC7-7DD85D29F323}">
      <dsp:nvSpPr>
        <dsp:cNvPr id="0" name=""/>
        <dsp:cNvSpPr/>
      </dsp:nvSpPr>
      <dsp:spPr>
        <a:xfrm>
          <a:off x="308847" y="200145"/>
          <a:ext cx="6236377" cy="400114"/>
        </a:xfrm>
        <a:prstGeom prst="rect">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1: Myanmar Microfinance Market</a:t>
          </a:r>
          <a:endParaRPr lang="en-US" sz="1800" kern="1200" dirty="0"/>
        </a:p>
      </dsp:txBody>
      <dsp:txXfrm>
        <a:off x="308847" y="200145"/>
        <a:ext cx="6236377" cy="400114"/>
      </dsp:txXfrm>
    </dsp:sp>
    <dsp:sp modelId="{B1019294-EED0-4C15-BDBA-B808CA20512B}">
      <dsp:nvSpPr>
        <dsp:cNvPr id="0" name=""/>
        <dsp:cNvSpPr/>
      </dsp:nvSpPr>
      <dsp:spPr>
        <a:xfrm>
          <a:off x="58775" y="150130"/>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AE7648A7-785A-4D07-A383-45448251874C}">
      <dsp:nvSpPr>
        <dsp:cNvPr id="0" name=""/>
        <dsp:cNvSpPr/>
      </dsp:nvSpPr>
      <dsp:spPr>
        <a:xfrm>
          <a:off x="671186" y="800669"/>
          <a:ext cx="5874037" cy="400114"/>
        </a:xfrm>
        <a:prstGeom prst="rect">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2: Informal Finance Market</a:t>
          </a:r>
          <a:endParaRPr lang="en-US" sz="1800" kern="1200" dirty="0"/>
        </a:p>
      </dsp:txBody>
      <dsp:txXfrm>
        <a:off x="671186" y="800669"/>
        <a:ext cx="5874037" cy="400114"/>
      </dsp:txXfrm>
    </dsp:sp>
    <dsp:sp modelId="{59AAA797-00C4-45E4-9F3A-0790971E761E}">
      <dsp:nvSpPr>
        <dsp:cNvPr id="0" name=""/>
        <dsp:cNvSpPr/>
      </dsp:nvSpPr>
      <dsp:spPr>
        <a:xfrm>
          <a:off x="421115" y="750654"/>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0CD1668F-B4FE-48F8-BD32-590239184B91}">
      <dsp:nvSpPr>
        <dsp:cNvPr id="0" name=""/>
        <dsp:cNvSpPr/>
      </dsp:nvSpPr>
      <dsp:spPr>
        <a:xfrm>
          <a:off x="869746" y="1400752"/>
          <a:ext cx="5675477" cy="400114"/>
        </a:xfrm>
        <a:prstGeom prst="rect">
          <a:avLst/>
        </a:prstGeom>
        <a:solidFill>
          <a:schemeClr val="accent1">
            <a:lumMod val="50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3: Market Potential for Payday Loans</a:t>
          </a:r>
          <a:endParaRPr lang="en-US" sz="1800" kern="1200" dirty="0"/>
        </a:p>
      </dsp:txBody>
      <dsp:txXfrm>
        <a:off x="869746" y="1400752"/>
        <a:ext cx="5675477" cy="400114"/>
      </dsp:txXfrm>
    </dsp:sp>
    <dsp:sp modelId="{02888FA4-A968-4CC0-8B58-B6214C8F39C7}">
      <dsp:nvSpPr>
        <dsp:cNvPr id="0" name=""/>
        <dsp:cNvSpPr/>
      </dsp:nvSpPr>
      <dsp:spPr>
        <a:xfrm>
          <a:off x="619675" y="1350738"/>
          <a:ext cx="500142" cy="500142"/>
        </a:xfrm>
        <a:prstGeom prst="ellipse">
          <a:avLst/>
        </a:prstGeom>
        <a:solidFill>
          <a:srgbClr val="FF0000"/>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B3865CE1-9106-46E6-87F1-79188FBA86DF}">
      <dsp:nvSpPr>
        <dsp:cNvPr id="0" name=""/>
        <dsp:cNvSpPr/>
      </dsp:nvSpPr>
      <dsp:spPr>
        <a:xfrm>
          <a:off x="933145" y="2001276"/>
          <a:ext cx="5612079" cy="400114"/>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4: Analysis of Payday Loan Business Ecosystem</a:t>
          </a:r>
          <a:endParaRPr lang="en-US" sz="1800" kern="1200" dirty="0"/>
        </a:p>
      </dsp:txBody>
      <dsp:txXfrm>
        <a:off x="933145" y="2001276"/>
        <a:ext cx="5612079" cy="400114"/>
      </dsp:txXfrm>
    </dsp:sp>
    <dsp:sp modelId="{80F0A54F-8996-4BDF-8487-78821206D291}">
      <dsp:nvSpPr>
        <dsp:cNvPr id="0" name=""/>
        <dsp:cNvSpPr/>
      </dsp:nvSpPr>
      <dsp:spPr>
        <a:xfrm>
          <a:off x="683073" y="1951262"/>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95A61E20-1741-452C-912C-AA275B1D47C2}">
      <dsp:nvSpPr>
        <dsp:cNvPr id="0" name=""/>
        <dsp:cNvSpPr/>
      </dsp:nvSpPr>
      <dsp:spPr>
        <a:xfrm>
          <a:off x="869746" y="2601800"/>
          <a:ext cx="5675477" cy="400114"/>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5: Distribution Channel for Payday Loans</a:t>
          </a:r>
          <a:endParaRPr lang="en-US" sz="1800" kern="1200" dirty="0"/>
        </a:p>
      </dsp:txBody>
      <dsp:txXfrm>
        <a:off x="869746" y="2601800"/>
        <a:ext cx="5675477" cy="400114"/>
      </dsp:txXfrm>
    </dsp:sp>
    <dsp:sp modelId="{B9FDB615-FAF4-4D6F-8135-9B963379C495}">
      <dsp:nvSpPr>
        <dsp:cNvPr id="0" name=""/>
        <dsp:cNvSpPr/>
      </dsp:nvSpPr>
      <dsp:spPr>
        <a:xfrm>
          <a:off x="619675" y="2551785"/>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1E56ED3F-3E5C-4387-80BC-7878395B6A86}">
      <dsp:nvSpPr>
        <dsp:cNvPr id="0" name=""/>
        <dsp:cNvSpPr/>
      </dsp:nvSpPr>
      <dsp:spPr>
        <a:xfrm>
          <a:off x="671186" y="3201883"/>
          <a:ext cx="5874037" cy="400114"/>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6: Market Entry and Licensing</a:t>
          </a:r>
          <a:endParaRPr lang="en-US" sz="1800" kern="1200" dirty="0">
            <a:solidFill>
              <a:schemeClr val="tx2">
                <a:lumMod val="75000"/>
              </a:schemeClr>
            </a:solidFill>
          </a:endParaRPr>
        </a:p>
      </dsp:txBody>
      <dsp:txXfrm>
        <a:off x="671186" y="3201883"/>
        <a:ext cx="5874037" cy="400114"/>
      </dsp:txXfrm>
    </dsp:sp>
    <dsp:sp modelId="{5CF32A3F-2469-4111-AFA3-D9FB945C79BE}">
      <dsp:nvSpPr>
        <dsp:cNvPr id="0" name=""/>
        <dsp:cNvSpPr/>
      </dsp:nvSpPr>
      <dsp:spPr>
        <a:xfrm>
          <a:off x="421115" y="3151869"/>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EBDAEA24-DEAF-433D-8510-5D87042D828B}">
      <dsp:nvSpPr>
        <dsp:cNvPr id="0" name=""/>
        <dsp:cNvSpPr/>
      </dsp:nvSpPr>
      <dsp:spPr>
        <a:xfrm>
          <a:off x="308847" y="3802407"/>
          <a:ext cx="6236377" cy="400114"/>
        </a:xfrm>
        <a:prstGeom prst="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7: Summary and Recommendations for Market Entry</a:t>
          </a:r>
          <a:endParaRPr lang="en-US" sz="1800" kern="1200" dirty="0">
            <a:solidFill>
              <a:schemeClr val="tx2">
                <a:lumMod val="75000"/>
              </a:schemeClr>
            </a:solidFill>
          </a:endParaRPr>
        </a:p>
      </dsp:txBody>
      <dsp:txXfrm>
        <a:off x="308847" y="3802407"/>
        <a:ext cx="6236377" cy="400114"/>
      </dsp:txXfrm>
    </dsp:sp>
    <dsp:sp modelId="{3AB44294-B035-4331-81C6-4F2DB13FB274}">
      <dsp:nvSpPr>
        <dsp:cNvPr id="0" name=""/>
        <dsp:cNvSpPr/>
      </dsp:nvSpPr>
      <dsp:spPr>
        <a:xfrm>
          <a:off x="58775" y="3752393"/>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8875A-5A0E-43F0-A85A-C5373A57CE20}">
      <dsp:nvSpPr>
        <dsp:cNvPr id="0" name=""/>
        <dsp:cNvSpPr/>
      </dsp:nvSpPr>
      <dsp:spPr>
        <a:xfrm>
          <a:off x="-4975737" y="-762658"/>
          <a:ext cx="5927984" cy="5927984"/>
        </a:xfrm>
        <a:prstGeom prst="blockArc">
          <a:avLst>
            <a:gd name="adj1" fmla="val 18900000"/>
            <a:gd name="adj2" fmla="val 2700000"/>
            <a:gd name="adj3" fmla="val 364"/>
          </a:avLst>
        </a:prstGeom>
        <a:noFill/>
        <a:ln w="25400" cap="flat" cmpd="sng" algn="ctr">
          <a:solidFill>
            <a:schemeClr val="tx2">
              <a:lumMod val="50000"/>
            </a:schemeClr>
          </a:solidFill>
          <a:prstDash val="solid"/>
        </a:ln>
        <a:effectLst/>
      </dsp:spPr>
      <dsp:style>
        <a:lnRef idx="2">
          <a:scrgbClr r="0" g="0" b="0"/>
        </a:lnRef>
        <a:fillRef idx="0">
          <a:scrgbClr r="0" g="0" b="0"/>
        </a:fillRef>
        <a:effectRef idx="0">
          <a:scrgbClr r="0" g="0" b="0"/>
        </a:effectRef>
        <a:fontRef idx="minor"/>
      </dsp:style>
    </dsp:sp>
    <dsp:sp modelId="{393D86FA-C866-4972-8FC7-7DD85D29F323}">
      <dsp:nvSpPr>
        <dsp:cNvPr id="0" name=""/>
        <dsp:cNvSpPr/>
      </dsp:nvSpPr>
      <dsp:spPr>
        <a:xfrm>
          <a:off x="308847" y="200145"/>
          <a:ext cx="6236377" cy="400114"/>
        </a:xfrm>
        <a:prstGeom prst="rect">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1: Myanmar Microfinance Market</a:t>
          </a:r>
          <a:endParaRPr lang="en-US" sz="1800" kern="1200" dirty="0"/>
        </a:p>
      </dsp:txBody>
      <dsp:txXfrm>
        <a:off x="308847" y="200145"/>
        <a:ext cx="6236377" cy="400114"/>
      </dsp:txXfrm>
    </dsp:sp>
    <dsp:sp modelId="{B1019294-EED0-4C15-BDBA-B808CA20512B}">
      <dsp:nvSpPr>
        <dsp:cNvPr id="0" name=""/>
        <dsp:cNvSpPr/>
      </dsp:nvSpPr>
      <dsp:spPr>
        <a:xfrm>
          <a:off x="58775" y="150130"/>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AE7648A7-785A-4D07-A383-45448251874C}">
      <dsp:nvSpPr>
        <dsp:cNvPr id="0" name=""/>
        <dsp:cNvSpPr/>
      </dsp:nvSpPr>
      <dsp:spPr>
        <a:xfrm>
          <a:off x="671186" y="800669"/>
          <a:ext cx="5874037" cy="400114"/>
        </a:xfrm>
        <a:prstGeom prst="rect">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2: Informal Finance Market</a:t>
          </a:r>
          <a:endParaRPr lang="en-US" sz="1800" kern="1200" dirty="0"/>
        </a:p>
      </dsp:txBody>
      <dsp:txXfrm>
        <a:off x="671186" y="800669"/>
        <a:ext cx="5874037" cy="400114"/>
      </dsp:txXfrm>
    </dsp:sp>
    <dsp:sp modelId="{59AAA797-00C4-45E4-9F3A-0790971E761E}">
      <dsp:nvSpPr>
        <dsp:cNvPr id="0" name=""/>
        <dsp:cNvSpPr/>
      </dsp:nvSpPr>
      <dsp:spPr>
        <a:xfrm>
          <a:off x="421115" y="750654"/>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0CD1668F-B4FE-48F8-BD32-590239184B91}">
      <dsp:nvSpPr>
        <dsp:cNvPr id="0" name=""/>
        <dsp:cNvSpPr/>
      </dsp:nvSpPr>
      <dsp:spPr>
        <a:xfrm>
          <a:off x="869746" y="1400752"/>
          <a:ext cx="5675477" cy="400114"/>
        </a:xfrm>
        <a:prstGeom prst="rect">
          <a:avLst/>
        </a:prstGeom>
        <a:solidFill>
          <a:schemeClr val="accent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3: Market Potential for Payday Loans</a:t>
          </a:r>
          <a:endParaRPr lang="en-US" sz="1800" kern="1200" dirty="0"/>
        </a:p>
      </dsp:txBody>
      <dsp:txXfrm>
        <a:off x="869746" y="1400752"/>
        <a:ext cx="5675477" cy="400114"/>
      </dsp:txXfrm>
    </dsp:sp>
    <dsp:sp modelId="{02888FA4-A968-4CC0-8B58-B6214C8F39C7}">
      <dsp:nvSpPr>
        <dsp:cNvPr id="0" name=""/>
        <dsp:cNvSpPr/>
      </dsp:nvSpPr>
      <dsp:spPr>
        <a:xfrm>
          <a:off x="619675" y="1350738"/>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B3865CE1-9106-46E6-87F1-79188FBA86DF}">
      <dsp:nvSpPr>
        <dsp:cNvPr id="0" name=""/>
        <dsp:cNvSpPr/>
      </dsp:nvSpPr>
      <dsp:spPr>
        <a:xfrm>
          <a:off x="933145" y="2001276"/>
          <a:ext cx="5612079" cy="400114"/>
        </a:xfrm>
        <a:prstGeom prst="rect">
          <a:avLst/>
        </a:prstGeom>
        <a:solidFill>
          <a:schemeClr val="accent1">
            <a:lumMod val="75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4: Analysis of Payday Loan Business Ecosystem</a:t>
          </a:r>
          <a:endParaRPr lang="en-US" sz="1800" kern="1200" dirty="0"/>
        </a:p>
      </dsp:txBody>
      <dsp:txXfrm>
        <a:off x="933145" y="2001276"/>
        <a:ext cx="5612079" cy="400114"/>
      </dsp:txXfrm>
    </dsp:sp>
    <dsp:sp modelId="{80F0A54F-8996-4BDF-8487-78821206D291}">
      <dsp:nvSpPr>
        <dsp:cNvPr id="0" name=""/>
        <dsp:cNvSpPr/>
      </dsp:nvSpPr>
      <dsp:spPr>
        <a:xfrm>
          <a:off x="683073" y="1951262"/>
          <a:ext cx="500142" cy="500142"/>
        </a:xfrm>
        <a:prstGeom prst="ellipse">
          <a:avLst/>
        </a:prstGeom>
        <a:solidFill>
          <a:srgbClr val="FF0000"/>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95A61E20-1741-452C-912C-AA275B1D47C2}">
      <dsp:nvSpPr>
        <dsp:cNvPr id="0" name=""/>
        <dsp:cNvSpPr/>
      </dsp:nvSpPr>
      <dsp:spPr>
        <a:xfrm>
          <a:off x="869746" y="2601800"/>
          <a:ext cx="5675477" cy="400114"/>
        </a:xfrm>
        <a:prstGeom prst="rect">
          <a:avLst/>
        </a:prstGeom>
        <a:solidFill>
          <a:schemeClr val="accent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5: Distribution Channel for Payday Loans</a:t>
          </a:r>
          <a:endParaRPr lang="en-US" sz="1800" kern="1200" dirty="0"/>
        </a:p>
      </dsp:txBody>
      <dsp:txXfrm>
        <a:off x="869746" y="2601800"/>
        <a:ext cx="5675477" cy="400114"/>
      </dsp:txXfrm>
    </dsp:sp>
    <dsp:sp modelId="{B9FDB615-FAF4-4D6F-8135-9B963379C495}">
      <dsp:nvSpPr>
        <dsp:cNvPr id="0" name=""/>
        <dsp:cNvSpPr/>
      </dsp:nvSpPr>
      <dsp:spPr>
        <a:xfrm>
          <a:off x="619675" y="2551785"/>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1E56ED3F-3E5C-4387-80BC-7878395B6A86}">
      <dsp:nvSpPr>
        <dsp:cNvPr id="0" name=""/>
        <dsp:cNvSpPr/>
      </dsp:nvSpPr>
      <dsp:spPr>
        <a:xfrm>
          <a:off x="671186" y="3201883"/>
          <a:ext cx="5874037" cy="400114"/>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6: Market Entry and Licensing</a:t>
          </a:r>
          <a:endParaRPr lang="en-US" sz="1800" kern="1200" dirty="0">
            <a:solidFill>
              <a:schemeClr val="tx2">
                <a:lumMod val="75000"/>
              </a:schemeClr>
            </a:solidFill>
          </a:endParaRPr>
        </a:p>
      </dsp:txBody>
      <dsp:txXfrm>
        <a:off x="671186" y="3201883"/>
        <a:ext cx="5874037" cy="400114"/>
      </dsp:txXfrm>
    </dsp:sp>
    <dsp:sp modelId="{5CF32A3F-2469-4111-AFA3-D9FB945C79BE}">
      <dsp:nvSpPr>
        <dsp:cNvPr id="0" name=""/>
        <dsp:cNvSpPr/>
      </dsp:nvSpPr>
      <dsp:spPr>
        <a:xfrm>
          <a:off x="421115" y="3151869"/>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EBDAEA24-DEAF-433D-8510-5D87042D828B}">
      <dsp:nvSpPr>
        <dsp:cNvPr id="0" name=""/>
        <dsp:cNvSpPr/>
      </dsp:nvSpPr>
      <dsp:spPr>
        <a:xfrm>
          <a:off x="308847" y="3802407"/>
          <a:ext cx="6236377" cy="400114"/>
        </a:xfrm>
        <a:prstGeom prst="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7: Summary and Recommendations for Market Entry</a:t>
          </a:r>
          <a:endParaRPr lang="en-US" sz="1800" kern="1200" dirty="0">
            <a:solidFill>
              <a:schemeClr val="tx2">
                <a:lumMod val="75000"/>
              </a:schemeClr>
            </a:solidFill>
          </a:endParaRPr>
        </a:p>
      </dsp:txBody>
      <dsp:txXfrm>
        <a:off x="308847" y="3802407"/>
        <a:ext cx="6236377" cy="400114"/>
      </dsp:txXfrm>
    </dsp:sp>
    <dsp:sp modelId="{3AB44294-B035-4331-81C6-4F2DB13FB274}">
      <dsp:nvSpPr>
        <dsp:cNvPr id="0" name=""/>
        <dsp:cNvSpPr/>
      </dsp:nvSpPr>
      <dsp:spPr>
        <a:xfrm>
          <a:off x="58775" y="3752393"/>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18875A-5A0E-43F0-A85A-C5373A57CE20}">
      <dsp:nvSpPr>
        <dsp:cNvPr id="0" name=""/>
        <dsp:cNvSpPr/>
      </dsp:nvSpPr>
      <dsp:spPr>
        <a:xfrm>
          <a:off x="-4975737" y="-762658"/>
          <a:ext cx="5927984" cy="5927984"/>
        </a:xfrm>
        <a:prstGeom prst="blockArc">
          <a:avLst>
            <a:gd name="adj1" fmla="val 18900000"/>
            <a:gd name="adj2" fmla="val 2700000"/>
            <a:gd name="adj3" fmla="val 364"/>
          </a:avLst>
        </a:prstGeom>
        <a:noFill/>
        <a:ln w="25400" cap="flat" cmpd="sng" algn="ctr">
          <a:solidFill>
            <a:schemeClr val="tx2">
              <a:lumMod val="50000"/>
            </a:schemeClr>
          </a:solidFill>
          <a:prstDash val="solid"/>
        </a:ln>
        <a:effectLst/>
      </dsp:spPr>
      <dsp:style>
        <a:lnRef idx="2">
          <a:scrgbClr r="0" g="0" b="0"/>
        </a:lnRef>
        <a:fillRef idx="0">
          <a:scrgbClr r="0" g="0" b="0"/>
        </a:fillRef>
        <a:effectRef idx="0">
          <a:scrgbClr r="0" g="0" b="0"/>
        </a:effectRef>
        <a:fontRef idx="minor"/>
      </dsp:style>
    </dsp:sp>
    <dsp:sp modelId="{393D86FA-C866-4972-8FC7-7DD85D29F323}">
      <dsp:nvSpPr>
        <dsp:cNvPr id="0" name=""/>
        <dsp:cNvSpPr/>
      </dsp:nvSpPr>
      <dsp:spPr>
        <a:xfrm>
          <a:off x="308847" y="200145"/>
          <a:ext cx="6236377" cy="400114"/>
        </a:xfrm>
        <a:prstGeom prst="rect">
          <a:avLst/>
        </a:prstGeom>
        <a:solidFill>
          <a:schemeClr val="tx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1: Myanmar Microfinance Market</a:t>
          </a:r>
          <a:endParaRPr lang="en-US" sz="1800" kern="1200" dirty="0"/>
        </a:p>
      </dsp:txBody>
      <dsp:txXfrm>
        <a:off x="308847" y="200145"/>
        <a:ext cx="6236377" cy="400114"/>
      </dsp:txXfrm>
    </dsp:sp>
    <dsp:sp modelId="{B1019294-EED0-4C15-BDBA-B808CA20512B}">
      <dsp:nvSpPr>
        <dsp:cNvPr id="0" name=""/>
        <dsp:cNvSpPr/>
      </dsp:nvSpPr>
      <dsp:spPr>
        <a:xfrm>
          <a:off x="58775" y="150130"/>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AE7648A7-785A-4D07-A383-45448251874C}">
      <dsp:nvSpPr>
        <dsp:cNvPr id="0" name=""/>
        <dsp:cNvSpPr/>
      </dsp:nvSpPr>
      <dsp:spPr>
        <a:xfrm>
          <a:off x="671186" y="800669"/>
          <a:ext cx="5874037" cy="400114"/>
        </a:xfrm>
        <a:prstGeom prst="rect">
          <a:avLst/>
        </a:prstGeom>
        <a:solidFill>
          <a:schemeClr val="tx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2: Informal Finance Market</a:t>
          </a:r>
          <a:endParaRPr lang="en-US" sz="1800" kern="1200" dirty="0"/>
        </a:p>
      </dsp:txBody>
      <dsp:txXfrm>
        <a:off x="671186" y="800669"/>
        <a:ext cx="5874037" cy="400114"/>
      </dsp:txXfrm>
    </dsp:sp>
    <dsp:sp modelId="{59AAA797-00C4-45E4-9F3A-0790971E761E}">
      <dsp:nvSpPr>
        <dsp:cNvPr id="0" name=""/>
        <dsp:cNvSpPr/>
      </dsp:nvSpPr>
      <dsp:spPr>
        <a:xfrm>
          <a:off x="421115" y="750654"/>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0CD1668F-B4FE-48F8-BD32-590239184B91}">
      <dsp:nvSpPr>
        <dsp:cNvPr id="0" name=""/>
        <dsp:cNvSpPr/>
      </dsp:nvSpPr>
      <dsp:spPr>
        <a:xfrm>
          <a:off x="869746" y="1400752"/>
          <a:ext cx="5675477" cy="400114"/>
        </a:xfrm>
        <a:prstGeom prst="rect">
          <a:avLst/>
        </a:prstGeom>
        <a:solidFill>
          <a:schemeClr val="accent1">
            <a:lumMod val="50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3: Market Potential for Payday Loans</a:t>
          </a:r>
          <a:endParaRPr lang="en-US" sz="1800" kern="1200" dirty="0"/>
        </a:p>
      </dsp:txBody>
      <dsp:txXfrm>
        <a:off x="869746" y="1400752"/>
        <a:ext cx="5675477" cy="400114"/>
      </dsp:txXfrm>
    </dsp:sp>
    <dsp:sp modelId="{02888FA4-A968-4CC0-8B58-B6214C8F39C7}">
      <dsp:nvSpPr>
        <dsp:cNvPr id="0" name=""/>
        <dsp:cNvSpPr/>
      </dsp:nvSpPr>
      <dsp:spPr>
        <a:xfrm>
          <a:off x="619675" y="1350738"/>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B3865CE1-9106-46E6-87F1-79188FBA86DF}">
      <dsp:nvSpPr>
        <dsp:cNvPr id="0" name=""/>
        <dsp:cNvSpPr/>
      </dsp:nvSpPr>
      <dsp:spPr>
        <a:xfrm>
          <a:off x="933145" y="2001276"/>
          <a:ext cx="5612079" cy="400114"/>
        </a:xfrm>
        <a:prstGeom prst="rect">
          <a:avLst/>
        </a:prstGeom>
        <a:solidFill>
          <a:schemeClr val="accent1">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4: Analysis of Payday Loan Business Ecosystem</a:t>
          </a:r>
          <a:endParaRPr lang="en-US" sz="1800" kern="1200" dirty="0"/>
        </a:p>
      </dsp:txBody>
      <dsp:txXfrm>
        <a:off x="933145" y="2001276"/>
        <a:ext cx="5612079" cy="400114"/>
      </dsp:txXfrm>
    </dsp:sp>
    <dsp:sp modelId="{80F0A54F-8996-4BDF-8487-78821206D291}">
      <dsp:nvSpPr>
        <dsp:cNvPr id="0" name=""/>
        <dsp:cNvSpPr/>
      </dsp:nvSpPr>
      <dsp:spPr>
        <a:xfrm>
          <a:off x="683073" y="1951262"/>
          <a:ext cx="500142" cy="500142"/>
        </a:xfrm>
        <a:prstGeom prst="ellipse">
          <a:avLst/>
        </a:prstGeom>
        <a:solidFill>
          <a:srgbClr val="FFFFFF"/>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95A61E20-1741-452C-912C-AA275B1D47C2}">
      <dsp:nvSpPr>
        <dsp:cNvPr id="0" name=""/>
        <dsp:cNvSpPr/>
      </dsp:nvSpPr>
      <dsp:spPr>
        <a:xfrm>
          <a:off x="869746" y="2601800"/>
          <a:ext cx="5675477" cy="400114"/>
        </a:xfrm>
        <a:prstGeom prst="rect">
          <a:avLst/>
        </a:prstGeom>
        <a:solidFill>
          <a:schemeClr val="accent1">
            <a:lumMod val="7500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t>Section 5: Distribution Channel for Payday Loans</a:t>
          </a:r>
          <a:endParaRPr lang="en-US" sz="1800" kern="1200" dirty="0"/>
        </a:p>
      </dsp:txBody>
      <dsp:txXfrm>
        <a:off x="869746" y="2601800"/>
        <a:ext cx="5675477" cy="400114"/>
      </dsp:txXfrm>
    </dsp:sp>
    <dsp:sp modelId="{B9FDB615-FAF4-4D6F-8135-9B963379C495}">
      <dsp:nvSpPr>
        <dsp:cNvPr id="0" name=""/>
        <dsp:cNvSpPr/>
      </dsp:nvSpPr>
      <dsp:spPr>
        <a:xfrm>
          <a:off x="619675" y="2551785"/>
          <a:ext cx="500142" cy="500142"/>
        </a:xfrm>
        <a:prstGeom prst="ellipse">
          <a:avLst/>
        </a:prstGeom>
        <a:solidFill>
          <a:srgbClr val="FF0000"/>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sp>
    <dsp:sp modelId="{1E56ED3F-3E5C-4387-80BC-7878395B6A86}">
      <dsp:nvSpPr>
        <dsp:cNvPr id="0" name=""/>
        <dsp:cNvSpPr/>
      </dsp:nvSpPr>
      <dsp:spPr>
        <a:xfrm>
          <a:off x="671186" y="3201883"/>
          <a:ext cx="5874037" cy="400114"/>
        </a:xfrm>
        <a:prstGeom prst="rect">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6: Market Entry and Licensing</a:t>
          </a:r>
          <a:endParaRPr lang="en-US" sz="1800" kern="1200" dirty="0">
            <a:solidFill>
              <a:schemeClr val="tx2">
                <a:lumMod val="75000"/>
              </a:schemeClr>
            </a:solidFill>
          </a:endParaRPr>
        </a:p>
      </dsp:txBody>
      <dsp:txXfrm>
        <a:off x="671186" y="3201883"/>
        <a:ext cx="5874037" cy="400114"/>
      </dsp:txXfrm>
    </dsp:sp>
    <dsp:sp modelId="{5CF32A3F-2469-4111-AFA3-D9FB945C79BE}">
      <dsp:nvSpPr>
        <dsp:cNvPr id="0" name=""/>
        <dsp:cNvSpPr/>
      </dsp:nvSpPr>
      <dsp:spPr>
        <a:xfrm>
          <a:off x="421115" y="3151869"/>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 modelId="{EBDAEA24-DEAF-433D-8510-5D87042D828B}">
      <dsp:nvSpPr>
        <dsp:cNvPr id="0" name=""/>
        <dsp:cNvSpPr/>
      </dsp:nvSpPr>
      <dsp:spPr>
        <a:xfrm>
          <a:off x="308847" y="3802407"/>
          <a:ext cx="6236377" cy="400114"/>
        </a:xfrm>
        <a:prstGeom prst="rect">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91" tIns="45720" rIns="45720" bIns="45720" numCol="1" spcCol="1270" anchor="ctr" anchorCtr="0">
          <a:noAutofit/>
        </a:bodyPr>
        <a:lstStyle/>
        <a:p>
          <a:pPr lvl="0" algn="l" defTabSz="800100">
            <a:lnSpc>
              <a:spcPct val="90000"/>
            </a:lnSpc>
            <a:spcBef>
              <a:spcPct val="0"/>
            </a:spcBef>
            <a:spcAft>
              <a:spcPct val="35000"/>
            </a:spcAft>
          </a:pPr>
          <a:r>
            <a:rPr lang="en-US" sz="1800" kern="1200" dirty="0" smtClean="0">
              <a:solidFill>
                <a:schemeClr val="tx2">
                  <a:lumMod val="75000"/>
                </a:schemeClr>
              </a:solidFill>
            </a:rPr>
            <a:t>Section 7: Summary and Recommendations for Market Entry</a:t>
          </a:r>
          <a:endParaRPr lang="en-US" sz="1800" kern="1200" dirty="0">
            <a:solidFill>
              <a:schemeClr val="tx2">
                <a:lumMod val="75000"/>
              </a:schemeClr>
            </a:solidFill>
          </a:endParaRPr>
        </a:p>
      </dsp:txBody>
      <dsp:txXfrm>
        <a:off x="308847" y="3802407"/>
        <a:ext cx="6236377" cy="400114"/>
      </dsp:txXfrm>
    </dsp:sp>
    <dsp:sp modelId="{3AB44294-B035-4331-81C6-4F2DB13FB274}">
      <dsp:nvSpPr>
        <dsp:cNvPr id="0" name=""/>
        <dsp:cNvSpPr/>
      </dsp:nvSpPr>
      <dsp:spPr>
        <a:xfrm>
          <a:off x="58775" y="3752393"/>
          <a:ext cx="500142" cy="500142"/>
        </a:xfrm>
        <a:prstGeom prst="ellipse">
          <a:avLst/>
        </a:prstGeom>
        <a:solidFill>
          <a:schemeClr val="lt1">
            <a:hueOff val="0"/>
            <a:satOff val="0"/>
            <a:lumOff val="0"/>
            <a:alphaOff val="0"/>
          </a:schemeClr>
        </a:solidFill>
        <a:ln w="2540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9.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4433992" cy="35506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796648" y="0"/>
            <a:ext cx="4433992" cy="355067"/>
          </a:xfrm>
          <a:prstGeom prst="rect">
            <a:avLst/>
          </a:prstGeom>
        </p:spPr>
        <p:txBody>
          <a:bodyPr vert="horz" lIns="91440" tIns="45720" rIns="91440" bIns="45720" rtlCol="0"/>
          <a:lstStyle>
            <a:lvl1pPr algn="r">
              <a:defRPr sz="1200"/>
            </a:lvl1pPr>
          </a:lstStyle>
          <a:p>
            <a:fld id="{3825A6A0-0578-41B3-8D14-7D47836D78A7}" type="datetimeFigureOut">
              <a:rPr lang="en-US" smtClean="0"/>
              <a:t>29-Aug-17</a:t>
            </a:fld>
            <a:endParaRPr lang="en-US"/>
          </a:p>
        </p:txBody>
      </p:sp>
      <p:sp>
        <p:nvSpPr>
          <p:cNvPr id="4" name="Slide Image Placeholder 3"/>
          <p:cNvSpPr>
            <a:spLocks noGrp="1" noRot="1" noChangeAspect="1"/>
          </p:cNvSpPr>
          <p:nvPr>
            <p:ph type="sldImg" idx="2"/>
          </p:nvPr>
        </p:nvSpPr>
        <p:spPr>
          <a:xfrm>
            <a:off x="3194050" y="533400"/>
            <a:ext cx="3844925" cy="266223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023782" y="3373704"/>
            <a:ext cx="8185465" cy="3195604"/>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2" y="6746275"/>
            <a:ext cx="4433992" cy="35506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796648" y="6746275"/>
            <a:ext cx="4433992" cy="355066"/>
          </a:xfrm>
          <a:prstGeom prst="rect">
            <a:avLst/>
          </a:prstGeom>
        </p:spPr>
        <p:txBody>
          <a:bodyPr vert="horz" lIns="91440" tIns="45720" rIns="91440" bIns="45720" rtlCol="0" anchor="b"/>
          <a:lstStyle>
            <a:lvl1pPr algn="r">
              <a:defRPr sz="1200"/>
            </a:lvl1pPr>
          </a:lstStyle>
          <a:p>
            <a:fld id="{236E3991-DCBD-4731-9111-29BFFDC17F17}" type="slidenum">
              <a:rPr lang="en-US" smtClean="0"/>
              <a:t>‹#›</a:t>
            </a:fld>
            <a:endParaRPr lang="en-US"/>
          </a:p>
        </p:txBody>
      </p:sp>
    </p:spTree>
    <p:extLst>
      <p:ext uri="{BB962C8B-B14F-4D97-AF65-F5344CB8AC3E}">
        <p14:creationId xmlns:p14="http://schemas.microsoft.com/office/powerpoint/2010/main" val="2387523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194050" y="533400"/>
            <a:ext cx="3844925" cy="26622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C69EEB-D014-40F3-8F67-8EFB2E54132C}"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4115728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ound Single Corner Rectangle 4"/>
          <p:cNvSpPr/>
          <p:nvPr userDrawn="1"/>
        </p:nvSpPr>
        <p:spPr>
          <a:xfrm rot="5400000">
            <a:off x="-1174021" y="5107851"/>
            <a:ext cx="2924175" cy="576131"/>
          </a:xfrm>
          <a:prstGeom prst="round1Rect">
            <a:avLst>
              <a:gd name="adj" fmla="val 50000"/>
            </a:avLst>
          </a:prstGeom>
          <a:gradFill flip="none" rotWithShape="1">
            <a:gsLst>
              <a:gs pos="0">
                <a:srgbClr val="FF0000"/>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CH"/>
          </a:p>
        </p:txBody>
      </p:sp>
      <p:sp>
        <p:nvSpPr>
          <p:cNvPr id="6" name="Round Single Corner Rectangle 5"/>
          <p:cNvSpPr/>
          <p:nvPr userDrawn="1"/>
        </p:nvSpPr>
        <p:spPr>
          <a:xfrm rot="16200000" flipV="1">
            <a:off x="-1690621" y="1693931"/>
            <a:ext cx="3960813" cy="576131"/>
          </a:xfrm>
          <a:prstGeom prst="round1Rect">
            <a:avLst>
              <a:gd name="adj" fmla="val 50000"/>
            </a:avLst>
          </a:prstGeom>
          <a:gradFill>
            <a:gsLst>
              <a:gs pos="0">
                <a:schemeClr val="tx2">
                  <a:lumMod val="75000"/>
                </a:schemeClr>
              </a:gs>
              <a:gs pos="100000">
                <a:schemeClr val="bg1"/>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CH"/>
          </a:p>
        </p:txBody>
      </p:sp>
      <p:sp>
        <p:nvSpPr>
          <p:cNvPr id="2" name="Title 1"/>
          <p:cNvSpPr>
            <a:spLocks noGrp="1"/>
          </p:cNvSpPr>
          <p:nvPr>
            <p:ph type="ctrTitle"/>
          </p:nvPr>
        </p:nvSpPr>
        <p:spPr>
          <a:xfrm>
            <a:off x="742950" y="4005064"/>
            <a:ext cx="8420100" cy="792088"/>
          </a:xfrm>
        </p:spPr>
        <p:txBody>
          <a:bodyPr>
            <a:normAutofit/>
          </a:bodyPr>
          <a:lstStyle>
            <a:lvl1pPr>
              <a:defRPr sz="3600"/>
            </a:lvl1pPr>
          </a:lstStyle>
          <a:p>
            <a:r>
              <a:rPr lang="en-US" smtClean="0"/>
              <a:t>Click to edit Master title style</a:t>
            </a:r>
            <a:endParaRPr lang="de-CH" dirty="0"/>
          </a:p>
        </p:txBody>
      </p:sp>
      <p:sp>
        <p:nvSpPr>
          <p:cNvPr id="3" name="Subtitle 2"/>
          <p:cNvSpPr>
            <a:spLocks noGrp="1"/>
          </p:cNvSpPr>
          <p:nvPr>
            <p:ph type="subTitle" idx="1"/>
          </p:nvPr>
        </p:nvSpPr>
        <p:spPr>
          <a:xfrm>
            <a:off x="1485900" y="4869160"/>
            <a:ext cx="6934200" cy="864096"/>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CH" dirty="0"/>
          </a:p>
        </p:txBody>
      </p:sp>
      <p:sp>
        <p:nvSpPr>
          <p:cNvPr id="7" name="Date Placeholder 3"/>
          <p:cNvSpPr>
            <a:spLocks noGrp="1"/>
          </p:cNvSpPr>
          <p:nvPr>
            <p:ph type="dt" sz="half" idx="10"/>
          </p:nvPr>
        </p:nvSpPr>
        <p:spPr/>
        <p:txBody>
          <a:bodyPr/>
          <a:lstStyle>
            <a:lvl1pPr>
              <a:defRPr/>
            </a:lvl1pPr>
          </a:lstStyle>
          <a:p>
            <a:pPr>
              <a:defRPr/>
            </a:pPr>
            <a:r>
              <a:rPr lang="de-CH" smtClean="0"/>
              <a:t>08.06.2012</a:t>
            </a:r>
            <a:endParaRPr lang="de-CH"/>
          </a:p>
        </p:txBody>
      </p:sp>
      <p:sp>
        <p:nvSpPr>
          <p:cNvPr id="8" name="Footer Placeholder 4"/>
          <p:cNvSpPr>
            <a:spLocks noGrp="1"/>
          </p:cNvSpPr>
          <p:nvPr>
            <p:ph type="ftr" sz="quarter" idx="11"/>
          </p:nvPr>
        </p:nvSpPr>
        <p:spPr/>
        <p:txBody>
          <a:bodyPr/>
          <a:lstStyle>
            <a:lvl1pPr>
              <a:defRPr/>
            </a:lvl1pPr>
          </a:lstStyle>
          <a:p>
            <a:pPr>
              <a:defRPr/>
            </a:pPr>
            <a:endParaRPr lang="de-CH"/>
          </a:p>
        </p:txBody>
      </p:sp>
      <p:sp>
        <p:nvSpPr>
          <p:cNvPr id="9" name="Slide Number Placeholder 5"/>
          <p:cNvSpPr>
            <a:spLocks noGrp="1"/>
          </p:cNvSpPr>
          <p:nvPr>
            <p:ph type="sldNum" sz="quarter" idx="12"/>
          </p:nvPr>
        </p:nvSpPr>
        <p:spPr/>
        <p:txBody>
          <a:bodyPr/>
          <a:lstStyle>
            <a:lvl1pPr algn="ctr">
              <a:defRPr/>
            </a:lvl1pPr>
          </a:lstStyle>
          <a:p>
            <a:pPr>
              <a:defRPr/>
            </a:pPr>
            <a:fld id="{8E679ABB-586F-4969-A308-02D2980A8709}" type="slidenum">
              <a:rPr lang="de-CH" smtClean="0"/>
              <a:pPr>
                <a:defRPr/>
              </a:pPr>
              <a:t>‹#›</a:t>
            </a:fld>
            <a:endParaRPr lang="de-CH"/>
          </a:p>
        </p:txBody>
      </p:sp>
      <p:pic>
        <p:nvPicPr>
          <p:cNvPr id="3074" name="Picture 2" descr="C:\Users\sai.lohng\Desktop\Forms format\Thura 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50821" y="54026"/>
            <a:ext cx="2116180" cy="47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7461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solidFill>
                  <a:prstClr val="black">
                    <a:tint val="75000"/>
                  </a:prstClr>
                </a:solidFill>
              </a:rPr>
              <a:pPr fontAlgn="auto">
                <a:spcBef>
                  <a:spcPts val="0"/>
                </a:spcBef>
                <a:spcAft>
                  <a:spcPts val="0"/>
                </a:spcAft>
                <a:defRPr/>
              </a:pPr>
              <a:t>‹#›</a:t>
            </a:fld>
            <a:endParaRPr lang="de-CH" dirty="0">
              <a:solidFill>
                <a:prstClr val="black">
                  <a:tint val="75000"/>
                </a:prstClr>
              </a:solidFill>
            </a:endParaRPr>
          </a:p>
        </p:txBody>
      </p:sp>
      <p:cxnSp>
        <p:nvCxnSpPr>
          <p:cNvPr id="11" name="Straight Connector 10"/>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userDrawn="1"/>
        </p:nvSpPr>
        <p:spPr>
          <a:xfrm>
            <a:off x="0" y="0"/>
            <a:ext cx="69342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dirty="0">
              <a:solidFill>
                <a:prstClr val="white"/>
              </a:solidFill>
            </a:endParaRPr>
          </a:p>
        </p:txBody>
      </p:sp>
      <p:sp>
        <p:nvSpPr>
          <p:cNvPr id="2" name="Rectangle 1"/>
          <p:cNvSpPr/>
          <p:nvPr userDrawn="1"/>
        </p:nvSpPr>
        <p:spPr>
          <a:xfrm>
            <a:off x="990600" y="5257800"/>
            <a:ext cx="7924800" cy="900246"/>
          </a:xfrm>
          <a:prstGeom prst="rect">
            <a:avLst/>
          </a:prstGeom>
        </p:spPr>
        <p:txBody>
          <a:bodyPr wrap="square">
            <a:spAutoFit/>
          </a:bodyPr>
          <a:lstStyle/>
          <a:p>
            <a:pPr algn="just"/>
            <a:r>
              <a:rPr lang="en-US" sz="1050" b="1" dirty="0" smtClean="0">
                <a:solidFill>
                  <a:prstClr val="black"/>
                </a:solidFill>
              </a:rPr>
              <a:t>Disclaimer</a:t>
            </a:r>
          </a:p>
          <a:p>
            <a:pPr algn="just"/>
            <a:r>
              <a:rPr lang="en-US" sz="1050" dirty="0" smtClean="0">
                <a:solidFill>
                  <a:prstClr val="black"/>
                </a:solidFill>
              </a:rPr>
              <a:t>The information in this report were gathered and researched from sources believed to be reliable and are written in good faith. Thura Swiss and its network partners cannot be hold liable for data, which might not be complete, accurate or up-to-date; nor for data which are from internet pages/sources on which Thura Swiss or its network partners do not have any influence. The information in this report does not have a legal or juridical character, unless specifically noted. </a:t>
            </a:r>
            <a:endParaRPr lang="en-US" sz="1050" dirty="0">
              <a:solidFill>
                <a:prstClr val="black"/>
              </a:solidFill>
            </a:endParaRPr>
          </a:p>
        </p:txBody>
      </p:sp>
    </p:spTree>
    <p:extLst>
      <p:ext uri="{BB962C8B-B14F-4D97-AF65-F5344CB8AC3E}">
        <p14:creationId xmlns:p14="http://schemas.microsoft.com/office/powerpoint/2010/main" val="40020732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solidFill>
                  <a:prstClr val="black">
                    <a:tint val="75000"/>
                  </a:prstClr>
                </a:solidFill>
              </a:rPr>
              <a:pPr fontAlgn="auto">
                <a:spcBef>
                  <a:spcPts val="0"/>
                </a:spcBef>
                <a:spcAft>
                  <a:spcPts val="0"/>
                </a:spcAft>
                <a:defRPr/>
              </a:pPr>
              <a:t>‹#›</a:t>
            </a:fld>
            <a:endParaRPr lang="de-CH" dirty="0">
              <a:solidFill>
                <a:prstClr val="black">
                  <a:tint val="75000"/>
                </a:prstClr>
              </a:solidFill>
            </a:endParaRPr>
          </a:p>
        </p:txBody>
      </p:sp>
      <p:pic>
        <p:nvPicPr>
          <p:cNvPr id="4" name="Picture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24800" y="6460600"/>
            <a:ext cx="1898650" cy="3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228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dirty="0">
              <a:solidFill>
                <a:prstClr val="white"/>
              </a:solidFill>
            </a:endParaRPr>
          </a:p>
        </p:txBody>
      </p:sp>
      <p:cxnSp>
        <p:nvCxnSpPr>
          <p:cNvPr id="7" name="Straight Connector 6"/>
          <p:cNvCxnSpPr/>
          <p:nvPr userDrawn="1"/>
        </p:nvCxnSpPr>
        <p:spPr>
          <a:xfrm>
            <a:off x="0" y="7620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030271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solidFill>
                  <a:prstClr val="black">
                    <a:tint val="75000"/>
                  </a:prstClr>
                </a:solidFill>
              </a:rPr>
              <a:pPr fontAlgn="auto">
                <a:spcBef>
                  <a:spcPts val="0"/>
                </a:spcBef>
                <a:spcAft>
                  <a:spcPts val="0"/>
                </a:spcAft>
                <a:defRPr/>
              </a:pPr>
              <a:t>‹#›</a:t>
            </a:fld>
            <a:endParaRPr lang="de-CH" dirty="0">
              <a:solidFill>
                <a:prstClr val="black">
                  <a:tint val="75000"/>
                </a:prstClr>
              </a:solidFill>
            </a:endParaRPr>
          </a:p>
        </p:txBody>
      </p:sp>
      <p:pic>
        <p:nvPicPr>
          <p:cNvPr id="4" name="Picture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24800" y="6460600"/>
            <a:ext cx="1898650" cy="3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228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dirty="0">
              <a:solidFill>
                <a:prstClr val="white"/>
              </a:solidFill>
            </a:endParaRPr>
          </a:p>
        </p:txBody>
      </p:sp>
      <p:cxnSp>
        <p:nvCxnSpPr>
          <p:cNvPr id="7" name="Straight Connector 6"/>
          <p:cNvCxnSpPr/>
          <p:nvPr userDrawn="1"/>
        </p:nvCxnSpPr>
        <p:spPr>
          <a:xfrm>
            <a:off x="0" y="8382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8681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solidFill>
                  <a:prstClr val="black">
                    <a:tint val="75000"/>
                  </a:prstClr>
                </a:solidFill>
              </a:rPr>
              <a:pPr fontAlgn="auto">
                <a:spcBef>
                  <a:spcPts val="0"/>
                </a:spcBef>
                <a:spcAft>
                  <a:spcPts val="0"/>
                </a:spcAft>
                <a:defRPr/>
              </a:pPr>
              <a:t>‹#›</a:t>
            </a:fld>
            <a:endParaRPr lang="de-CH" dirty="0">
              <a:solidFill>
                <a:prstClr val="black">
                  <a:tint val="75000"/>
                </a:prstClr>
              </a:solidFill>
            </a:endParaRPr>
          </a:p>
        </p:txBody>
      </p:sp>
      <p:pic>
        <p:nvPicPr>
          <p:cNvPr id="4" name="Picture 8"/>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924800" y="6460600"/>
            <a:ext cx="1898650" cy="3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228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dirty="0">
              <a:solidFill>
                <a:prstClr val="white"/>
              </a:solidFill>
            </a:endParaRPr>
          </a:p>
        </p:txBody>
      </p:sp>
      <p:cxnSp>
        <p:nvCxnSpPr>
          <p:cNvPr id="7" name="Straight Connector 6"/>
          <p:cNvCxnSpPr/>
          <p:nvPr userDrawn="1"/>
        </p:nvCxnSpPr>
        <p:spPr>
          <a:xfrm>
            <a:off x="0" y="8382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55041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8"/>
            <a:ext cx="84201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2753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13739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3"/>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77145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5300" y="1600203"/>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3"/>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29064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2"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2"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73550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0586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cxnSp>
        <p:nvCxnSpPr>
          <p:cNvPr id="7" name="Straight Connector 6"/>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Rectangle 7"/>
          <p:cNvSpPr/>
          <p:nvPr userDrawn="1"/>
        </p:nvSpPr>
        <p:spPr>
          <a:xfrm>
            <a:off x="0" y="0"/>
            <a:ext cx="6934200" cy="228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fontAlgn="auto">
              <a:spcBef>
                <a:spcPts val="0"/>
              </a:spcBef>
              <a:spcAft>
                <a:spcPts val="0"/>
              </a:spcAft>
              <a:defRPr/>
            </a:pPr>
            <a:endParaRPr lang="de-CH" dirty="0"/>
          </a:p>
        </p:txBody>
      </p:sp>
      <p:sp>
        <p:nvSpPr>
          <p:cNvPr id="10"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pPr fontAlgn="auto">
                <a:spcBef>
                  <a:spcPts val="0"/>
                </a:spcBef>
                <a:spcAft>
                  <a:spcPts val="0"/>
                </a:spcAft>
                <a:defRPr/>
              </a:pPr>
              <a:t>‹#›</a:t>
            </a:fld>
            <a:endParaRPr lang="de-CH" dirty="0"/>
          </a:p>
        </p:txBody>
      </p:sp>
      <p:pic>
        <p:nvPicPr>
          <p:cNvPr id="9" name="Picture 2" descr="C:\Users\sai.lohng\Desktop\Forms format\Thura 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9600" y="6478250"/>
            <a:ext cx="1600200" cy="3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285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94289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2972" y="273053"/>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3"/>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646788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91800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09971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41"/>
            <a:ext cx="22288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5300" y="274641"/>
            <a:ext cx="65214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60659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solidFill>
                  <a:prstClr val="black">
                    <a:tint val="75000"/>
                  </a:prstClr>
                </a:solidFill>
              </a:rPr>
              <a:pPr fontAlgn="auto">
                <a:spcBef>
                  <a:spcPts val="0"/>
                </a:spcBef>
                <a:spcAft>
                  <a:spcPts val="0"/>
                </a:spcAft>
                <a:defRPr/>
              </a:pPr>
              <a:t>‹#›</a:t>
            </a:fld>
            <a:endParaRPr lang="de-CH" dirty="0">
              <a:solidFill>
                <a:prstClr val="black">
                  <a:tint val="75000"/>
                </a:prstClr>
              </a:solidFill>
            </a:endParaRPr>
          </a:p>
        </p:txBody>
      </p:sp>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dirty="0">
              <a:solidFill>
                <a:prstClr val="white"/>
              </a:solidFill>
            </a:endParaRPr>
          </a:p>
        </p:txBody>
      </p:sp>
      <p:cxnSp>
        <p:nvCxnSpPr>
          <p:cNvPr id="7" name="Straight Connector 6"/>
          <p:cNvCxnSpPr/>
          <p:nvPr userDrawn="1"/>
        </p:nvCxnSpPr>
        <p:spPr>
          <a:xfrm>
            <a:off x="0" y="9906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2" descr="C:\Users\sai.lohng\Desktop\Forms format\Thura 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9600" y="6478250"/>
            <a:ext cx="1600200" cy="3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59720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solidFill>
                  <a:prstClr val="black">
                    <a:tint val="75000"/>
                  </a:prstClr>
                </a:solidFill>
              </a:rPr>
              <a:pPr fontAlgn="auto">
                <a:spcBef>
                  <a:spcPts val="0"/>
                </a:spcBef>
                <a:spcAft>
                  <a:spcPts val="0"/>
                </a:spcAft>
                <a:defRPr/>
              </a:pPr>
              <a:t>‹#›</a:t>
            </a:fld>
            <a:endParaRPr lang="de-CH" dirty="0">
              <a:solidFill>
                <a:prstClr val="black">
                  <a:tint val="75000"/>
                </a:prstClr>
              </a:solidFill>
            </a:endParaRPr>
          </a:p>
        </p:txBody>
      </p:sp>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dirty="0">
              <a:solidFill>
                <a:prstClr val="white"/>
              </a:solidFill>
            </a:endParaRPr>
          </a:p>
        </p:txBody>
      </p:sp>
      <p:cxnSp>
        <p:nvCxnSpPr>
          <p:cNvPr id="7" name="Straight Connector 6"/>
          <p:cNvCxnSpPr/>
          <p:nvPr userDrawn="1"/>
        </p:nvCxnSpPr>
        <p:spPr>
          <a:xfrm>
            <a:off x="0" y="9906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2" descr="C:\Users\sai.lohng\Desktop\Forms format\Thura 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9600" y="6478250"/>
            <a:ext cx="1600200" cy="3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349198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2130426"/>
            <a:ext cx="84201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926513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394221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82506" y="4406901"/>
            <a:ext cx="84201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6023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pPr fontAlgn="auto">
                <a:spcBef>
                  <a:spcPts val="0"/>
                </a:spcBef>
                <a:spcAft>
                  <a:spcPts val="0"/>
                </a:spcAft>
                <a:defRPr/>
              </a:pPr>
              <a:t>‹#›</a:t>
            </a:fld>
            <a:endParaRPr lang="de-CH" dirty="0"/>
          </a:p>
        </p:txBody>
      </p:sp>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fontAlgn="auto">
              <a:spcBef>
                <a:spcPts val="0"/>
              </a:spcBef>
              <a:spcAft>
                <a:spcPts val="0"/>
              </a:spcAft>
              <a:defRPr/>
            </a:pPr>
            <a:endParaRPr lang="de-CH" dirty="0"/>
          </a:p>
        </p:txBody>
      </p:sp>
      <p:cxnSp>
        <p:nvCxnSpPr>
          <p:cNvPr id="7" name="Straight Connector 6"/>
          <p:cNvCxnSpPr/>
          <p:nvPr userDrawn="1"/>
        </p:nvCxnSpPr>
        <p:spPr>
          <a:xfrm>
            <a:off x="0" y="9906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2" descr="C:\Users\sai.lohng\Desktop\Forms format\Thura 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9600" y="6478250"/>
            <a:ext cx="1600200" cy="3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52147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125095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70575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63501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562141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95300" y="273050"/>
            <a:ext cx="3259006"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28837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41645" y="4800600"/>
            <a:ext cx="59436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7633892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11949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81850" y="274639"/>
            <a:ext cx="222885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95300" y="274639"/>
            <a:ext cx="652145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E0399A-61C1-43D2-B7DB-1AD919C5388E}" type="datetimeFigureOut">
              <a:rPr lang="en-US" smtClean="0">
                <a:solidFill>
                  <a:prstClr val="black">
                    <a:tint val="75000"/>
                  </a:prstClr>
                </a:solidFill>
              </a:rPr>
              <a:pPr/>
              <a:t>29-Aug-17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3D79FF46-6174-4A03-B06E-CB0AB9DDC26C}"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52248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solidFill>
                  <a:prstClr val="black">
                    <a:tint val="75000"/>
                  </a:prstClr>
                </a:solidFill>
              </a:rPr>
              <a:pPr fontAlgn="auto">
                <a:spcBef>
                  <a:spcPts val="0"/>
                </a:spcBef>
                <a:spcAft>
                  <a:spcPts val="0"/>
                </a:spcAft>
                <a:defRPr/>
              </a:pPr>
              <a:t>‹#›</a:t>
            </a:fld>
            <a:endParaRPr lang="de-CH" dirty="0">
              <a:solidFill>
                <a:prstClr val="black">
                  <a:tint val="75000"/>
                </a:prstClr>
              </a:solidFill>
            </a:endParaRPr>
          </a:p>
        </p:txBody>
      </p:sp>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dirty="0">
              <a:solidFill>
                <a:prstClr val="white"/>
              </a:solidFill>
            </a:endParaRPr>
          </a:p>
        </p:txBody>
      </p:sp>
      <p:cxnSp>
        <p:nvCxnSpPr>
          <p:cNvPr id="7" name="Straight Connector 6"/>
          <p:cNvCxnSpPr/>
          <p:nvPr userDrawn="1"/>
        </p:nvCxnSpPr>
        <p:spPr>
          <a:xfrm>
            <a:off x="0" y="9906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2" descr="C:\Users\sai.lohng\Desktop\Forms format\Thura 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9600" y="6478250"/>
            <a:ext cx="1600200" cy="3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297575"/>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solidFill>
                  <a:prstClr val="black">
                    <a:tint val="75000"/>
                  </a:prstClr>
                </a:solidFill>
              </a:rPr>
              <a:pPr fontAlgn="auto">
                <a:spcBef>
                  <a:spcPts val="0"/>
                </a:spcBef>
                <a:spcAft>
                  <a:spcPts val="0"/>
                </a:spcAft>
                <a:defRPr/>
              </a:pPr>
              <a:t>‹#›</a:t>
            </a:fld>
            <a:endParaRPr lang="de-CH" dirty="0">
              <a:solidFill>
                <a:prstClr val="black">
                  <a:tint val="75000"/>
                </a:prstClr>
              </a:solidFill>
            </a:endParaRPr>
          </a:p>
        </p:txBody>
      </p:sp>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de-CH" dirty="0">
              <a:solidFill>
                <a:prstClr val="white"/>
              </a:solidFill>
            </a:endParaRPr>
          </a:p>
        </p:txBody>
      </p:sp>
      <p:cxnSp>
        <p:nvCxnSpPr>
          <p:cNvPr id="7" name="Straight Connector 6"/>
          <p:cNvCxnSpPr/>
          <p:nvPr userDrawn="1"/>
        </p:nvCxnSpPr>
        <p:spPr>
          <a:xfrm>
            <a:off x="0" y="9906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2" descr="C:\Users\sai.lohng\Desktop\Forms format\Thura 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9600" y="6478250"/>
            <a:ext cx="1600200" cy="3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33201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 Top">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4" name="Slide Number Placeholder 3"/>
          <p:cNvSpPr>
            <a:spLocks noGrp="1"/>
          </p:cNvSpPr>
          <p:nvPr>
            <p:ph type="sldNum" sz="quarter" idx="10"/>
          </p:nvPr>
        </p:nvSpPr>
        <p:spPr>
          <a:xfrm>
            <a:off x="7099300" y="6356353"/>
            <a:ext cx="2311400" cy="365125"/>
          </a:xfrm>
          <a:prstGeom prst="rect">
            <a:avLst/>
          </a:prstGeom>
        </p:spPr>
        <p:txBody>
          <a:bodyPr/>
          <a:lstStyle>
            <a:lvl1pPr>
              <a:defRPr/>
            </a:lvl1pPr>
          </a:lstStyle>
          <a:p>
            <a:fld id="{69233210-FD1D-4643-A408-4B2BDEE02D8B}" type="slidenum">
              <a:rPr lang="en-US"/>
              <a:pPr/>
              <a:t>‹#›</a:t>
            </a:fld>
            <a:endParaRPr lang="en-US" dirty="0"/>
          </a:p>
        </p:txBody>
      </p:sp>
      <p:sp>
        <p:nvSpPr>
          <p:cNvPr id="9" name="Text Placeholder 15"/>
          <p:cNvSpPr>
            <a:spLocks noGrp="1"/>
          </p:cNvSpPr>
          <p:nvPr>
            <p:ph type="body" sz="quarter" idx="11"/>
          </p:nvPr>
        </p:nvSpPr>
        <p:spPr>
          <a:xfrm>
            <a:off x="194337" y="804672"/>
            <a:ext cx="9519046" cy="731520"/>
          </a:xfrm>
        </p:spPr>
        <p:txBody>
          <a:bodyPr anchor="t" anchorCtr="0"/>
          <a:lstStyle>
            <a:lvl1pPr marL="0" indent="0">
              <a:lnSpc>
                <a:spcPct val="90000"/>
              </a:lnSpc>
              <a:spcBef>
                <a:spcPts val="0"/>
              </a:spcBef>
              <a:buFontTx/>
              <a:buNone/>
              <a:defRPr lang="en-US" sz="2700" b="0" i="0" kern="1200" dirty="0">
                <a:solidFill>
                  <a:srgbClr val="9A9A9A"/>
                </a:solidFill>
                <a:latin typeface="+mn-lt"/>
                <a:ea typeface="ＭＳ Ｐゴシック" charset="0"/>
                <a:cs typeface="Helvetica Neue Light" charset="0"/>
                <a:sym typeface="Helvetica Neue Bold Condensed" charset="0"/>
              </a:defRPr>
            </a:lvl1pPr>
          </a:lstStyle>
          <a:p>
            <a:pPr lvl="0"/>
            <a:endParaRPr lang="en-US" dirty="0"/>
          </a:p>
        </p:txBody>
      </p:sp>
    </p:spTree>
    <p:extLst>
      <p:ext uri="{BB962C8B-B14F-4D97-AF65-F5344CB8AC3E}">
        <p14:creationId xmlns:p14="http://schemas.microsoft.com/office/powerpoint/2010/main" val="252792812"/>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pPr fontAlgn="auto">
                <a:spcBef>
                  <a:spcPts val="0"/>
                </a:spcBef>
                <a:spcAft>
                  <a:spcPts val="0"/>
                </a:spcAft>
                <a:defRPr/>
              </a:pPr>
              <a:t>‹#›</a:t>
            </a:fld>
            <a:endParaRPr lang="de-CH" dirty="0"/>
          </a:p>
        </p:txBody>
      </p:sp>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fontAlgn="auto">
              <a:spcBef>
                <a:spcPts val="0"/>
              </a:spcBef>
              <a:spcAft>
                <a:spcPts val="0"/>
              </a:spcAft>
              <a:defRPr/>
            </a:pPr>
            <a:endParaRPr lang="de-CH" dirty="0"/>
          </a:p>
        </p:txBody>
      </p:sp>
      <p:cxnSp>
        <p:nvCxnSpPr>
          <p:cNvPr id="7" name="Straight Connector 6"/>
          <p:cNvCxnSpPr/>
          <p:nvPr userDrawn="1"/>
        </p:nvCxnSpPr>
        <p:spPr>
          <a:xfrm>
            <a:off x="0" y="9906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2" descr="C:\Users\sai.lohng\Desktop\Forms format\Thura 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9600" y="6478250"/>
            <a:ext cx="1600200" cy="3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93587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pPr fontAlgn="auto">
                <a:spcBef>
                  <a:spcPts val="0"/>
                </a:spcBef>
                <a:spcAft>
                  <a:spcPts val="0"/>
                </a:spcAft>
                <a:defRPr/>
              </a:pPr>
              <a:t>‹#›</a:t>
            </a:fld>
            <a:endParaRPr lang="de-CH" dirty="0"/>
          </a:p>
        </p:txBody>
      </p:sp>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fontAlgn="auto">
              <a:spcBef>
                <a:spcPts val="0"/>
              </a:spcBef>
              <a:spcAft>
                <a:spcPts val="0"/>
              </a:spcAft>
              <a:defRPr/>
            </a:pPr>
            <a:endParaRPr lang="de-CH" dirty="0"/>
          </a:p>
        </p:txBody>
      </p:sp>
      <p:cxnSp>
        <p:nvCxnSpPr>
          <p:cNvPr id="7" name="Straight Connector 6"/>
          <p:cNvCxnSpPr/>
          <p:nvPr userDrawn="1"/>
        </p:nvCxnSpPr>
        <p:spPr>
          <a:xfrm>
            <a:off x="0" y="9906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2" descr="C:\Users\sai.lohng\Desktop\Forms format\Thura 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9600" y="6478250"/>
            <a:ext cx="1600200" cy="3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76250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pPr fontAlgn="auto">
                <a:spcBef>
                  <a:spcPts val="0"/>
                </a:spcBef>
                <a:spcAft>
                  <a:spcPts val="0"/>
                </a:spcAft>
                <a:defRPr/>
              </a:pPr>
              <a:t>‹#›</a:t>
            </a:fld>
            <a:endParaRPr lang="de-CH" dirty="0"/>
          </a:p>
        </p:txBody>
      </p:sp>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fontAlgn="auto">
              <a:spcBef>
                <a:spcPts val="0"/>
              </a:spcBef>
              <a:spcAft>
                <a:spcPts val="0"/>
              </a:spcAft>
              <a:defRPr/>
            </a:pPr>
            <a:endParaRPr lang="de-CH" dirty="0"/>
          </a:p>
        </p:txBody>
      </p:sp>
      <p:cxnSp>
        <p:nvCxnSpPr>
          <p:cNvPr id="7" name="Straight Connector 6"/>
          <p:cNvCxnSpPr/>
          <p:nvPr userDrawn="1"/>
        </p:nvCxnSpPr>
        <p:spPr>
          <a:xfrm>
            <a:off x="0" y="9906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2" descr="C:\Users\sai.lohng\Desktop\Forms format\Thura 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9600" y="6478250"/>
            <a:ext cx="1600200" cy="3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7825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Slide Number Placeholder 5"/>
          <p:cNvSpPr txBox="1">
            <a:spLocks/>
          </p:cNvSpPr>
          <p:nvPr userDrawn="1"/>
        </p:nvSpPr>
        <p:spPr>
          <a:xfrm>
            <a:off x="7607558" y="-14635"/>
            <a:ext cx="2311400" cy="365125"/>
          </a:xfrm>
          <a:prstGeom prst="rect">
            <a:avLst/>
          </a:prstGeom>
        </p:spPr>
        <p:txBody>
          <a:bodyPr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D75F2160-4CEA-4848-BA16-D81F0EE1DFAC}" type="slidenum">
              <a:rPr lang="de-CH" smtClean="0"/>
              <a:pPr fontAlgn="auto">
                <a:spcBef>
                  <a:spcPts val="0"/>
                </a:spcBef>
                <a:spcAft>
                  <a:spcPts val="0"/>
                </a:spcAft>
                <a:defRPr/>
              </a:pPr>
              <a:t>‹#›</a:t>
            </a:fld>
            <a:endParaRPr lang="de-CH" dirty="0"/>
          </a:p>
        </p:txBody>
      </p:sp>
      <p:cxnSp>
        <p:nvCxnSpPr>
          <p:cNvPr id="5" name="Straight Connector 4"/>
          <p:cNvCxnSpPr/>
          <p:nvPr userDrawn="1"/>
        </p:nvCxnSpPr>
        <p:spPr>
          <a:xfrm>
            <a:off x="0" y="6400800"/>
            <a:ext cx="990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0" y="0"/>
            <a:ext cx="6934200" cy="3048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fontAlgn="auto">
              <a:spcBef>
                <a:spcPts val="0"/>
              </a:spcBef>
              <a:spcAft>
                <a:spcPts val="0"/>
              </a:spcAft>
              <a:defRPr/>
            </a:pPr>
            <a:endParaRPr lang="de-CH" dirty="0"/>
          </a:p>
        </p:txBody>
      </p:sp>
      <p:cxnSp>
        <p:nvCxnSpPr>
          <p:cNvPr id="7" name="Straight Connector 6"/>
          <p:cNvCxnSpPr/>
          <p:nvPr userDrawn="1"/>
        </p:nvCxnSpPr>
        <p:spPr>
          <a:xfrm>
            <a:off x="0" y="990600"/>
            <a:ext cx="9906000" cy="0"/>
          </a:xfrm>
          <a:prstGeom prst="line">
            <a:avLst/>
          </a:prstGeom>
          <a:ln>
            <a:solidFill>
              <a:schemeClr val="tx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8" name="Picture 2" descr="C:\Users\sai.lohng\Desktop\Forms format\Thura logo.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229600" y="6478250"/>
            <a:ext cx="1600200" cy="36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879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5" name="Round Single Corner Rectangle 4"/>
          <p:cNvSpPr/>
          <p:nvPr userDrawn="1"/>
        </p:nvSpPr>
        <p:spPr>
          <a:xfrm rot="5400000">
            <a:off x="-1174021" y="5107851"/>
            <a:ext cx="2924175" cy="576131"/>
          </a:xfrm>
          <a:prstGeom prst="round1Rect">
            <a:avLst>
              <a:gd name="adj" fmla="val 50000"/>
            </a:avLst>
          </a:prstGeom>
          <a:gradFill flip="none" rotWithShape="1">
            <a:gsLst>
              <a:gs pos="0">
                <a:srgbClr val="FF0000"/>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CH">
              <a:solidFill>
                <a:prstClr val="white"/>
              </a:solidFill>
            </a:endParaRPr>
          </a:p>
        </p:txBody>
      </p:sp>
      <p:sp>
        <p:nvSpPr>
          <p:cNvPr id="6" name="Round Single Corner Rectangle 5"/>
          <p:cNvSpPr/>
          <p:nvPr userDrawn="1"/>
        </p:nvSpPr>
        <p:spPr>
          <a:xfrm rot="16200000" flipV="1">
            <a:off x="-1690621" y="1693931"/>
            <a:ext cx="3960813" cy="576131"/>
          </a:xfrm>
          <a:prstGeom prst="round1Rect">
            <a:avLst>
              <a:gd name="adj" fmla="val 50000"/>
            </a:avLst>
          </a:prstGeom>
          <a:gradFill>
            <a:gsLst>
              <a:gs pos="0">
                <a:schemeClr val="tx2">
                  <a:lumMod val="75000"/>
                </a:schemeClr>
              </a:gs>
              <a:gs pos="100000">
                <a:schemeClr val="bg1"/>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de-CH">
              <a:solidFill>
                <a:prstClr val="white"/>
              </a:solidFill>
            </a:endParaRPr>
          </a:p>
        </p:txBody>
      </p:sp>
      <p:sp>
        <p:nvSpPr>
          <p:cNvPr id="2" name="Title 1"/>
          <p:cNvSpPr>
            <a:spLocks noGrp="1"/>
          </p:cNvSpPr>
          <p:nvPr>
            <p:ph type="ctrTitle"/>
          </p:nvPr>
        </p:nvSpPr>
        <p:spPr>
          <a:xfrm>
            <a:off x="742950" y="4005064"/>
            <a:ext cx="8420100" cy="792088"/>
          </a:xfrm>
        </p:spPr>
        <p:txBody>
          <a:bodyPr>
            <a:normAutofit/>
          </a:bodyPr>
          <a:lstStyle>
            <a:lvl1pPr>
              <a:defRPr sz="3600"/>
            </a:lvl1pPr>
          </a:lstStyle>
          <a:p>
            <a:r>
              <a:rPr lang="en-US" smtClean="0"/>
              <a:t>Click to edit Master title style</a:t>
            </a:r>
            <a:endParaRPr lang="de-CH" dirty="0"/>
          </a:p>
        </p:txBody>
      </p:sp>
      <p:sp>
        <p:nvSpPr>
          <p:cNvPr id="3" name="Subtitle 2"/>
          <p:cNvSpPr>
            <a:spLocks noGrp="1"/>
          </p:cNvSpPr>
          <p:nvPr>
            <p:ph type="subTitle" idx="1"/>
          </p:nvPr>
        </p:nvSpPr>
        <p:spPr>
          <a:xfrm>
            <a:off x="1485900" y="4869160"/>
            <a:ext cx="6934200" cy="864096"/>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de-CH" dirty="0"/>
          </a:p>
        </p:txBody>
      </p:sp>
      <p:sp>
        <p:nvSpPr>
          <p:cNvPr id="7" name="Date Placeholder 3"/>
          <p:cNvSpPr>
            <a:spLocks noGrp="1"/>
          </p:cNvSpPr>
          <p:nvPr>
            <p:ph type="dt" sz="half" idx="10"/>
          </p:nvPr>
        </p:nvSpPr>
        <p:spPr/>
        <p:txBody>
          <a:bodyPr/>
          <a:lstStyle>
            <a:lvl1pPr>
              <a:defRPr/>
            </a:lvl1pPr>
          </a:lstStyle>
          <a:p>
            <a:pPr>
              <a:defRPr/>
            </a:pPr>
            <a:r>
              <a:rPr lang="de-CH" smtClean="0">
                <a:solidFill>
                  <a:prstClr val="black">
                    <a:tint val="75000"/>
                  </a:prstClr>
                </a:solidFill>
              </a:rPr>
              <a:t>08.06.2012</a:t>
            </a:r>
            <a:endParaRPr lang="de-CH">
              <a:solidFill>
                <a:prstClr val="black">
                  <a:tint val="75000"/>
                </a:prstClr>
              </a:solidFill>
            </a:endParaRPr>
          </a:p>
        </p:txBody>
      </p:sp>
      <p:sp>
        <p:nvSpPr>
          <p:cNvPr id="8" name="Footer Placeholder 4"/>
          <p:cNvSpPr>
            <a:spLocks noGrp="1"/>
          </p:cNvSpPr>
          <p:nvPr>
            <p:ph type="ftr" sz="quarter" idx="11"/>
          </p:nvPr>
        </p:nvSpPr>
        <p:spPr/>
        <p:txBody>
          <a:bodyPr/>
          <a:lstStyle>
            <a:lvl1pPr>
              <a:defRPr/>
            </a:lvl1pPr>
          </a:lstStyle>
          <a:p>
            <a:pPr>
              <a:defRPr/>
            </a:pPr>
            <a:endParaRPr lang="de-CH">
              <a:solidFill>
                <a:prstClr val="black">
                  <a:tint val="75000"/>
                </a:prstClr>
              </a:solidFill>
            </a:endParaRPr>
          </a:p>
        </p:txBody>
      </p:sp>
      <p:sp>
        <p:nvSpPr>
          <p:cNvPr id="9" name="Slide Number Placeholder 5"/>
          <p:cNvSpPr>
            <a:spLocks noGrp="1"/>
          </p:cNvSpPr>
          <p:nvPr>
            <p:ph type="sldNum" sz="quarter" idx="12"/>
          </p:nvPr>
        </p:nvSpPr>
        <p:spPr/>
        <p:txBody>
          <a:bodyPr/>
          <a:lstStyle>
            <a:lvl1pPr algn="ctr">
              <a:defRPr/>
            </a:lvl1pPr>
          </a:lstStyle>
          <a:p>
            <a:pPr>
              <a:defRPr/>
            </a:pPr>
            <a:fld id="{8E679ABB-586F-4969-A308-02D2980A8709}" type="slidenum">
              <a:rPr lang="de-CH" smtClean="0">
                <a:solidFill>
                  <a:prstClr val="black">
                    <a:tint val="75000"/>
                  </a:prstClr>
                </a:solidFill>
              </a:rPr>
              <a:pPr>
                <a:defRPr/>
              </a:pPr>
              <a:t>‹#›</a:t>
            </a:fld>
            <a:endParaRPr lang="de-CH">
              <a:solidFill>
                <a:prstClr val="black">
                  <a:tint val="75000"/>
                </a:prstClr>
              </a:solidFill>
            </a:endParaRPr>
          </a:p>
        </p:txBody>
      </p:sp>
      <p:pic>
        <p:nvPicPr>
          <p:cNvPr id="4" name="Picture 6"/>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42954" y="66696"/>
            <a:ext cx="2230569" cy="46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74631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9"/>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95300" y="1600204"/>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95300" y="6356354"/>
            <a:ext cx="23114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r>
              <a:rPr lang="en-US" smtClean="0"/>
              <a:t>08.06.2012</a:t>
            </a:r>
            <a:endParaRPr lang="en-US"/>
          </a:p>
        </p:txBody>
      </p:sp>
      <p:sp>
        <p:nvSpPr>
          <p:cNvPr id="5" name="Footer Placeholder 4"/>
          <p:cNvSpPr>
            <a:spLocks noGrp="1"/>
          </p:cNvSpPr>
          <p:nvPr>
            <p:ph type="ftr" sz="quarter" idx="3"/>
          </p:nvPr>
        </p:nvSpPr>
        <p:spPr>
          <a:xfrm>
            <a:off x="3384550" y="6356354"/>
            <a:ext cx="31369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7099300" y="6356354"/>
            <a:ext cx="2311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21BB23D-89EF-47CC-843F-A45BE1B5168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71" r:id="rId1"/>
    <p:sldLayoutId id="2147483673" r:id="rId2"/>
    <p:sldLayoutId id="2147483672" r:id="rId3"/>
    <p:sldLayoutId id="2147483704" r:id="rId4"/>
    <p:sldLayoutId id="2147483705" r:id="rId5"/>
    <p:sldLayoutId id="2147483706" r:id="rId6"/>
    <p:sldLayoutId id="2147483707" r:id="rId7"/>
    <p:sldLayoutId id="2147483708" r:id="rId8"/>
  </p:sldLayoutIdLst>
  <p:timing>
    <p:tnLst>
      <p:par>
        <p:cT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95300" y="274639"/>
            <a:ext cx="8915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95300" y="1600204"/>
            <a:ext cx="8915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95300" y="6356354"/>
            <a:ext cx="23114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r>
              <a:rPr lang="en-US" dirty="0" smtClean="0">
                <a:solidFill>
                  <a:prstClr val="black">
                    <a:tint val="75000"/>
                  </a:prstClr>
                </a:solidFill>
              </a:rPr>
              <a:t>08.06.2012</a:t>
            </a:r>
            <a:endParaRPr lang="en-US" dirty="0">
              <a:solidFill>
                <a:prstClr val="black">
                  <a:tint val="75000"/>
                </a:prstClr>
              </a:solidFill>
            </a:endParaRPr>
          </a:p>
        </p:txBody>
      </p:sp>
      <p:sp>
        <p:nvSpPr>
          <p:cNvPr id="5" name="Footer Placeholder 4"/>
          <p:cNvSpPr>
            <a:spLocks noGrp="1"/>
          </p:cNvSpPr>
          <p:nvPr>
            <p:ph type="ftr" sz="quarter" idx="3"/>
          </p:nvPr>
        </p:nvSpPr>
        <p:spPr>
          <a:xfrm>
            <a:off x="3384550" y="6356354"/>
            <a:ext cx="31369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dirty="0">
              <a:solidFill>
                <a:prstClr val="black">
                  <a:tint val="75000"/>
                </a:prstClr>
              </a:solidFill>
            </a:endParaRPr>
          </a:p>
        </p:txBody>
      </p:sp>
      <p:sp>
        <p:nvSpPr>
          <p:cNvPr id="6" name="Slide Number Placeholder 5"/>
          <p:cNvSpPr>
            <a:spLocks noGrp="1"/>
          </p:cNvSpPr>
          <p:nvPr>
            <p:ph type="sldNum" sz="quarter" idx="4"/>
          </p:nvPr>
        </p:nvSpPr>
        <p:spPr>
          <a:xfrm>
            <a:off x="7099300" y="6356354"/>
            <a:ext cx="23114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821BB23D-89EF-47CC-843F-A45BE1B5168E}" type="slidenum">
              <a:rPr lang="en-US">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836328141"/>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Lst>
  <p:timing>
    <p:tnLst>
      <p:par>
        <p:cT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3"/>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3"/>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27E0399A-61C1-43D2-B7DB-1AD919C5388E}" type="datetimeFigureOut">
              <a:rPr lang="en-US" smtClean="0">
                <a:solidFill>
                  <a:prstClr val="black">
                    <a:tint val="75000"/>
                  </a:prstClr>
                </a:solidFill>
                <a:latin typeface="Calibri"/>
                <a:cs typeface="+mn-cs"/>
              </a:rPr>
              <a:pPr fontAlgn="auto">
                <a:spcBef>
                  <a:spcPts val="0"/>
                </a:spcBef>
                <a:spcAft>
                  <a:spcPts val="0"/>
                </a:spcAft>
              </a:pPr>
              <a:t>29-Aug-17</a:t>
            </a:fld>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384550" y="6356353"/>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7099300" y="6356353"/>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3D79FF46-6174-4A03-B06E-CB0AB9DDC26C}"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286513302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27E0399A-61C1-43D2-B7DB-1AD919C5388E}" type="datetimeFigureOut">
              <a:rPr lang="en-US" smtClean="0">
                <a:solidFill>
                  <a:prstClr val="black">
                    <a:tint val="75000"/>
                  </a:prstClr>
                </a:solidFill>
                <a:latin typeface="Calibri"/>
                <a:cs typeface="+mn-cs"/>
              </a:rPr>
              <a:pPr fontAlgn="auto">
                <a:spcBef>
                  <a:spcPts val="0"/>
                </a:spcBef>
                <a:spcAft>
                  <a:spcPts val="0"/>
                </a:spcAft>
              </a:pPr>
              <a:t>29-Aug-17</a:t>
            </a:fld>
            <a:endParaRPr lang="en-US">
              <a:solidFill>
                <a:prstClr val="black">
                  <a:tint val="75000"/>
                </a:prstClr>
              </a:solidFill>
              <a:latin typeface="Calibri"/>
              <a:cs typeface="+mn-cs"/>
            </a:endParaRPr>
          </a:p>
        </p:txBody>
      </p:sp>
      <p:sp>
        <p:nvSpPr>
          <p:cNvPr id="5" name="Footer Placeholder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cs typeface="+mn-cs"/>
            </a:endParaRPr>
          </a:p>
        </p:txBody>
      </p:sp>
      <p:sp>
        <p:nvSpPr>
          <p:cNvPr id="6" name="Slide Number Placehold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3D79FF46-6174-4A03-B06E-CB0AB9DDC26C}" type="slidenum">
              <a:rPr lang="en-US" smtClean="0">
                <a:solidFill>
                  <a:prstClr val="black">
                    <a:tint val="75000"/>
                  </a:prstClr>
                </a:solidFill>
                <a:latin typeface="Calibri"/>
                <a:cs typeface="+mn-cs"/>
              </a:rPr>
              <a:pPr fontAlgn="auto">
                <a:spcBef>
                  <a:spcPts val="0"/>
                </a:spcBef>
                <a:spcAft>
                  <a:spcPts val="0"/>
                </a:spcAft>
              </a:pPr>
              <a:t>‹#›</a:t>
            </a:fld>
            <a:endParaRPr lang="en-US">
              <a:solidFill>
                <a:prstClr val="black">
                  <a:tint val="75000"/>
                </a:prstClr>
              </a:solidFill>
              <a:latin typeface="Calibri"/>
              <a:cs typeface="+mn-cs"/>
            </a:endParaRPr>
          </a:p>
        </p:txBody>
      </p:sp>
    </p:spTree>
    <p:extLst>
      <p:ext uri="{BB962C8B-B14F-4D97-AF65-F5344CB8AC3E}">
        <p14:creationId xmlns:p14="http://schemas.microsoft.com/office/powerpoint/2010/main" val="137889443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hyperlink" Target="mailto:planning@myanmarmobilemoney.com" TargetMode="External"/><Relationship Id="rId2" Type="http://schemas.openxmlformats.org/officeDocument/2006/relationships/notesSlide" Target="../notesSlides/notesSlide1.xml"/><Relationship Id="rId1" Type="http://schemas.openxmlformats.org/officeDocument/2006/relationships/slideLayout" Target="../slideLayouts/slideLayout39.xml"/><Relationship Id="rId4" Type="http://schemas.openxmlformats.org/officeDocument/2006/relationships/hyperlink" Target="mailto:technical@myanmarmobilemoney.com"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mailto:winmohmoh.thant@focuscoregroup.com" TargetMode="External"/><Relationship Id="rId7" Type="http://schemas.openxmlformats.org/officeDocument/2006/relationships/hyperlink" Target="mailto:vacrecruit@myanmar.com.mm" TargetMode="External"/><Relationship Id="rId2" Type="http://schemas.openxmlformats.org/officeDocument/2006/relationships/hyperlink" Target="mailto:eddy.herbert@focuscoregroup.com" TargetMode="External"/><Relationship Id="rId1" Type="http://schemas.openxmlformats.org/officeDocument/2006/relationships/slideLayout" Target="../slideLayouts/slideLayout39.xml"/><Relationship Id="rId6" Type="http://schemas.openxmlformats.org/officeDocument/2006/relationships/hyperlink" Target="mailto:vacjobsearch@gmail.com" TargetMode="External"/><Relationship Id="rId5" Type="http://schemas.openxmlformats.org/officeDocument/2006/relationships/hyperlink" Target="mailto:nathanial@aquilamyanmar.com" TargetMode="External"/><Relationship Id="rId4" Type="http://schemas.openxmlformats.org/officeDocument/2006/relationships/hyperlink" Target="mailto:chloe@aquilamyanmar.com"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mailto:thaungaye.associates@gmail.com" TargetMode="External"/><Relationship Id="rId2" Type="http://schemas.openxmlformats.org/officeDocument/2006/relationships/hyperlink" Target="mailto:warwarmyint@acedatasystems.com" TargetMode="External"/><Relationship Id="rId1" Type="http://schemas.openxmlformats.org/officeDocument/2006/relationships/slideLayout" Target="../slideLayouts/slideLayout39.xml"/><Relationship Id="rId5" Type="http://schemas.openxmlformats.org/officeDocument/2006/relationships/hyperlink" Target="mailto:kyukyuwinandassociates@gmail.com" TargetMode="External"/><Relationship Id="rId4" Type="http://schemas.openxmlformats.org/officeDocument/2006/relationships/hyperlink" Target="mailto:cct@mptmail.net.mm"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6.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5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63.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8.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8.xml"/><Relationship Id="rId4" Type="http://schemas.openxmlformats.org/officeDocument/2006/relationships/image" Target="../media/image36.jpeg"/></Relationships>
</file>

<file path=ppt/slides/_rels/slide7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p:cNvSpPr>
          <p:nvPr/>
        </p:nvSpPr>
        <p:spPr bwMode="auto">
          <a:xfrm>
            <a:off x="0" y="6418758"/>
            <a:ext cx="9906000" cy="178594"/>
          </a:xfrm>
          <a:prstGeom prst="rect">
            <a:avLst/>
          </a:prstGeom>
          <a:solidFill>
            <a:srgbClr val="CC0000"/>
          </a:solidFill>
          <a:ln>
            <a:noFill/>
          </a:ln>
          <a:extLst/>
        </p:spPr>
        <p:txBody>
          <a:bodyPr lIns="0" tIns="0" rIns="0" bIns="0"/>
          <a:lstStyle/>
          <a:p>
            <a:endParaRPr lang="en-US" dirty="0"/>
          </a:p>
        </p:txBody>
      </p:sp>
      <p:sp>
        <p:nvSpPr>
          <p:cNvPr id="4" name="Rectangle 2"/>
          <p:cNvSpPr>
            <a:spLocks/>
          </p:cNvSpPr>
          <p:nvPr/>
        </p:nvSpPr>
        <p:spPr bwMode="auto">
          <a:xfrm>
            <a:off x="0" y="980728"/>
            <a:ext cx="9906000" cy="178594"/>
          </a:xfrm>
          <a:prstGeom prst="rect">
            <a:avLst/>
          </a:prstGeom>
          <a:solidFill>
            <a:schemeClr val="tx2">
              <a:lumMod val="50000"/>
            </a:schemeClr>
          </a:solidFill>
          <a:ln>
            <a:noFill/>
          </a:ln>
          <a:extLst/>
        </p:spPr>
        <p:style>
          <a:lnRef idx="0">
            <a:scrgbClr r="0" g="0" b="0"/>
          </a:lnRef>
          <a:fillRef idx="1001">
            <a:schemeClr val="dk2"/>
          </a:fillRef>
          <a:effectRef idx="0">
            <a:scrgbClr r="0" g="0" b="0"/>
          </a:effectRef>
          <a:fontRef idx="major"/>
        </p:style>
        <p:txBody>
          <a:bodyPr lIns="0" tIns="0" rIns="0" bIns="0"/>
          <a:lstStyle/>
          <a:p>
            <a:endParaRPr lang="en-US" dirty="0"/>
          </a:p>
        </p:txBody>
      </p:sp>
      <p:sp>
        <p:nvSpPr>
          <p:cNvPr id="12" name="Title 1"/>
          <p:cNvSpPr txBox="1">
            <a:spLocks/>
          </p:cNvSpPr>
          <p:nvPr/>
        </p:nvSpPr>
        <p:spPr bwMode="auto">
          <a:xfrm>
            <a:off x="742950" y="3733800"/>
            <a:ext cx="842010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bodyPr>
          <a:lst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defRPr>
            </a:lvl2pPr>
            <a:lvl3pPr algn="ctr" rtl="0" eaLnBrk="1" fontAlgn="base" hangingPunct="1">
              <a:spcBef>
                <a:spcPct val="0"/>
              </a:spcBef>
              <a:spcAft>
                <a:spcPct val="0"/>
              </a:spcAft>
              <a:defRPr sz="4400">
                <a:solidFill>
                  <a:schemeClr val="tx1"/>
                </a:solidFill>
                <a:latin typeface="Calibri" pitchFamily="34" charset="0"/>
              </a:defRPr>
            </a:lvl3pPr>
            <a:lvl4pPr algn="ctr" rtl="0" eaLnBrk="1" fontAlgn="base" hangingPunct="1">
              <a:spcBef>
                <a:spcPct val="0"/>
              </a:spcBef>
              <a:spcAft>
                <a:spcPct val="0"/>
              </a:spcAft>
              <a:defRPr sz="4400">
                <a:solidFill>
                  <a:schemeClr val="tx1"/>
                </a:solidFill>
                <a:latin typeface="Calibri" pitchFamily="34" charset="0"/>
              </a:defRPr>
            </a:lvl4pPr>
            <a:lvl5pPr algn="ctr" rtl="0" eaLnBrk="1" fontAlgn="base" hangingPunct="1">
              <a:spcBef>
                <a:spcPct val="0"/>
              </a:spcBef>
              <a:spcAft>
                <a:spcPct val="0"/>
              </a:spcAft>
              <a:defRPr sz="4400">
                <a:solidFill>
                  <a:schemeClr val="tx1"/>
                </a:solidFill>
                <a:latin typeface="Calibri" pitchFamily="34" charset="0"/>
              </a:defRPr>
            </a:lvl5pPr>
            <a:lvl6pPr marL="457200" algn="ctr" rtl="0" eaLnBrk="1" fontAlgn="base" hangingPunct="1">
              <a:spcBef>
                <a:spcPct val="0"/>
              </a:spcBef>
              <a:spcAft>
                <a:spcPct val="0"/>
              </a:spcAft>
              <a:defRPr sz="4400">
                <a:solidFill>
                  <a:schemeClr val="tx1"/>
                </a:solidFill>
                <a:latin typeface="Calibri" pitchFamily="34" charset="0"/>
              </a:defRPr>
            </a:lvl6pPr>
            <a:lvl7pPr marL="914400" algn="ctr" rtl="0" eaLnBrk="1" fontAlgn="base" hangingPunct="1">
              <a:spcBef>
                <a:spcPct val="0"/>
              </a:spcBef>
              <a:spcAft>
                <a:spcPct val="0"/>
              </a:spcAft>
              <a:defRPr sz="4400">
                <a:solidFill>
                  <a:schemeClr val="tx1"/>
                </a:solidFill>
                <a:latin typeface="Calibri" pitchFamily="34" charset="0"/>
              </a:defRPr>
            </a:lvl7pPr>
            <a:lvl8pPr marL="1371600" algn="ctr" rtl="0" eaLnBrk="1" fontAlgn="base" hangingPunct="1">
              <a:spcBef>
                <a:spcPct val="0"/>
              </a:spcBef>
              <a:spcAft>
                <a:spcPct val="0"/>
              </a:spcAft>
              <a:defRPr sz="4400">
                <a:solidFill>
                  <a:schemeClr val="tx1"/>
                </a:solidFill>
                <a:latin typeface="Calibri" pitchFamily="34" charset="0"/>
              </a:defRPr>
            </a:lvl8pPr>
            <a:lvl9pPr marL="1828800" algn="ctr" rtl="0" eaLnBrk="1" fontAlgn="base" hangingPunct="1">
              <a:spcBef>
                <a:spcPct val="0"/>
              </a:spcBef>
              <a:spcAft>
                <a:spcPct val="0"/>
              </a:spcAft>
              <a:defRPr sz="4400">
                <a:solidFill>
                  <a:schemeClr val="tx1"/>
                </a:solidFill>
                <a:latin typeface="Calibri" pitchFamily="34" charset="0"/>
              </a:defRPr>
            </a:lvl9pPr>
          </a:lstStyle>
          <a:p>
            <a:r>
              <a:rPr lang="en-US" sz="2800" dirty="0" smtClean="0">
                <a:solidFill>
                  <a:schemeClr val="tx2">
                    <a:lumMod val="75000"/>
                  </a:schemeClr>
                </a:solidFill>
              </a:rPr>
              <a:t>Research Services in Microfinance Sector</a:t>
            </a:r>
            <a:endParaRPr lang="en-US" sz="2800" dirty="0">
              <a:solidFill>
                <a:schemeClr val="tx2">
                  <a:lumMod val="75000"/>
                </a:schemeClr>
              </a:solidFill>
            </a:endParaRPr>
          </a:p>
        </p:txBody>
      </p:sp>
      <p:sp>
        <p:nvSpPr>
          <p:cNvPr id="14" name="Rectangle 13"/>
          <p:cNvSpPr/>
          <p:nvPr/>
        </p:nvSpPr>
        <p:spPr>
          <a:xfrm>
            <a:off x="381001" y="6062991"/>
            <a:ext cx="9152985" cy="261610"/>
          </a:xfrm>
          <a:prstGeom prst="rect">
            <a:avLst/>
          </a:prstGeom>
          <a:solidFill>
            <a:schemeClr val="tx2">
              <a:lumMod val="20000"/>
              <a:lumOff val="80000"/>
            </a:schemeClr>
          </a:solidFill>
        </p:spPr>
        <p:txBody>
          <a:bodyPr wrap="square">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lgn="ctr"/>
            <a:r>
              <a:rPr lang="en-US" sz="1100" noProof="1"/>
              <a:t>This information is confidential and was prepared </a:t>
            </a:r>
            <a:r>
              <a:rPr lang="en-US" sz="1100" noProof="1" smtClean="0"/>
              <a:t>solely </a:t>
            </a:r>
            <a:r>
              <a:rPr lang="en-US" sz="1100" noProof="1"/>
              <a:t>for </a:t>
            </a:r>
            <a:r>
              <a:rPr lang="en-US" sz="1100" noProof="1" smtClean="0"/>
              <a:t>the client; </a:t>
            </a:r>
            <a:r>
              <a:rPr lang="en-US" sz="1100" noProof="1"/>
              <a:t>it is not to be relied on by any 3rd party without </a:t>
            </a:r>
            <a:r>
              <a:rPr lang="en-US" sz="1100" noProof="1" smtClean="0"/>
              <a:t>Thura Swiss's </a:t>
            </a:r>
            <a:r>
              <a:rPr lang="en-US" sz="1100" noProof="1"/>
              <a:t>prior written consent.</a:t>
            </a:r>
            <a:endParaRPr lang="zh-CN" altLang="en-US" sz="1100" dirty="0">
              <a:ea typeface="SimSun" pitchFamily="2" charset="-122"/>
            </a:endParaRPr>
          </a:p>
        </p:txBody>
      </p:sp>
      <p:grpSp>
        <p:nvGrpSpPr>
          <p:cNvPr id="3" name="Group 2"/>
          <p:cNvGrpSpPr/>
          <p:nvPr/>
        </p:nvGrpSpPr>
        <p:grpSpPr>
          <a:xfrm>
            <a:off x="313627" y="73696"/>
            <a:ext cx="2824812" cy="764504"/>
            <a:chOff x="313627" y="73696"/>
            <a:chExt cx="2824812" cy="764504"/>
          </a:xfrm>
        </p:grpSpPr>
        <p:sp>
          <p:nvSpPr>
            <p:cNvPr id="11" name="TextBox 10"/>
            <p:cNvSpPr txBox="1"/>
            <p:nvPr/>
          </p:nvSpPr>
          <p:spPr>
            <a:xfrm>
              <a:off x="313627" y="590440"/>
              <a:ext cx="2824812" cy="247760"/>
            </a:xfrm>
            <a:prstGeom prst="rect">
              <a:avLst/>
            </a:prstGeom>
            <a:noFill/>
          </p:spPr>
          <p:txBody>
            <a:bodyPr wrap="none" rtlCol="0">
              <a:spAutoFit/>
            </a:bodyPr>
            <a:lstStyle/>
            <a:p>
              <a:r>
                <a:rPr lang="en-US" sz="1010" dirty="0" smtClean="0">
                  <a:solidFill>
                    <a:schemeClr val="tx1">
                      <a:lumMod val="50000"/>
                      <a:lumOff val="50000"/>
                    </a:schemeClr>
                  </a:solidFill>
                  <a:latin typeface="+mn-lt"/>
                  <a:cs typeface="Arial Narrow"/>
                </a:rPr>
                <a:t>Myanmar Research | </a:t>
              </a:r>
              <a:r>
                <a:rPr lang="en-US" sz="1010" dirty="0" smtClean="0">
                  <a:solidFill>
                    <a:schemeClr val="tx1">
                      <a:lumMod val="50000"/>
                      <a:lumOff val="50000"/>
                    </a:schemeClr>
                  </a:solidFill>
                  <a:latin typeface="+mn-lt"/>
                  <a:cs typeface="Arial"/>
                </a:rPr>
                <a:t>Consulting</a:t>
              </a:r>
              <a:r>
                <a:rPr lang="en-US" sz="1010" dirty="0" smtClean="0">
                  <a:solidFill>
                    <a:schemeClr val="tx1">
                      <a:lumMod val="50000"/>
                      <a:lumOff val="50000"/>
                    </a:schemeClr>
                  </a:solidFill>
                  <a:latin typeface="+mn-lt"/>
                  <a:cs typeface="Arial Narrow"/>
                </a:rPr>
                <a:t> | Capital Markets</a:t>
              </a:r>
              <a:endParaRPr lang="en-US" sz="1010" dirty="0">
                <a:solidFill>
                  <a:schemeClr val="tx1">
                    <a:lumMod val="50000"/>
                    <a:lumOff val="50000"/>
                  </a:schemeClr>
                </a:solidFill>
                <a:latin typeface="+mn-lt"/>
                <a:cs typeface="Arial Narrow"/>
              </a:endParaRPr>
            </a:p>
          </p:txBody>
        </p:sp>
        <p:pic>
          <p:nvPicPr>
            <p:cNvPr id="15" name="Picture 2" descr="C:\Users\sai.lohng\Desktop\Forms format\Thura 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73696"/>
              <a:ext cx="2690066" cy="60937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p:cNvGrpSpPr/>
          <p:nvPr/>
        </p:nvGrpSpPr>
        <p:grpSpPr>
          <a:xfrm>
            <a:off x="313627" y="1179316"/>
            <a:ext cx="9220359" cy="2630684"/>
            <a:chOff x="9525" y="1179316"/>
            <a:chExt cx="9896475" cy="2523491"/>
          </a:xfrm>
        </p:grpSpPr>
        <p:pic>
          <p:nvPicPr>
            <p:cNvPr id="20" name="Picture 19" descr="http://entrepreneurcrunch.com/wp-content/uploads/2012/06/Microfinance-business-in-Zimbabwe.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29200" y="1179317"/>
              <a:ext cx="3238277" cy="2523490"/>
            </a:xfrm>
            <a:prstGeom prst="rect">
              <a:avLst/>
            </a:prstGeom>
            <a:noFill/>
            <a:ln>
              <a:noFill/>
            </a:ln>
          </p:spPr>
        </p:pic>
        <p:pic>
          <p:nvPicPr>
            <p:cNvPr id="21" name="Picture 20" descr="http://www.ecingrp.com/wp-content/uploads/2014/04/Microfinance-Myanmar.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525" y="1179317"/>
              <a:ext cx="5019675" cy="2523490"/>
            </a:xfrm>
            <a:prstGeom prst="rect">
              <a:avLst/>
            </a:prstGeom>
            <a:noFill/>
            <a:ln>
              <a:noFill/>
            </a:ln>
          </p:spPr>
        </p:pic>
        <p:pic>
          <p:nvPicPr>
            <p:cNvPr id="22" name="Picture 21" descr="http://kyotoreview.org/wp-content/uploads/Myanmar-Banner-21-940x400.jpg"/>
            <p:cNvPicPr/>
            <p:nvPr/>
          </p:nvPicPr>
          <p:blipFill rotWithShape="1">
            <a:blip r:embed="rId5" cstate="print">
              <a:extLst>
                <a:ext uri="{28A0092B-C50C-407E-A947-70E740481C1C}">
                  <a14:useLocalDpi xmlns:a14="http://schemas.microsoft.com/office/drawing/2010/main" val="0"/>
                </a:ext>
              </a:extLst>
            </a:blip>
            <a:srcRect r="30247"/>
            <a:stretch/>
          </p:blipFill>
          <p:spPr bwMode="auto">
            <a:xfrm>
              <a:off x="8267477" y="1179316"/>
              <a:ext cx="1638523" cy="1261746"/>
            </a:xfrm>
            <a:prstGeom prst="rect">
              <a:avLst/>
            </a:prstGeom>
            <a:noFill/>
            <a:ln>
              <a:noFill/>
            </a:ln>
            <a:extLst>
              <a:ext uri="{53640926-AAD7-44D8-BBD7-CCE9431645EC}">
                <a14:shadowObscured xmlns:a14="http://schemas.microsoft.com/office/drawing/2010/main"/>
              </a:ext>
            </a:extLst>
          </p:spPr>
        </p:pic>
        <p:pic>
          <p:nvPicPr>
            <p:cNvPr id="23" name="Picture 22" descr="http://notenoughgood.com/wp-content/uploads/2011/07/myanmar.png"/>
            <p:cNvPicPr/>
            <p:nvPr/>
          </p:nvPicPr>
          <p:blipFill>
            <a:blip r:embed="rId6">
              <a:extLst>
                <a:ext uri="{28A0092B-C50C-407E-A947-70E740481C1C}">
                  <a14:useLocalDpi xmlns:a14="http://schemas.microsoft.com/office/drawing/2010/main" val="0"/>
                </a:ext>
              </a:extLst>
            </a:blip>
            <a:srcRect/>
            <a:stretch>
              <a:fillRect/>
            </a:stretch>
          </p:blipFill>
          <p:spPr bwMode="auto">
            <a:xfrm>
              <a:off x="8246427" y="2441061"/>
              <a:ext cx="1659573" cy="1261745"/>
            </a:xfrm>
            <a:prstGeom prst="rect">
              <a:avLst/>
            </a:prstGeom>
            <a:noFill/>
            <a:ln>
              <a:noFill/>
            </a:ln>
          </p:spPr>
        </p:pic>
      </p:grpSp>
    </p:spTree>
    <p:extLst>
      <p:ext uri="{BB962C8B-B14F-4D97-AF65-F5344CB8AC3E}">
        <p14:creationId xmlns:p14="http://schemas.microsoft.com/office/powerpoint/2010/main" val="427753502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1" y="1323203"/>
            <a:ext cx="9296400" cy="276999"/>
          </a:xfrm>
          <a:prstGeom prst="rect">
            <a:avLst/>
          </a:prstGeom>
          <a:noFill/>
        </p:spPr>
        <p:txBody>
          <a:bodyPr wrap="square" rtlCol="0">
            <a:spAutoFit/>
          </a:bodyPr>
          <a:lstStyle/>
          <a:p>
            <a:pPr marL="285750" indent="-285750" algn="just">
              <a:buFont typeface="Arial" pitchFamily="34" charset="0"/>
              <a:buChar char="•"/>
            </a:pPr>
            <a:r>
              <a:rPr lang="en-US" sz="1200" dirty="0" smtClean="0">
                <a:solidFill>
                  <a:prstClr val="black"/>
                </a:solidFill>
              </a:rPr>
              <a:t>The number of MFIs which have been granted licenses has reach 15.</a:t>
            </a:r>
            <a:endParaRPr lang="en-US" sz="1200" dirty="0">
              <a:solidFill>
                <a:prstClr val="black"/>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533026988"/>
              </p:ext>
            </p:extLst>
          </p:nvPr>
        </p:nvGraphicFramePr>
        <p:xfrm>
          <a:off x="609600" y="1752607"/>
          <a:ext cx="3962400" cy="4515753"/>
        </p:xfrm>
        <a:graphic>
          <a:graphicData uri="http://schemas.openxmlformats.org/drawingml/2006/table">
            <a:tbl>
              <a:tblPr bandRow="1">
                <a:tableStyleId>{5C22544A-7EE6-4342-B048-85BDC9FD1C3A}</a:tableStyleId>
              </a:tblPr>
              <a:tblGrid>
                <a:gridCol w="478221">
                  <a:extLst>
                    <a:ext uri="{9D8B030D-6E8A-4147-A177-3AD203B41FA5}">
                      <a16:colId xmlns:a16="http://schemas.microsoft.com/office/drawing/2014/main" val="20000"/>
                    </a:ext>
                  </a:extLst>
                </a:gridCol>
                <a:gridCol w="3484179">
                  <a:extLst>
                    <a:ext uri="{9D8B030D-6E8A-4147-A177-3AD203B41FA5}">
                      <a16:colId xmlns:a16="http://schemas.microsoft.com/office/drawing/2014/main" val="20001"/>
                    </a:ext>
                  </a:extLst>
                </a:gridCol>
              </a:tblGrid>
              <a:tr h="306828">
                <a:tc>
                  <a:txBody>
                    <a:bodyPr/>
                    <a:lstStyle/>
                    <a:p>
                      <a:pPr algn="ctr"/>
                      <a:r>
                        <a:rPr lang="en-US" sz="1200" b="1" dirty="0" smtClean="0">
                          <a:solidFill>
                            <a:schemeClr val="bg1"/>
                          </a:solidFill>
                        </a:rPr>
                        <a:t>No</a:t>
                      </a:r>
                      <a:endParaRPr lang="en-US" sz="1200" b="1" dirty="0">
                        <a:solidFill>
                          <a:schemeClr val="bg1"/>
                        </a:solidFill>
                      </a:endParaRPr>
                    </a:p>
                  </a:txBody>
                  <a:tcPr anchor="ctr">
                    <a:solidFill>
                      <a:srgbClr val="17375E"/>
                    </a:solidFill>
                  </a:tcPr>
                </a:tc>
                <a:tc>
                  <a:txBody>
                    <a:bodyPr/>
                    <a:lstStyle/>
                    <a:p>
                      <a:pPr algn="l"/>
                      <a:r>
                        <a:rPr lang="en-US" sz="1200" b="1" dirty="0" smtClean="0">
                          <a:solidFill>
                            <a:schemeClr val="bg1"/>
                          </a:solidFill>
                        </a:rPr>
                        <a:t>Name of the Foreign MFIs</a:t>
                      </a:r>
                      <a:endParaRPr lang="en-US" sz="1200" b="1" dirty="0">
                        <a:solidFill>
                          <a:schemeClr val="bg1"/>
                        </a:solidFill>
                      </a:endParaRPr>
                    </a:p>
                  </a:txBody>
                  <a:tcPr anchor="ctr">
                    <a:solidFill>
                      <a:srgbClr val="17375E"/>
                    </a:solidFill>
                  </a:tcPr>
                </a:tc>
                <a:extLst>
                  <a:ext uri="{0D108BD9-81ED-4DB2-BD59-A6C34878D82A}">
                    <a16:rowId xmlns:a16="http://schemas.microsoft.com/office/drawing/2014/main" val="10000"/>
                  </a:ext>
                </a:extLst>
              </a:tr>
              <a:tr h="280595">
                <a:tc>
                  <a:txBody>
                    <a:bodyPr/>
                    <a:lstStyle/>
                    <a:p>
                      <a:r>
                        <a:rPr lang="en-US" sz="1200" dirty="0" smtClean="0"/>
                        <a:t>1.</a:t>
                      </a:r>
                      <a:endParaRPr lang="en-US" sz="1200" dirty="0"/>
                    </a:p>
                  </a:txBody>
                  <a:tcPr anchor="ctr"/>
                </a:tc>
                <a:tc>
                  <a:txBody>
                    <a:bodyPr/>
                    <a:lstStyle/>
                    <a:p>
                      <a:r>
                        <a:rPr lang="en-US" sz="1200" dirty="0" smtClean="0"/>
                        <a:t>ACLEDA MFI Myanmar Co.,</a:t>
                      </a:r>
                      <a:r>
                        <a:rPr lang="en-US" sz="1200" baseline="0" dirty="0" smtClean="0"/>
                        <a:t> Ltd.</a:t>
                      </a:r>
                      <a:endParaRPr lang="en-US" sz="1200" dirty="0"/>
                    </a:p>
                  </a:txBody>
                  <a:tcPr anchor="ctr"/>
                </a:tc>
                <a:extLst>
                  <a:ext uri="{0D108BD9-81ED-4DB2-BD59-A6C34878D82A}">
                    <a16:rowId xmlns:a16="http://schemas.microsoft.com/office/drawing/2014/main" val="10001"/>
                  </a:ext>
                </a:extLst>
              </a:tr>
              <a:tr h="280595">
                <a:tc>
                  <a:txBody>
                    <a:bodyPr/>
                    <a:lstStyle/>
                    <a:p>
                      <a:r>
                        <a:rPr lang="en-US" sz="1200" dirty="0" smtClean="0"/>
                        <a:t>2.</a:t>
                      </a:r>
                      <a:endParaRPr lang="en-US" sz="1200" dirty="0"/>
                    </a:p>
                  </a:txBody>
                  <a:tcPr anchor="ctr">
                    <a:solidFill>
                      <a:srgbClr val="C6D9F1"/>
                    </a:solidFill>
                  </a:tcPr>
                </a:tc>
                <a:tc>
                  <a:txBody>
                    <a:bodyPr/>
                    <a:lstStyle/>
                    <a:p>
                      <a:r>
                        <a:rPr lang="en-US" sz="1200" dirty="0" smtClean="0"/>
                        <a:t>LOLC Myanmar Microfinance</a:t>
                      </a:r>
                      <a:r>
                        <a:rPr lang="en-US" sz="1200" baseline="0" dirty="0" smtClean="0"/>
                        <a:t> Co., Ltd.</a:t>
                      </a:r>
                      <a:endParaRPr lang="en-US" sz="1200" dirty="0"/>
                    </a:p>
                  </a:txBody>
                  <a:tcPr anchor="ctr">
                    <a:solidFill>
                      <a:srgbClr val="C6D9F1"/>
                    </a:solidFill>
                  </a:tcPr>
                </a:tc>
                <a:extLst>
                  <a:ext uri="{0D108BD9-81ED-4DB2-BD59-A6C34878D82A}">
                    <a16:rowId xmlns:a16="http://schemas.microsoft.com/office/drawing/2014/main" val="10002"/>
                  </a:ext>
                </a:extLst>
              </a:tr>
              <a:tr h="280595">
                <a:tc>
                  <a:txBody>
                    <a:bodyPr/>
                    <a:lstStyle/>
                    <a:p>
                      <a:r>
                        <a:rPr lang="en-US" sz="1200" dirty="0" smtClean="0"/>
                        <a:t>3.</a:t>
                      </a:r>
                      <a:endParaRPr lang="en-US" sz="1200" dirty="0"/>
                    </a:p>
                  </a:txBody>
                  <a:tcPr anchor="ctr"/>
                </a:tc>
                <a:tc>
                  <a:txBody>
                    <a:bodyPr/>
                    <a:lstStyle/>
                    <a:p>
                      <a:r>
                        <a:rPr lang="en-US" sz="1200" dirty="0" smtClean="0"/>
                        <a:t>BG Microfinance Myanmar Co., Ltd.</a:t>
                      </a:r>
                      <a:endParaRPr lang="en-US" sz="1200" dirty="0"/>
                    </a:p>
                  </a:txBody>
                  <a:tcPr anchor="ctr"/>
                </a:tc>
                <a:extLst>
                  <a:ext uri="{0D108BD9-81ED-4DB2-BD59-A6C34878D82A}">
                    <a16:rowId xmlns:a16="http://schemas.microsoft.com/office/drawing/2014/main" val="10003"/>
                  </a:ext>
                </a:extLst>
              </a:tr>
              <a:tr h="280595">
                <a:tc>
                  <a:txBody>
                    <a:bodyPr/>
                    <a:lstStyle/>
                    <a:p>
                      <a:r>
                        <a:rPr lang="en-US" sz="1200" dirty="0" smtClean="0"/>
                        <a:t>4.</a:t>
                      </a:r>
                      <a:endParaRPr lang="en-US" sz="1200" dirty="0"/>
                    </a:p>
                  </a:txBody>
                  <a:tcPr anchor="ctr">
                    <a:solidFill>
                      <a:srgbClr val="C6D9F1"/>
                    </a:solidFill>
                  </a:tcPr>
                </a:tc>
                <a:tc>
                  <a:txBody>
                    <a:bodyPr/>
                    <a:lstStyle/>
                    <a:p>
                      <a:r>
                        <a:rPr lang="en-US" sz="1200" dirty="0" smtClean="0"/>
                        <a:t>Pacific Star Finance Limited</a:t>
                      </a:r>
                      <a:endParaRPr lang="en-US" sz="1200" dirty="0"/>
                    </a:p>
                  </a:txBody>
                  <a:tcPr anchor="ctr">
                    <a:solidFill>
                      <a:srgbClr val="C6D9F1"/>
                    </a:solidFill>
                  </a:tcPr>
                </a:tc>
                <a:extLst>
                  <a:ext uri="{0D108BD9-81ED-4DB2-BD59-A6C34878D82A}">
                    <a16:rowId xmlns:a16="http://schemas.microsoft.com/office/drawing/2014/main" val="10004"/>
                  </a:ext>
                </a:extLst>
              </a:tr>
              <a:tr h="280595">
                <a:tc>
                  <a:txBody>
                    <a:bodyPr/>
                    <a:lstStyle/>
                    <a:p>
                      <a:r>
                        <a:rPr lang="en-US" sz="1200" dirty="0" smtClean="0"/>
                        <a:t>5.</a:t>
                      </a:r>
                      <a:endParaRPr lang="en-US" sz="1200" dirty="0"/>
                    </a:p>
                  </a:txBody>
                  <a:tcPr anchor="ctr"/>
                </a:tc>
                <a:tc>
                  <a:txBody>
                    <a:bodyPr/>
                    <a:lstStyle/>
                    <a:p>
                      <a:r>
                        <a:rPr lang="en-US" sz="1200" dirty="0" smtClean="0"/>
                        <a:t>Hana Microfinance Limited</a:t>
                      </a:r>
                      <a:endParaRPr lang="en-US" sz="1200" dirty="0"/>
                    </a:p>
                  </a:txBody>
                  <a:tcPr anchor="ctr"/>
                </a:tc>
                <a:extLst>
                  <a:ext uri="{0D108BD9-81ED-4DB2-BD59-A6C34878D82A}">
                    <a16:rowId xmlns:a16="http://schemas.microsoft.com/office/drawing/2014/main" val="10005"/>
                  </a:ext>
                </a:extLst>
              </a:tr>
              <a:tr h="280595">
                <a:tc>
                  <a:txBody>
                    <a:bodyPr/>
                    <a:lstStyle/>
                    <a:p>
                      <a:r>
                        <a:rPr lang="en-US" sz="1200" dirty="0" smtClean="0"/>
                        <a:t>6.</a:t>
                      </a:r>
                      <a:endParaRPr lang="en-US" sz="1200" dirty="0"/>
                    </a:p>
                  </a:txBody>
                  <a:tcPr anchor="ctr">
                    <a:solidFill>
                      <a:srgbClr val="C6D9F1"/>
                    </a:solidFill>
                  </a:tcPr>
                </a:tc>
                <a:tc>
                  <a:txBody>
                    <a:bodyPr/>
                    <a:lstStyle/>
                    <a:p>
                      <a:r>
                        <a:rPr lang="en-US" sz="1200" dirty="0" smtClean="0"/>
                        <a:t>AEON Microfinance</a:t>
                      </a:r>
                      <a:r>
                        <a:rPr lang="en-US" sz="1200" baseline="0" dirty="0" smtClean="0"/>
                        <a:t> Limited</a:t>
                      </a:r>
                      <a:endParaRPr lang="en-US" sz="1200" dirty="0"/>
                    </a:p>
                  </a:txBody>
                  <a:tcPr anchor="ctr">
                    <a:solidFill>
                      <a:srgbClr val="C6D9F1"/>
                    </a:solidFill>
                  </a:tcPr>
                </a:tc>
                <a:extLst>
                  <a:ext uri="{0D108BD9-81ED-4DB2-BD59-A6C34878D82A}">
                    <a16:rowId xmlns:a16="http://schemas.microsoft.com/office/drawing/2014/main" val="10006"/>
                  </a:ext>
                </a:extLst>
              </a:tr>
              <a:tr h="280595">
                <a:tc>
                  <a:txBody>
                    <a:bodyPr/>
                    <a:lstStyle/>
                    <a:p>
                      <a:r>
                        <a:rPr lang="en-US" sz="1200" dirty="0" smtClean="0"/>
                        <a:t>7.</a:t>
                      </a:r>
                      <a:endParaRPr lang="en-US" sz="1200" dirty="0"/>
                    </a:p>
                  </a:txBody>
                  <a:tcPr anchor="ctr"/>
                </a:tc>
                <a:tc>
                  <a:txBody>
                    <a:bodyPr/>
                    <a:lstStyle/>
                    <a:p>
                      <a:r>
                        <a:rPr lang="en-US" sz="1200" dirty="0" smtClean="0"/>
                        <a:t>BC</a:t>
                      </a:r>
                      <a:r>
                        <a:rPr lang="en-US" sz="1200" baseline="0" dirty="0" smtClean="0"/>
                        <a:t> Finance Limited</a:t>
                      </a:r>
                    </a:p>
                  </a:txBody>
                  <a:tcPr anchor="ctr"/>
                </a:tc>
                <a:extLst>
                  <a:ext uri="{0D108BD9-81ED-4DB2-BD59-A6C34878D82A}">
                    <a16:rowId xmlns:a16="http://schemas.microsoft.com/office/drawing/2014/main" val="10007"/>
                  </a:ext>
                </a:extLst>
              </a:tr>
              <a:tr h="280595">
                <a:tc>
                  <a:txBody>
                    <a:bodyPr/>
                    <a:lstStyle/>
                    <a:p>
                      <a:r>
                        <a:rPr lang="en-US" sz="1200" dirty="0" smtClean="0"/>
                        <a:t>8.</a:t>
                      </a:r>
                      <a:endParaRPr lang="en-US" sz="1200" dirty="0"/>
                    </a:p>
                  </a:txBody>
                  <a:tcPr anchor="ctr">
                    <a:solidFill>
                      <a:srgbClr val="C6D9F1"/>
                    </a:solidFill>
                  </a:tcPr>
                </a:tc>
                <a:tc>
                  <a:txBody>
                    <a:bodyPr/>
                    <a:lstStyle/>
                    <a:p>
                      <a:r>
                        <a:rPr lang="en-US" sz="1200" baseline="0" dirty="0" smtClean="0"/>
                        <a:t>Card Myanmar </a:t>
                      </a:r>
                    </a:p>
                  </a:txBody>
                  <a:tcPr anchor="ctr">
                    <a:solidFill>
                      <a:srgbClr val="C6D9F1"/>
                    </a:solidFill>
                  </a:tcPr>
                </a:tc>
                <a:extLst>
                  <a:ext uri="{0D108BD9-81ED-4DB2-BD59-A6C34878D82A}">
                    <a16:rowId xmlns:a16="http://schemas.microsoft.com/office/drawing/2014/main" val="10008"/>
                  </a:ext>
                </a:extLst>
              </a:tr>
              <a:tr h="280595">
                <a:tc>
                  <a:txBody>
                    <a:bodyPr/>
                    <a:lstStyle/>
                    <a:p>
                      <a:r>
                        <a:rPr lang="en-US" sz="1200" dirty="0" smtClean="0"/>
                        <a:t>9.</a:t>
                      </a:r>
                      <a:endParaRPr lang="en-US" sz="1200" dirty="0"/>
                    </a:p>
                  </a:txBody>
                  <a:tcPr anchor="ctr"/>
                </a:tc>
                <a:tc>
                  <a:txBody>
                    <a:bodyPr/>
                    <a:lstStyle/>
                    <a:p>
                      <a:r>
                        <a:rPr lang="en-US" sz="1200" baseline="0" dirty="0" smtClean="0"/>
                        <a:t>Fullerton Myanmar Co., Ltd.</a:t>
                      </a:r>
                    </a:p>
                  </a:txBody>
                  <a:tcPr anchor="ctr"/>
                </a:tc>
                <a:extLst>
                  <a:ext uri="{0D108BD9-81ED-4DB2-BD59-A6C34878D82A}">
                    <a16:rowId xmlns:a16="http://schemas.microsoft.com/office/drawing/2014/main" val="10009"/>
                  </a:ext>
                </a:extLst>
              </a:tr>
              <a:tr h="280595">
                <a:tc>
                  <a:txBody>
                    <a:bodyPr/>
                    <a:lstStyle/>
                    <a:p>
                      <a:r>
                        <a:rPr lang="en-US" sz="1200" dirty="0" smtClean="0"/>
                        <a:t>10.</a:t>
                      </a:r>
                      <a:endParaRPr lang="en-US" sz="1200" dirty="0"/>
                    </a:p>
                  </a:txBody>
                  <a:tcPr anchor="ctr">
                    <a:solidFill>
                      <a:srgbClr val="C6D9F1"/>
                    </a:solidFill>
                  </a:tcPr>
                </a:tc>
                <a:tc>
                  <a:txBody>
                    <a:bodyPr/>
                    <a:lstStyle/>
                    <a:p>
                      <a:r>
                        <a:rPr lang="en-US" sz="1200" baseline="0" dirty="0" smtClean="0"/>
                        <a:t>ASA Microfinance Myanmar Limited</a:t>
                      </a:r>
                    </a:p>
                  </a:txBody>
                  <a:tcPr anchor="ctr">
                    <a:solidFill>
                      <a:srgbClr val="C6D9F1"/>
                    </a:solidFill>
                  </a:tcPr>
                </a:tc>
                <a:extLst>
                  <a:ext uri="{0D108BD9-81ED-4DB2-BD59-A6C34878D82A}">
                    <a16:rowId xmlns:a16="http://schemas.microsoft.com/office/drawing/2014/main" val="10010"/>
                  </a:ext>
                </a:extLst>
              </a:tr>
              <a:tr h="280595">
                <a:tc>
                  <a:txBody>
                    <a:bodyPr/>
                    <a:lstStyle/>
                    <a:p>
                      <a:r>
                        <a:rPr lang="en-US" sz="1200" dirty="0" smtClean="0"/>
                        <a:t>11.</a:t>
                      </a:r>
                      <a:endParaRPr lang="en-US" sz="1200" dirty="0"/>
                    </a:p>
                  </a:txBody>
                  <a:tcPr anchor="ctr"/>
                </a:tc>
                <a:tc>
                  <a:txBody>
                    <a:bodyPr/>
                    <a:lstStyle/>
                    <a:p>
                      <a:r>
                        <a:rPr lang="en-US" sz="1200" baseline="0" dirty="0" smtClean="0"/>
                        <a:t>BS Capital Myanmar Corporation</a:t>
                      </a:r>
                    </a:p>
                  </a:txBody>
                  <a:tcPr anchor="ctr"/>
                </a:tc>
                <a:extLst>
                  <a:ext uri="{0D108BD9-81ED-4DB2-BD59-A6C34878D82A}">
                    <a16:rowId xmlns:a16="http://schemas.microsoft.com/office/drawing/2014/main" val="10011"/>
                  </a:ext>
                </a:extLst>
              </a:tr>
              <a:tr h="280595">
                <a:tc>
                  <a:txBody>
                    <a:bodyPr/>
                    <a:lstStyle/>
                    <a:p>
                      <a:r>
                        <a:rPr lang="en-US" sz="1200" dirty="0" smtClean="0"/>
                        <a:t>12.</a:t>
                      </a:r>
                      <a:endParaRPr lang="en-US" sz="1200" dirty="0"/>
                    </a:p>
                  </a:txBody>
                  <a:tcPr anchor="ctr">
                    <a:solidFill>
                      <a:srgbClr val="C6D9F1"/>
                    </a:solidFill>
                  </a:tcPr>
                </a:tc>
                <a:tc>
                  <a:txBody>
                    <a:bodyPr/>
                    <a:lstStyle/>
                    <a:p>
                      <a:r>
                        <a:rPr lang="en-US" sz="1200" baseline="0" dirty="0" smtClean="0"/>
                        <a:t>BRAC Myanmar Microfinance Co., Ltd.</a:t>
                      </a:r>
                    </a:p>
                  </a:txBody>
                  <a:tcPr anchor="ctr">
                    <a:solidFill>
                      <a:srgbClr val="C6D9F1"/>
                    </a:solidFill>
                  </a:tcPr>
                </a:tc>
                <a:extLst>
                  <a:ext uri="{0D108BD9-81ED-4DB2-BD59-A6C34878D82A}">
                    <a16:rowId xmlns:a16="http://schemas.microsoft.com/office/drawing/2014/main" val="10012"/>
                  </a:ext>
                </a:extLst>
              </a:tr>
              <a:tr h="280595">
                <a:tc>
                  <a:txBody>
                    <a:bodyPr/>
                    <a:lstStyle/>
                    <a:p>
                      <a:r>
                        <a:rPr lang="en-US" sz="1200" dirty="0" smtClean="0"/>
                        <a:t>13.</a:t>
                      </a:r>
                      <a:endParaRPr lang="en-US" sz="1200" dirty="0"/>
                    </a:p>
                  </a:txBody>
                  <a:tcPr anchor="ctr"/>
                </a:tc>
                <a:tc>
                  <a:txBody>
                    <a:bodyPr/>
                    <a:lstStyle/>
                    <a:p>
                      <a:r>
                        <a:rPr lang="en-US" sz="1200" baseline="0" dirty="0" smtClean="0"/>
                        <a:t>Global Money Service Co., Ltd.</a:t>
                      </a:r>
                    </a:p>
                  </a:txBody>
                  <a:tcPr anchor="ctr"/>
                </a:tc>
                <a:extLst>
                  <a:ext uri="{0D108BD9-81ED-4DB2-BD59-A6C34878D82A}">
                    <a16:rowId xmlns:a16="http://schemas.microsoft.com/office/drawing/2014/main" val="10013"/>
                  </a:ext>
                </a:extLst>
              </a:tr>
              <a:tr h="280595">
                <a:tc>
                  <a:txBody>
                    <a:bodyPr/>
                    <a:lstStyle/>
                    <a:p>
                      <a:r>
                        <a:rPr lang="en-US" sz="1200" dirty="0" smtClean="0"/>
                        <a:t>14.</a:t>
                      </a:r>
                      <a:endParaRPr lang="en-US" sz="1200" dirty="0"/>
                    </a:p>
                  </a:txBody>
                  <a:tcPr anchor="ctr">
                    <a:solidFill>
                      <a:srgbClr val="C6D9F1"/>
                    </a:solidFill>
                  </a:tcPr>
                </a:tc>
                <a:tc>
                  <a:txBody>
                    <a:bodyPr/>
                    <a:lstStyle/>
                    <a:p>
                      <a:r>
                        <a:rPr lang="en-US" sz="1200" baseline="0" dirty="0" smtClean="0"/>
                        <a:t>Vision Fund Co., Ltd</a:t>
                      </a:r>
                    </a:p>
                  </a:txBody>
                  <a:tcPr anchor="ctr">
                    <a:solidFill>
                      <a:srgbClr val="C6D9F1"/>
                    </a:solidFill>
                  </a:tcPr>
                </a:tc>
                <a:extLst>
                  <a:ext uri="{0D108BD9-81ED-4DB2-BD59-A6C34878D82A}">
                    <a16:rowId xmlns:a16="http://schemas.microsoft.com/office/drawing/2014/main" val="10014"/>
                  </a:ext>
                </a:extLst>
              </a:tr>
              <a:tr h="280595">
                <a:tc>
                  <a:txBody>
                    <a:bodyPr/>
                    <a:lstStyle/>
                    <a:p>
                      <a:r>
                        <a:rPr lang="en-US" sz="1200" dirty="0" smtClean="0"/>
                        <a:t>15.</a:t>
                      </a:r>
                      <a:endParaRPr lang="en-US" sz="1200" dirty="0"/>
                    </a:p>
                  </a:txBody>
                  <a:tcPr anchor="ctr"/>
                </a:tc>
                <a:tc>
                  <a:txBody>
                    <a:bodyPr/>
                    <a:lstStyle/>
                    <a:p>
                      <a:r>
                        <a:rPr lang="en-US" sz="1200" baseline="0" dirty="0" smtClean="0"/>
                        <a:t>Early Dawn Co., Ltd</a:t>
                      </a:r>
                    </a:p>
                  </a:txBody>
                  <a:tcPr anchor="ctr"/>
                </a:tc>
                <a:extLst>
                  <a:ext uri="{0D108BD9-81ED-4DB2-BD59-A6C34878D82A}">
                    <a16:rowId xmlns:a16="http://schemas.microsoft.com/office/drawing/2014/main" val="10015"/>
                  </a:ext>
                </a:extLst>
              </a:tr>
            </a:tbl>
          </a:graphicData>
        </a:graphic>
      </p:graphicFrame>
      <p:sp>
        <p:nvSpPr>
          <p:cNvPr id="8"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9" name="TextBox 8"/>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Overview about Myanmar Microfinance</a:t>
            </a:r>
            <a:endParaRPr lang="en-US" sz="2400" dirty="0">
              <a:solidFill>
                <a:schemeClr val="tx2">
                  <a:lumMod val="50000"/>
                </a:schemeClr>
              </a:solidFill>
            </a:endParaRPr>
          </a:p>
        </p:txBody>
      </p:sp>
      <p:sp>
        <p:nvSpPr>
          <p:cNvPr id="11" name="TextBox 10"/>
          <p:cNvSpPr txBox="1"/>
          <p:nvPr/>
        </p:nvSpPr>
        <p:spPr>
          <a:xfrm>
            <a:off x="58057" y="99060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Number of MFIs</a:t>
            </a:r>
            <a:endParaRPr lang="en-US" sz="1600" dirty="0">
              <a:solidFill>
                <a:schemeClr val="tx2">
                  <a:lumMod val="50000"/>
                </a:schemeClr>
              </a:solidFill>
            </a:endParaRPr>
          </a:p>
        </p:txBody>
      </p:sp>
      <p:sp>
        <p:nvSpPr>
          <p:cNvPr id="2" name="TextBox 1"/>
          <p:cNvSpPr txBox="1"/>
          <p:nvPr/>
        </p:nvSpPr>
        <p:spPr>
          <a:xfrm>
            <a:off x="4724400" y="1676401"/>
            <a:ext cx="4953000" cy="5092804"/>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a:t>Some </a:t>
            </a:r>
            <a:r>
              <a:rPr lang="en-US" sz="1200" dirty="0" smtClean="0"/>
              <a:t>of the firms have </a:t>
            </a:r>
            <a:r>
              <a:rPr lang="en-US" sz="1200" dirty="0"/>
              <a:t>only received temporary license which is valid for 1 year. Companies are instructed to start operations within a few months after receiving the temporary license. Actual license will be granted before the temporary license expires</a:t>
            </a:r>
            <a:r>
              <a:rPr lang="en-US" sz="1200" dirty="0" smtClean="0"/>
              <a:t>.</a:t>
            </a:r>
          </a:p>
          <a:p>
            <a:pPr marL="171450" indent="-171450" algn="just">
              <a:lnSpc>
                <a:spcPct val="114000"/>
              </a:lnSpc>
              <a:buFont typeface="Arial" pitchFamily="34" charset="0"/>
              <a:buChar char="•"/>
            </a:pPr>
            <a:endParaRPr lang="en-US" sz="1200" dirty="0" smtClean="0"/>
          </a:p>
          <a:p>
            <a:pPr marL="171450" indent="-171450" algn="just">
              <a:lnSpc>
                <a:spcPct val="114000"/>
              </a:lnSpc>
              <a:buFont typeface="Arial" pitchFamily="34" charset="0"/>
              <a:buChar char="•"/>
            </a:pPr>
            <a:r>
              <a:rPr lang="en-US" sz="1200" dirty="0" smtClean="0"/>
              <a:t>Foreign MFIs are not allowed to receive funding from any local bank and financial institution. They can rely on their parent company or other foreign firms for financing. Even doing so requires approval from the Central Bank.</a:t>
            </a:r>
          </a:p>
          <a:p>
            <a:pPr marL="171450" indent="-171450" algn="just">
              <a:lnSpc>
                <a:spcPct val="114000"/>
              </a:lnSpc>
              <a:buFont typeface="Arial" pitchFamily="34" charset="0"/>
              <a:buChar char="•"/>
            </a:pPr>
            <a:endParaRPr lang="en-US" sz="1200" dirty="0"/>
          </a:p>
          <a:p>
            <a:pPr marL="171450" indent="-171450" algn="just">
              <a:lnSpc>
                <a:spcPct val="114000"/>
              </a:lnSpc>
              <a:buFont typeface="Arial" pitchFamily="34" charset="0"/>
              <a:buChar char="•"/>
            </a:pPr>
            <a:r>
              <a:rPr lang="en-US" sz="1200" dirty="0" smtClean="0"/>
              <a:t>Although equity funding is unlimited, the maximum amount of debt funding a foreign MFI can receive is 3 million USD although debt to equity ratio is allowed at 5:1. Regardless of the amount of equity a foreign MFI has,  the maximum amount of debt funding is capped at 3 million USD. </a:t>
            </a:r>
            <a:r>
              <a:rPr lang="en-US" sz="1200" dirty="0" err="1" smtClean="0"/>
              <a:t>Eg</a:t>
            </a:r>
            <a:r>
              <a:rPr lang="en-US" sz="1200" dirty="0" smtClean="0"/>
              <a:t>. Supposing a foreign MFI has equity funding of 2 million USD, the maximum amount of debt funding it could receive is 10 million which is 5 times of 2 million equity according to the ratio. However, as debt funding is capped at 3 million, the MFI cannot receive more than the cap.</a:t>
            </a:r>
          </a:p>
          <a:p>
            <a:pPr marL="171450" indent="-171450" algn="just">
              <a:lnSpc>
                <a:spcPct val="114000"/>
              </a:lnSpc>
              <a:buFont typeface="Arial" pitchFamily="34" charset="0"/>
              <a:buChar char="•"/>
            </a:pPr>
            <a:endParaRPr lang="en-US" sz="1200" dirty="0"/>
          </a:p>
          <a:p>
            <a:pPr marL="171450" indent="-171450" algn="just">
              <a:lnSpc>
                <a:spcPct val="114000"/>
              </a:lnSpc>
              <a:buFont typeface="Arial" pitchFamily="34" charset="0"/>
              <a:buChar char="•"/>
            </a:pPr>
            <a:r>
              <a:rPr lang="en-US" sz="1200" dirty="0" smtClean="0"/>
              <a:t>According to industrial experts, foreign firms could take over local firms with the fact that they have strong financial capabilities and international experience in microfinance business.</a:t>
            </a:r>
          </a:p>
          <a:p>
            <a:pPr marL="171450" indent="-171450" algn="just">
              <a:buFont typeface="Arial" pitchFamily="34" charset="0"/>
              <a:buChar char="•"/>
            </a:pPr>
            <a:endParaRPr lang="en-US" sz="1200" dirty="0" smtClean="0"/>
          </a:p>
          <a:p>
            <a:pPr marL="171450" indent="-171450" algn="just">
              <a:buFont typeface="Arial" pitchFamily="34" charset="0"/>
              <a:buChar char="•"/>
            </a:pPr>
            <a:endParaRPr lang="en-US" sz="1200" dirty="0" smtClean="0"/>
          </a:p>
        </p:txBody>
      </p:sp>
      <p:sp>
        <p:nvSpPr>
          <p:cNvPr id="10" name="TextBox 9"/>
          <p:cNvSpPr txBox="1"/>
          <p:nvPr/>
        </p:nvSpPr>
        <p:spPr>
          <a:xfrm>
            <a:off x="82550" y="6477000"/>
            <a:ext cx="7099300" cy="230832"/>
          </a:xfrm>
          <a:prstGeom prst="rect">
            <a:avLst/>
          </a:prstGeom>
          <a:noFill/>
          <a:ln>
            <a:noFill/>
          </a:ln>
        </p:spPr>
        <p:txBody>
          <a:bodyPr wrap="square" rtlCol="0">
            <a:spAutoFit/>
          </a:bodyPr>
          <a:lstStyle/>
          <a:p>
            <a:r>
              <a:rPr lang="en-US" sz="900" dirty="0" smtClean="0"/>
              <a:t>Source: Financial Regulatory Department</a:t>
            </a:r>
            <a:endParaRPr lang="en-US" sz="900" dirty="0"/>
          </a:p>
        </p:txBody>
      </p:sp>
    </p:spTree>
    <p:extLst>
      <p:ext uri="{BB962C8B-B14F-4D97-AF65-F5344CB8AC3E}">
        <p14:creationId xmlns:p14="http://schemas.microsoft.com/office/powerpoint/2010/main" val="33411379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7: Summary and Recommendations for Market Entry</a:t>
            </a:r>
          </a:p>
        </p:txBody>
      </p:sp>
      <p:sp>
        <p:nvSpPr>
          <p:cNvPr id="4" name="TextBox 3"/>
          <p:cNvSpPr txBox="1"/>
          <p:nvPr/>
        </p:nvSpPr>
        <p:spPr>
          <a:xfrm>
            <a:off x="82550" y="438091"/>
            <a:ext cx="9747251" cy="400110"/>
          </a:xfrm>
          <a:prstGeom prst="rect">
            <a:avLst/>
          </a:prstGeom>
          <a:noFill/>
          <a:ln w="28575">
            <a:noFill/>
          </a:ln>
        </p:spPr>
        <p:txBody>
          <a:bodyPr wrap="square" rtlCol="0">
            <a:spAutoFit/>
          </a:bodyPr>
          <a:lstStyle/>
          <a:p>
            <a:r>
              <a:rPr lang="en-US" altLang="ja-JP" sz="2000" dirty="0" smtClean="0">
                <a:solidFill>
                  <a:schemeClr val="tx2">
                    <a:lumMod val="50000"/>
                  </a:schemeClr>
                </a:solidFill>
              </a:rPr>
              <a:t>Value differentiations against existing products by regulated and unregulated players (</a:t>
            </a:r>
            <a:r>
              <a:rPr lang="en-US" altLang="ja-JP" sz="2000" dirty="0" err="1" smtClean="0">
                <a:solidFill>
                  <a:schemeClr val="tx2">
                    <a:lumMod val="50000"/>
                  </a:schemeClr>
                </a:solidFill>
              </a:rPr>
              <a:t>Contd</a:t>
            </a:r>
            <a:r>
              <a:rPr lang="en-US" altLang="ja-JP" sz="2000" dirty="0" smtClean="0">
                <a:solidFill>
                  <a:schemeClr val="tx2">
                    <a:lumMod val="50000"/>
                  </a:schemeClr>
                </a:solidFill>
              </a:rPr>
              <a:t>)</a:t>
            </a:r>
            <a:endParaRPr lang="en-US" sz="2000" dirty="0">
              <a:solidFill>
                <a:schemeClr val="tx2">
                  <a:lumMod val="50000"/>
                </a:schemeClr>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2388777282"/>
              </p:ext>
            </p:extLst>
          </p:nvPr>
        </p:nvGraphicFramePr>
        <p:xfrm>
          <a:off x="1925782" y="1219200"/>
          <a:ext cx="7675419" cy="4732122"/>
        </p:xfrm>
        <a:graphic>
          <a:graphicData uri="http://schemas.openxmlformats.org/drawingml/2006/table">
            <a:tbl>
              <a:tblPr firstRow="1" bandRow="1">
                <a:tableStyleId>{5C22544A-7EE6-4342-B048-85BDC9FD1C3A}</a:tableStyleId>
              </a:tblPr>
              <a:tblGrid>
                <a:gridCol w="2584580">
                  <a:extLst>
                    <a:ext uri="{9D8B030D-6E8A-4147-A177-3AD203B41FA5}">
                      <a16:colId xmlns:a16="http://schemas.microsoft.com/office/drawing/2014/main" val="20000"/>
                    </a:ext>
                  </a:extLst>
                </a:gridCol>
                <a:gridCol w="2584580">
                  <a:extLst>
                    <a:ext uri="{9D8B030D-6E8A-4147-A177-3AD203B41FA5}">
                      <a16:colId xmlns:a16="http://schemas.microsoft.com/office/drawing/2014/main" val="20001"/>
                    </a:ext>
                  </a:extLst>
                </a:gridCol>
                <a:gridCol w="2506259">
                  <a:extLst>
                    <a:ext uri="{9D8B030D-6E8A-4147-A177-3AD203B41FA5}">
                      <a16:colId xmlns:a16="http://schemas.microsoft.com/office/drawing/2014/main" val="20002"/>
                    </a:ext>
                  </a:extLst>
                </a:gridCol>
              </a:tblGrid>
              <a:tr h="266696">
                <a:tc gridSpan="2">
                  <a:txBody>
                    <a:bodyPr/>
                    <a:lstStyle/>
                    <a:p>
                      <a:pPr algn="ctr"/>
                      <a:r>
                        <a:rPr lang="en-US" sz="1400" b="1" dirty="0" smtClean="0">
                          <a:solidFill>
                            <a:srgbClr val="FFFFFF"/>
                          </a:solidFill>
                        </a:rPr>
                        <a:t>Regulated</a:t>
                      </a:r>
                      <a:endParaRPr lang="en-US" sz="1400" b="1" dirty="0">
                        <a:solidFill>
                          <a:srgbClr val="FFFFFF"/>
                        </a:solidFill>
                      </a:endParaRPr>
                    </a:p>
                  </a:txBody>
                  <a:tcPr>
                    <a:solidFill>
                      <a:schemeClr val="accent1"/>
                    </a:solidFill>
                  </a:tcPr>
                </a:tc>
                <a:tc hMerge="1">
                  <a:txBody>
                    <a:bodyPr/>
                    <a:lstStyle/>
                    <a:p>
                      <a:endParaRPr lang="en-US" dirty="0"/>
                    </a:p>
                  </a:txBody>
                  <a:tcPr/>
                </a:tc>
                <a:tc>
                  <a:txBody>
                    <a:bodyPr/>
                    <a:lstStyle/>
                    <a:p>
                      <a:pPr algn="ctr"/>
                      <a:r>
                        <a:rPr lang="en-US" sz="1400" b="1" dirty="0" smtClean="0">
                          <a:solidFill>
                            <a:srgbClr val="FFFFFF"/>
                          </a:solidFill>
                        </a:rPr>
                        <a:t>Unregulated</a:t>
                      </a:r>
                      <a:endParaRPr lang="en-US" sz="1400" b="1" dirty="0">
                        <a:solidFill>
                          <a:srgbClr val="FFFFFF"/>
                        </a:solidFill>
                      </a:endParaRPr>
                    </a:p>
                  </a:txBody>
                  <a:tcPr>
                    <a:solidFill>
                      <a:schemeClr val="accent1"/>
                    </a:solidFill>
                  </a:tcPr>
                </a:tc>
                <a:extLst>
                  <a:ext uri="{0D108BD9-81ED-4DB2-BD59-A6C34878D82A}">
                    <a16:rowId xmlns:a16="http://schemas.microsoft.com/office/drawing/2014/main" val="10000"/>
                  </a:ext>
                </a:extLst>
              </a:tr>
              <a:tr h="266696">
                <a:tc>
                  <a:txBody>
                    <a:bodyPr/>
                    <a:lstStyle/>
                    <a:p>
                      <a:pPr algn="ctr"/>
                      <a:r>
                        <a:rPr lang="en-US" sz="1400" b="1" dirty="0" smtClean="0">
                          <a:solidFill>
                            <a:srgbClr val="FFFFFF"/>
                          </a:solidFill>
                        </a:rPr>
                        <a:t>MFIs</a:t>
                      </a:r>
                      <a:endParaRPr lang="en-US" sz="1400" b="1" dirty="0">
                        <a:solidFill>
                          <a:srgbClr val="FFFFFF"/>
                        </a:solidFill>
                      </a:endParaRPr>
                    </a:p>
                  </a:txBody>
                  <a:tcPr>
                    <a:solidFill>
                      <a:schemeClr val="accent1"/>
                    </a:solidFill>
                  </a:tcPr>
                </a:tc>
                <a:tc>
                  <a:txBody>
                    <a:bodyPr/>
                    <a:lstStyle/>
                    <a:p>
                      <a:pPr algn="ctr"/>
                      <a:r>
                        <a:rPr lang="en-US" sz="1400" b="1" dirty="0" smtClean="0">
                          <a:solidFill>
                            <a:srgbClr val="FFFFFF"/>
                          </a:solidFill>
                        </a:rPr>
                        <a:t>Pawnshops</a:t>
                      </a:r>
                      <a:endParaRPr lang="en-US" sz="1400" b="1" dirty="0">
                        <a:solidFill>
                          <a:srgbClr val="FFFFFF"/>
                        </a:solidFill>
                      </a:endParaRPr>
                    </a:p>
                  </a:txBody>
                  <a:tcPr>
                    <a:solidFill>
                      <a:schemeClr val="accent1"/>
                    </a:solidFill>
                  </a:tcPr>
                </a:tc>
                <a:tc>
                  <a:txBody>
                    <a:bodyPr/>
                    <a:lstStyle/>
                    <a:p>
                      <a:pPr algn="ctr"/>
                      <a:r>
                        <a:rPr lang="en-US" sz="1400" b="1" dirty="0" smtClean="0">
                          <a:solidFill>
                            <a:srgbClr val="FFFFFF"/>
                          </a:solidFill>
                        </a:rPr>
                        <a:t>Money</a:t>
                      </a:r>
                      <a:r>
                        <a:rPr lang="en-US" sz="1400" b="1" baseline="0" dirty="0" smtClean="0">
                          <a:solidFill>
                            <a:srgbClr val="FFFFFF"/>
                          </a:solidFill>
                        </a:rPr>
                        <a:t> Lenders</a:t>
                      </a:r>
                      <a:endParaRPr lang="en-US" sz="1400" b="1" dirty="0">
                        <a:solidFill>
                          <a:srgbClr val="FFFFFF"/>
                        </a:solidFill>
                      </a:endParaRPr>
                    </a:p>
                  </a:txBody>
                  <a:tcPr>
                    <a:solidFill>
                      <a:schemeClr val="accent1"/>
                    </a:solidFill>
                  </a:tcPr>
                </a:tc>
                <a:extLst>
                  <a:ext uri="{0D108BD9-81ED-4DB2-BD59-A6C34878D82A}">
                    <a16:rowId xmlns:a16="http://schemas.microsoft.com/office/drawing/2014/main" val="10001"/>
                  </a:ext>
                </a:extLst>
              </a:tr>
              <a:tr h="1684122">
                <a:tc>
                  <a:txBody>
                    <a:bodyPr/>
                    <a:lstStyle/>
                    <a:p>
                      <a:pPr marL="171450" indent="-171450" algn="just">
                        <a:buFont typeface="Arial" pitchFamily="34" charset="0"/>
                        <a:buChar char="•"/>
                      </a:pPr>
                      <a:r>
                        <a:rPr lang="en-US" sz="1100" baseline="0" dirty="0" smtClean="0"/>
                        <a:t>Local MFIs can officially receive funding from Myanmar Economic Bank (state-owned) and Myanmar Microfinance Bank (private bank).</a:t>
                      </a:r>
                    </a:p>
                    <a:p>
                      <a:pPr marL="171450" indent="-171450" algn="just">
                        <a:buFont typeface="Arial" pitchFamily="34" charset="0"/>
                        <a:buChar char="•"/>
                      </a:pPr>
                      <a:r>
                        <a:rPr lang="en-US" sz="1100" baseline="0" dirty="0" smtClean="0"/>
                        <a:t>Foreign MFIs on the other hand can take funding only from their parent companies or foreign investors/financial institutions with the approval of Central Bank.</a:t>
                      </a:r>
                      <a:endParaRPr lang="en-US" sz="1100" dirty="0"/>
                    </a:p>
                  </a:txBody>
                  <a:tcPr>
                    <a:solidFill>
                      <a:srgbClr val="C6D9F1"/>
                    </a:solidFill>
                  </a:tcPr>
                </a:tc>
                <a:tc>
                  <a:txBody>
                    <a:bodyPr/>
                    <a:lstStyle/>
                    <a:p>
                      <a:pPr marL="171450" indent="-171450" algn="just">
                        <a:buFont typeface="Arial" pitchFamily="34" charset="0"/>
                        <a:buChar char="•"/>
                      </a:pPr>
                      <a:r>
                        <a:rPr lang="en-US" sz="1100" dirty="0" smtClean="0"/>
                        <a:t>There</a:t>
                      </a:r>
                      <a:r>
                        <a:rPr lang="en-US" sz="1100" baseline="0" dirty="0" smtClean="0"/>
                        <a:t> is no source of funding which are specifically dedicated for funding pawnshops.</a:t>
                      </a:r>
                    </a:p>
                    <a:p>
                      <a:pPr marL="171450" indent="-171450" algn="just">
                        <a:buFont typeface="Arial" pitchFamily="34" charset="0"/>
                        <a:buChar char="•"/>
                      </a:pPr>
                      <a:r>
                        <a:rPr lang="en-US" sz="1100" baseline="0" dirty="0" smtClean="0"/>
                        <a:t>In case of financing needs, the pawnshops could just borrow from informal money lenders.</a:t>
                      </a:r>
                      <a:endParaRPr lang="en-US" sz="1100" dirty="0"/>
                    </a:p>
                  </a:txBody>
                  <a:tcPr>
                    <a:solidFill>
                      <a:srgbClr val="C6D9F1"/>
                    </a:solidFill>
                  </a:tcPr>
                </a:tc>
                <a:tc>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aseline="0" dirty="0" smtClean="0"/>
                        <a:t>Informal lenders sometimes pawn borrower’s collateral at some lenders to solve their cash flow problems.</a:t>
                      </a:r>
                      <a:endParaRPr lang="en-US" sz="1100" dirty="0" smtClean="0"/>
                    </a:p>
                    <a:p>
                      <a:pPr marL="171450" indent="-171450" algn="just">
                        <a:buFont typeface="Arial" pitchFamily="34" charset="0"/>
                        <a:buChar char="•"/>
                      </a:pPr>
                      <a:endParaRPr lang="en-US" sz="1100" baseline="0" dirty="0" smtClean="0"/>
                    </a:p>
                  </a:txBody>
                  <a:tcPr>
                    <a:solidFill>
                      <a:srgbClr val="C6D9F1"/>
                    </a:solidFill>
                  </a:tcPr>
                </a:tc>
                <a:extLst>
                  <a:ext uri="{0D108BD9-81ED-4DB2-BD59-A6C34878D82A}">
                    <a16:rowId xmlns:a16="http://schemas.microsoft.com/office/drawing/2014/main" val="10002"/>
                  </a:ext>
                </a:extLst>
              </a:tr>
              <a:tr h="1684122">
                <a:tc>
                  <a:txBody>
                    <a:bodyPr/>
                    <a:lstStyle/>
                    <a:p>
                      <a:pPr marL="171450" indent="-171450" algn="just">
                        <a:buFont typeface="Arial" pitchFamily="34" charset="0"/>
                        <a:buChar char="•"/>
                      </a:pPr>
                      <a:r>
                        <a:rPr lang="en-US" sz="1100" baseline="0" dirty="0" smtClean="0"/>
                        <a:t>If MFIs could enhance its reach and distribution channels, there are chances that MFIs could tap larger market share and increase its profitability.</a:t>
                      </a:r>
                    </a:p>
                    <a:p>
                      <a:pPr marL="171450" indent="-171450" algn="just">
                        <a:buFont typeface="Arial" pitchFamily="34" charset="0"/>
                        <a:buChar char="•"/>
                      </a:pPr>
                      <a:r>
                        <a:rPr lang="en-US" sz="1100" baseline="0" dirty="0" smtClean="0"/>
                        <a:t>By practicing group lending model, default rate of many MFIs is low and does not exceed 2%.</a:t>
                      </a:r>
                    </a:p>
                    <a:p>
                      <a:pPr marL="171450" indent="-171450" algn="just">
                        <a:buFont typeface="Arial" pitchFamily="34" charset="0"/>
                        <a:buChar char="•"/>
                      </a:pPr>
                      <a:r>
                        <a:rPr lang="en-US" sz="1100" baseline="0" dirty="0" smtClean="0"/>
                        <a:t>The group lending model and limitation to just one member of a household could be hindrances in attracting more customers compared to other sources.</a:t>
                      </a:r>
                      <a:endParaRPr lang="en-US" sz="1100" dirty="0" smtClean="0"/>
                    </a:p>
                    <a:p>
                      <a:pPr marL="171450" indent="-171450" algn="just">
                        <a:buFont typeface="Arial" pitchFamily="34" charset="0"/>
                        <a:buChar char="•"/>
                      </a:pPr>
                      <a:endParaRPr lang="en-US" sz="1100" dirty="0"/>
                    </a:p>
                  </a:txBody>
                  <a:tcPr>
                    <a:solidFill>
                      <a:srgbClr val="E9EDF4"/>
                    </a:solidFill>
                  </a:tcPr>
                </a:tc>
                <a:tc>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100" baseline="0" dirty="0" smtClean="0"/>
                        <a:t>Pawnshops generate more money when a customer makes interest payments regularly and redeem  the collateral rather than giving up on the collateral as the shops make less money when they sell the collateral back.</a:t>
                      </a:r>
                      <a:endParaRPr lang="en-US" sz="1100" dirty="0" smtClean="0"/>
                    </a:p>
                    <a:p>
                      <a:pPr marL="171450" indent="-171450" algn="just">
                        <a:buFont typeface="Arial" pitchFamily="34" charset="0"/>
                        <a:buChar char="•"/>
                      </a:pPr>
                      <a:endParaRPr lang="en-US" sz="1100" dirty="0"/>
                    </a:p>
                  </a:txBody>
                  <a:tcPr>
                    <a:solidFill>
                      <a:srgbClr val="E9EDF4"/>
                    </a:solidFill>
                  </a:tcPr>
                </a:tc>
                <a:tc>
                  <a:txBody>
                    <a:bodyPr/>
                    <a:lstStyle/>
                    <a:p>
                      <a:pPr marL="171450" indent="-171450" algn="just">
                        <a:buFont typeface="Arial" pitchFamily="34" charset="0"/>
                        <a:buChar char="•"/>
                      </a:pPr>
                      <a:r>
                        <a:rPr lang="en-US" sz="1100" dirty="0" smtClean="0"/>
                        <a:t>Profitability</a:t>
                      </a:r>
                      <a:r>
                        <a:rPr lang="en-US" sz="1100" baseline="0" dirty="0" smtClean="0"/>
                        <a:t> is high along with high interest rate.</a:t>
                      </a:r>
                    </a:p>
                    <a:p>
                      <a:pPr marL="171450" indent="-171450" algn="just">
                        <a:buFont typeface="Arial" pitchFamily="34" charset="0"/>
                        <a:buChar char="•"/>
                      </a:pPr>
                      <a:r>
                        <a:rPr lang="en-US" sz="1100" baseline="0" dirty="0" smtClean="0"/>
                        <a:t>However, informal lenders carry high risks as they are not operating legally and they do not have strong legal right when a dispute occurs.</a:t>
                      </a:r>
                    </a:p>
                    <a:p>
                      <a:pPr marL="171450" indent="-171450" algn="just">
                        <a:buFont typeface="Arial" pitchFamily="34" charset="0"/>
                        <a:buChar char="•"/>
                      </a:pPr>
                      <a:endParaRPr lang="en-US" sz="1100" baseline="0" dirty="0" smtClean="0"/>
                    </a:p>
                  </a:txBody>
                  <a:tcPr>
                    <a:solidFill>
                      <a:srgbClr val="E9EDF4"/>
                    </a:solidFill>
                  </a:tcPr>
                </a:tc>
                <a:extLst>
                  <a:ext uri="{0D108BD9-81ED-4DB2-BD59-A6C34878D82A}">
                    <a16:rowId xmlns:a16="http://schemas.microsoft.com/office/drawing/2014/main" val="10003"/>
                  </a:ext>
                </a:extLst>
              </a:tr>
            </a:tbl>
          </a:graphicData>
        </a:graphic>
      </p:graphicFrame>
      <p:sp>
        <p:nvSpPr>
          <p:cNvPr id="18" name="Rectangle 17"/>
          <p:cNvSpPr/>
          <p:nvPr/>
        </p:nvSpPr>
        <p:spPr>
          <a:xfrm>
            <a:off x="228600" y="2133600"/>
            <a:ext cx="1524000" cy="457200"/>
          </a:xfrm>
          <a:prstGeom prst="rect">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Sources of debt funding</a:t>
            </a:r>
          </a:p>
        </p:txBody>
      </p:sp>
      <p:sp>
        <p:nvSpPr>
          <p:cNvPr id="19" name="Right Arrow 18"/>
          <p:cNvSpPr/>
          <p:nvPr/>
        </p:nvSpPr>
        <p:spPr>
          <a:xfrm>
            <a:off x="1752600" y="2286000"/>
            <a:ext cx="173182" cy="2286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457201" y="1521023"/>
            <a:ext cx="1143000" cy="307777"/>
          </a:xfrm>
          <a:prstGeom prst="rect">
            <a:avLst/>
          </a:prstGeom>
          <a:noFill/>
        </p:spPr>
        <p:txBody>
          <a:bodyPr wrap="square" rtlCol="0">
            <a:spAutoFit/>
          </a:bodyPr>
          <a:lstStyle/>
          <a:p>
            <a:pPr algn="ctr"/>
            <a:r>
              <a:rPr lang="en-US" sz="1400" b="1" dirty="0" smtClean="0"/>
              <a:t>Value</a:t>
            </a:r>
            <a:endParaRPr lang="en-US" sz="1400" b="1" dirty="0"/>
          </a:p>
        </p:txBody>
      </p:sp>
      <p:sp>
        <p:nvSpPr>
          <p:cNvPr id="32" name="Rectangle 31"/>
          <p:cNvSpPr/>
          <p:nvPr/>
        </p:nvSpPr>
        <p:spPr>
          <a:xfrm>
            <a:off x="228600" y="4114800"/>
            <a:ext cx="1524000" cy="457200"/>
          </a:xfrm>
          <a:prstGeom prst="rect">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Profitability</a:t>
            </a:r>
          </a:p>
        </p:txBody>
      </p:sp>
      <p:sp>
        <p:nvSpPr>
          <p:cNvPr id="33" name="Right Arrow 32"/>
          <p:cNvSpPr/>
          <p:nvPr/>
        </p:nvSpPr>
        <p:spPr>
          <a:xfrm>
            <a:off x="1752600" y="4267200"/>
            <a:ext cx="173182" cy="2286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552547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52" y="438095"/>
            <a:ext cx="7613650" cy="461665"/>
          </a:xfrm>
          <a:prstGeom prst="rect">
            <a:avLst/>
          </a:prstGeom>
          <a:noFill/>
          <a:ln w="28575">
            <a:noFill/>
          </a:ln>
        </p:spPr>
        <p:txBody>
          <a:bodyPr wrap="square" rtlCol="0">
            <a:spAutoFit/>
          </a:bodyPr>
          <a:lstStyle/>
          <a:p>
            <a:pPr fontAlgn="auto">
              <a:spcBef>
                <a:spcPts val="0"/>
              </a:spcBef>
              <a:spcAft>
                <a:spcPts val="0"/>
              </a:spcAft>
            </a:pPr>
            <a:r>
              <a:rPr lang="en-US" altLang="ja-JP" sz="2400" dirty="0" smtClean="0">
                <a:solidFill>
                  <a:srgbClr val="1F497D">
                    <a:lumMod val="50000"/>
                  </a:srgbClr>
                </a:solidFill>
                <a:latin typeface="Calibri"/>
                <a:cs typeface="+mn-cs"/>
              </a:rPr>
              <a:t>Money Disbursement Agencies</a:t>
            </a:r>
            <a:endParaRPr lang="en-US" sz="2400" dirty="0">
              <a:solidFill>
                <a:srgbClr val="1F497D">
                  <a:lumMod val="50000"/>
                </a:srgbClr>
              </a:solidFill>
              <a:latin typeface="Calibri"/>
              <a:cs typeface="+mn-cs"/>
            </a:endParaRPr>
          </a:p>
        </p:txBody>
      </p:sp>
      <p:graphicFrame>
        <p:nvGraphicFramePr>
          <p:cNvPr id="3" name="Table 2"/>
          <p:cNvGraphicFramePr>
            <a:graphicFrameLocks noGrp="1"/>
          </p:cNvGraphicFramePr>
          <p:nvPr>
            <p:extLst>
              <p:ext uri="{D42A27DB-BD31-4B8C-83A1-F6EECF244321}">
                <p14:modId xmlns:p14="http://schemas.microsoft.com/office/powerpoint/2010/main" val="3400189343"/>
              </p:ext>
            </p:extLst>
          </p:nvPr>
        </p:nvGraphicFramePr>
        <p:xfrm>
          <a:off x="247650" y="3200400"/>
          <a:ext cx="9328149" cy="2927265"/>
        </p:xfrm>
        <a:graphic>
          <a:graphicData uri="http://schemas.openxmlformats.org/drawingml/2006/table">
            <a:tbl>
              <a:tblPr firstRow="1" firstCol="1" bandRow="1">
                <a:tableStyleId>{5C22544A-7EE6-4342-B048-85BDC9FD1C3A}</a:tableStyleId>
              </a:tblPr>
              <a:tblGrid>
                <a:gridCol w="1730032">
                  <a:extLst>
                    <a:ext uri="{9D8B030D-6E8A-4147-A177-3AD203B41FA5}">
                      <a16:colId xmlns:a16="http://schemas.microsoft.com/office/drawing/2014/main" val="20000"/>
                    </a:ext>
                  </a:extLst>
                </a:gridCol>
                <a:gridCol w="1875176">
                  <a:extLst>
                    <a:ext uri="{9D8B030D-6E8A-4147-A177-3AD203B41FA5}">
                      <a16:colId xmlns:a16="http://schemas.microsoft.com/office/drawing/2014/main" val="20001"/>
                    </a:ext>
                  </a:extLst>
                </a:gridCol>
                <a:gridCol w="1927779">
                  <a:extLst>
                    <a:ext uri="{9D8B030D-6E8A-4147-A177-3AD203B41FA5}">
                      <a16:colId xmlns:a16="http://schemas.microsoft.com/office/drawing/2014/main" val="20002"/>
                    </a:ext>
                  </a:extLst>
                </a:gridCol>
                <a:gridCol w="1931675">
                  <a:extLst>
                    <a:ext uri="{9D8B030D-6E8A-4147-A177-3AD203B41FA5}">
                      <a16:colId xmlns:a16="http://schemas.microsoft.com/office/drawing/2014/main" val="20003"/>
                    </a:ext>
                  </a:extLst>
                </a:gridCol>
                <a:gridCol w="1863487">
                  <a:extLst>
                    <a:ext uri="{9D8B030D-6E8A-4147-A177-3AD203B41FA5}">
                      <a16:colId xmlns:a16="http://schemas.microsoft.com/office/drawing/2014/main" val="20004"/>
                    </a:ext>
                  </a:extLst>
                </a:gridCol>
              </a:tblGrid>
              <a:tr h="201196">
                <a:tc>
                  <a:txBody>
                    <a:bodyPr/>
                    <a:lstStyle/>
                    <a:p>
                      <a:pPr marL="0" marR="0" algn="ctr">
                        <a:lnSpc>
                          <a:spcPct val="115000"/>
                        </a:lnSpc>
                        <a:spcBef>
                          <a:spcPts val="0"/>
                        </a:spcBef>
                        <a:spcAft>
                          <a:spcPts val="0"/>
                        </a:spcAft>
                      </a:pPr>
                      <a:r>
                        <a:rPr lang="en-US" sz="1200" dirty="0">
                          <a:effectLst/>
                          <a:latin typeface="+mn-lt"/>
                          <a:cs typeface="Times New Roman" pitchFamily="18" charset="0"/>
                        </a:rPr>
                        <a:t>Company</a:t>
                      </a:r>
                      <a:endParaRPr lang="en-US" sz="1200" dirty="0">
                        <a:effectLst/>
                        <a:latin typeface="+mn-lt"/>
                        <a:ea typeface="Calibri"/>
                        <a:cs typeface="Times New Roman" pitchFamily="18" charset="0"/>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latin typeface="+mn-lt"/>
                          <a:cs typeface="Times New Roman" pitchFamily="18" charset="0"/>
                        </a:rPr>
                        <a:t>Full Name</a:t>
                      </a:r>
                      <a:endParaRPr lang="en-US" sz="1200" dirty="0">
                        <a:effectLst/>
                        <a:latin typeface="+mn-lt"/>
                        <a:ea typeface="Calibri"/>
                        <a:cs typeface="Times New Roman" pitchFamily="18" charset="0"/>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latin typeface="+mn-lt"/>
                          <a:cs typeface="Times New Roman" pitchFamily="18" charset="0"/>
                        </a:rPr>
                        <a:t>Position</a:t>
                      </a:r>
                      <a:endParaRPr lang="en-US" sz="1200" dirty="0">
                        <a:effectLst/>
                        <a:latin typeface="+mn-lt"/>
                        <a:ea typeface="Calibri"/>
                        <a:cs typeface="Times New Roman" pitchFamily="18" charset="0"/>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latin typeface="+mn-lt"/>
                          <a:cs typeface="Times New Roman" pitchFamily="18" charset="0"/>
                        </a:rPr>
                        <a:t>Mobile Number</a:t>
                      </a:r>
                      <a:endParaRPr lang="en-US" sz="1200" dirty="0">
                        <a:effectLst/>
                        <a:latin typeface="+mn-lt"/>
                        <a:ea typeface="Calibri"/>
                        <a:cs typeface="Times New Roman" pitchFamily="18" charset="0"/>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latin typeface="+mn-lt"/>
                          <a:cs typeface="Times New Roman" pitchFamily="18" charset="0"/>
                        </a:rPr>
                        <a:t>Email</a:t>
                      </a:r>
                      <a:endParaRPr lang="en-US" sz="1200" dirty="0">
                        <a:effectLst/>
                        <a:latin typeface="+mn-lt"/>
                        <a:ea typeface="Calibri"/>
                        <a:cs typeface="Times New Roman" pitchFamily="18" charset="0"/>
                      </a:endParaRPr>
                    </a:p>
                  </a:txBody>
                  <a:tcPr marL="74295" marR="74295" marT="0" marB="0">
                    <a:solidFill>
                      <a:srgbClr val="4F81BD"/>
                    </a:solidFill>
                  </a:tcPr>
                </a:tc>
                <a:extLst>
                  <a:ext uri="{0D108BD9-81ED-4DB2-BD59-A6C34878D82A}">
                    <a16:rowId xmlns:a16="http://schemas.microsoft.com/office/drawing/2014/main" val="10000"/>
                  </a:ext>
                </a:extLst>
              </a:tr>
              <a:tr h="865604">
                <a:tc>
                  <a:txBody>
                    <a:bodyPr/>
                    <a:lstStyle/>
                    <a:p>
                      <a:pPr marL="0" marR="0" algn="ctr">
                        <a:lnSpc>
                          <a:spcPct val="115000"/>
                        </a:lnSpc>
                        <a:spcBef>
                          <a:spcPts val="0"/>
                        </a:spcBef>
                        <a:spcAft>
                          <a:spcPts val="0"/>
                        </a:spcAft>
                      </a:pPr>
                      <a:r>
                        <a:rPr lang="en-US" sz="1200" dirty="0">
                          <a:effectLst/>
                          <a:latin typeface="+mn-lt"/>
                          <a:cs typeface="Times New Roman" pitchFamily="18" charset="0"/>
                        </a:rPr>
                        <a:t>Myanmar Mobile Money</a:t>
                      </a:r>
                      <a:endParaRPr lang="en-US" sz="1200" dirty="0">
                        <a:effectLst/>
                        <a:latin typeface="+mn-lt"/>
                        <a:ea typeface="Calibri"/>
                        <a:cs typeface="Times New Roman" pitchFamily="18" charset="0"/>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dirty="0">
                          <a:effectLst/>
                          <a:latin typeface="+mn-lt"/>
                          <a:cs typeface="Times New Roman" pitchFamily="18" charset="0"/>
                        </a:rPr>
                        <a:t>Aung </a:t>
                      </a:r>
                      <a:r>
                        <a:rPr lang="en-US" sz="1200" dirty="0" err="1">
                          <a:effectLst/>
                          <a:latin typeface="+mn-lt"/>
                          <a:cs typeface="Times New Roman" pitchFamily="18" charset="0"/>
                        </a:rPr>
                        <a:t>Aung</a:t>
                      </a:r>
                      <a:r>
                        <a:rPr lang="en-US" sz="1200" dirty="0">
                          <a:effectLst/>
                          <a:latin typeface="+mn-lt"/>
                          <a:cs typeface="Times New Roman" pitchFamily="18" charset="0"/>
                        </a:rPr>
                        <a:t> Cho</a:t>
                      </a:r>
                      <a:endParaRPr lang="en-US" sz="1200" dirty="0">
                        <a:effectLst/>
                        <a:latin typeface="+mn-lt"/>
                        <a:ea typeface="Calibri"/>
                        <a:cs typeface="Times New Roman" pitchFamily="18" charset="0"/>
                      </a:endParaRPr>
                    </a:p>
                  </a:txBody>
                  <a:tcPr marL="74295" marR="74295" marT="0" marB="0">
                    <a:solidFill>
                      <a:srgbClr val="C6D9F1"/>
                    </a:solidFill>
                  </a:tcPr>
                </a:tc>
                <a:tc>
                  <a:txBody>
                    <a:bodyPr/>
                    <a:lstStyle/>
                    <a:p>
                      <a:pPr marL="0" marR="0">
                        <a:lnSpc>
                          <a:spcPct val="115000"/>
                        </a:lnSpc>
                        <a:spcBef>
                          <a:spcPts val="0"/>
                        </a:spcBef>
                        <a:spcAft>
                          <a:spcPts val="0"/>
                        </a:spcAft>
                      </a:pPr>
                      <a:r>
                        <a:rPr lang="en-US" sz="1200" dirty="0">
                          <a:effectLst/>
                          <a:latin typeface="+mn-lt"/>
                          <a:cs typeface="Times New Roman" pitchFamily="18" charset="0"/>
                        </a:rPr>
                        <a:t>GM (Business Planning Department)</a:t>
                      </a:r>
                      <a:endParaRPr lang="en-US" sz="1200" dirty="0">
                        <a:effectLst/>
                        <a:latin typeface="+mn-lt"/>
                        <a:ea typeface="Calibri"/>
                        <a:cs typeface="Times New Roman" pitchFamily="18" charset="0"/>
                      </a:endParaRPr>
                    </a:p>
                  </a:txBody>
                  <a:tcPr marL="74295" marR="74295" marT="0" marB="0">
                    <a:solidFill>
                      <a:srgbClr val="C6D9F1"/>
                    </a:solidFill>
                  </a:tcPr>
                </a:tc>
                <a:tc>
                  <a:txBody>
                    <a:bodyPr/>
                    <a:lstStyle/>
                    <a:p>
                      <a:pPr marL="0" marR="0">
                        <a:lnSpc>
                          <a:spcPct val="115000"/>
                        </a:lnSpc>
                        <a:spcBef>
                          <a:spcPts val="0"/>
                        </a:spcBef>
                        <a:spcAft>
                          <a:spcPts val="0"/>
                        </a:spcAft>
                      </a:pPr>
                      <a:r>
                        <a:rPr lang="en-US" sz="1200" dirty="0">
                          <a:effectLst/>
                          <a:latin typeface="+mn-lt"/>
                          <a:cs typeface="Times New Roman" pitchFamily="18" charset="0"/>
                        </a:rPr>
                        <a:t>09420111222</a:t>
                      </a:r>
                      <a:endParaRPr lang="en-US" sz="1200" dirty="0">
                        <a:effectLst/>
                        <a:latin typeface="+mn-lt"/>
                        <a:ea typeface="Calibri"/>
                        <a:cs typeface="Times New Roman" pitchFamily="18" charset="0"/>
                      </a:endParaRPr>
                    </a:p>
                  </a:txBody>
                  <a:tcPr marL="74295" marR="74295" marT="0" marB="0">
                    <a:solidFill>
                      <a:srgbClr val="C6D9F1"/>
                    </a:solidFill>
                  </a:tcPr>
                </a:tc>
                <a:tc>
                  <a:txBody>
                    <a:bodyPr/>
                    <a:lstStyle/>
                    <a:p>
                      <a:pPr marL="0" marR="0">
                        <a:lnSpc>
                          <a:spcPct val="115000"/>
                        </a:lnSpc>
                        <a:spcBef>
                          <a:spcPts val="0"/>
                        </a:spcBef>
                        <a:spcAft>
                          <a:spcPts val="0"/>
                        </a:spcAft>
                      </a:pPr>
                      <a:r>
                        <a:rPr lang="en-US" sz="1200" u="sng" dirty="0">
                          <a:effectLst/>
                          <a:latin typeface="+mn-lt"/>
                          <a:cs typeface="Times New Roman" pitchFamily="18" charset="0"/>
                          <a:hlinkClick r:id="rId3"/>
                        </a:rPr>
                        <a:t>planning@myanmarmobilemoney.com</a:t>
                      </a:r>
                      <a:r>
                        <a:rPr lang="en-US" sz="1200" dirty="0">
                          <a:effectLst/>
                          <a:latin typeface="+mn-lt"/>
                          <a:cs typeface="Times New Roman" pitchFamily="18" charset="0"/>
                        </a:rPr>
                        <a:t/>
                      </a:r>
                      <a:br>
                        <a:rPr lang="en-US" sz="1200" dirty="0">
                          <a:effectLst/>
                          <a:latin typeface="+mn-lt"/>
                          <a:cs typeface="Times New Roman" pitchFamily="18" charset="0"/>
                        </a:rPr>
                      </a:br>
                      <a:r>
                        <a:rPr lang="en-US" sz="1200" u="sng" dirty="0">
                          <a:effectLst/>
                          <a:latin typeface="+mn-lt"/>
                          <a:cs typeface="Times New Roman" pitchFamily="18" charset="0"/>
                          <a:hlinkClick r:id="rId4"/>
                        </a:rPr>
                        <a:t>technical@myanmarmobilemoney.com</a:t>
                      </a:r>
                      <a:endParaRPr lang="en-US" sz="1200" dirty="0">
                        <a:effectLst/>
                        <a:latin typeface="+mn-lt"/>
                        <a:cs typeface="Times New Roman" pitchFamily="18" charset="0"/>
                      </a:endParaRPr>
                    </a:p>
                    <a:p>
                      <a:pPr marL="0" marR="0">
                        <a:lnSpc>
                          <a:spcPct val="115000"/>
                        </a:lnSpc>
                        <a:spcBef>
                          <a:spcPts val="0"/>
                        </a:spcBef>
                        <a:spcAft>
                          <a:spcPts val="0"/>
                        </a:spcAft>
                      </a:pPr>
                      <a:r>
                        <a:rPr lang="en-US" sz="1200" dirty="0">
                          <a:effectLst/>
                          <a:latin typeface="+mn-lt"/>
                          <a:cs typeface="Times New Roman" pitchFamily="18" charset="0"/>
                        </a:rPr>
                        <a:t> </a:t>
                      </a:r>
                      <a:endParaRPr lang="en-US" sz="1200" dirty="0">
                        <a:effectLst/>
                        <a:latin typeface="+mn-lt"/>
                        <a:ea typeface="Calibri"/>
                        <a:cs typeface="Times New Roman" pitchFamily="18" charset="0"/>
                      </a:endParaRPr>
                    </a:p>
                  </a:txBody>
                  <a:tcPr marL="74295" marR="74295" marT="0" marB="0">
                    <a:solidFill>
                      <a:srgbClr val="C6D9F1"/>
                    </a:solidFill>
                  </a:tcPr>
                </a:tc>
                <a:extLst>
                  <a:ext uri="{0D108BD9-81ED-4DB2-BD59-A6C34878D82A}">
                    <a16:rowId xmlns:a16="http://schemas.microsoft.com/office/drawing/2014/main" val="10001"/>
                  </a:ext>
                </a:extLst>
              </a:tr>
              <a:tr h="414923">
                <a:tc rowSpan="2">
                  <a:txBody>
                    <a:bodyPr/>
                    <a:lstStyle/>
                    <a:p>
                      <a:pPr marL="0" marR="0" algn="ctr">
                        <a:lnSpc>
                          <a:spcPct val="115000"/>
                        </a:lnSpc>
                        <a:spcBef>
                          <a:spcPts val="0"/>
                        </a:spcBef>
                        <a:spcAft>
                          <a:spcPts val="0"/>
                        </a:spcAft>
                      </a:pPr>
                      <a:r>
                        <a:rPr lang="en-US" sz="1200" dirty="0" err="1">
                          <a:effectLst/>
                          <a:latin typeface="+mn-lt"/>
                          <a:cs typeface="Times New Roman" pitchFamily="18" charset="0"/>
                        </a:rPr>
                        <a:t>myKyat</a:t>
                      </a:r>
                      <a:endParaRPr lang="en-US" sz="1200" dirty="0">
                        <a:effectLst/>
                        <a:latin typeface="+mn-lt"/>
                        <a:ea typeface="Calibri"/>
                        <a:cs typeface="Times New Roman" pitchFamily="18" charset="0"/>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dirty="0" smtClean="0">
                          <a:effectLst/>
                          <a:latin typeface="+mn-lt"/>
                          <a:ea typeface="Calibri"/>
                          <a:cs typeface="Times New Roman" pitchFamily="18" charset="0"/>
                        </a:rPr>
                        <a:t>Tim </a:t>
                      </a:r>
                      <a:r>
                        <a:rPr lang="en-US" sz="1200" dirty="0" err="1" smtClean="0">
                          <a:effectLst/>
                          <a:latin typeface="+mn-lt"/>
                          <a:ea typeface="Calibri"/>
                          <a:cs typeface="Times New Roman" pitchFamily="18" charset="0"/>
                        </a:rPr>
                        <a:t>Scheffmann</a:t>
                      </a:r>
                      <a:endParaRPr lang="en-US" sz="1200" dirty="0">
                        <a:effectLst/>
                        <a:latin typeface="+mn-lt"/>
                        <a:ea typeface="Calibri"/>
                        <a:cs typeface="Times New Roman" pitchFamily="18" charset="0"/>
                      </a:endParaRPr>
                    </a:p>
                  </a:txBody>
                  <a:tcPr marL="74295" marR="74295" marT="0" marB="0">
                    <a:solidFill>
                      <a:srgbClr val="E9EDF4"/>
                    </a:solidFill>
                  </a:tcPr>
                </a:tc>
                <a:tc>
                  <a:txBody>
                    <a:bodyPr/>
                    <a:lstStyle/>
                    <a:p>
                      <a:pPr marL="0" marR="0">
                        <a:lnSpc>
                          <a:spcPct val="115000"/>
                        </a:lnSpc>
                        <a:spcBef>
                          <a:spcPts val="0"/>
                        </a:spcBef>
                        <a:spcAft>
                          <a:spcPts val="0"/>
                        </a:spcAft>
                      </a:pPr>
                      <a:r>
                        <a:rPr lang="en-US" sz="1200" dirty="0" smtClean="0">
                          <a:effectLst/>
                          <a:latin typeface="+mn-lt"/>
                          <a:ea typeface="Calibri"/>
                          <a:cs typeface="Times New Roman" pitchFamily="18" charset="0"/>
                        </a:rPr>
                        <a:t>CEO</a:t>
                      </a:r>
                      <a:endParaRPr lang="en-US" sz="1200" dirty="0">
                        <a:effectLst/>
                        <a:latin typeface="+mn-lt"/>
                        <a:ea typeface="Calibri"/>
                        <a:cs typeface="Times New Roman" pitchFamily="18" charset="0"/>
                      </a:endParaRPr>
                    </a:p>
                  </a:txBody>
                  <a:tcPr marL="74295" marR="74295" marT="0" marB="0">
                    <a:solidFill>
                      <a:srgbClr val="E9EDF4"/>
                    </a:solidFill>
                  </a:tcPr>
                </a:tc>
                <a:tc>
                  <a:txBody>
                    <a:bodyPr/>
                    <a:lstStyle/>
                    <a:p>
                      <a:pPr marL="0" marR="0">
                        <a:lnSpc>
                          <a:spcPct val="115000"/>
                        </a:lnSpc>
                        <a:spcBef>
                          <a:spcPts val="0"/>
                        </a:spcBef>
                        <a:spcAft>
                          <a:spcPts val="0"/>
                        </a:spcAft>
                      </a:pPr>
                      <a:r>
                        <a:rPr lang="en-US" sz="1200" dirty="0" smtClean="0">
                          <a:effectLst/>
                          <a:latin typeface="+mn-lt"/>
                          <a:ea typeface="Calibri"/>
                          <a:cs typeface="Times New Roman" pitchFamily="18" charset="0"/>
                        </a:rPr>
                        <a:t>09420187539</a:t>
                      </a:r>
                      <a:endParaRPr lang="en-US" sz="1200" dirty="0">
                        <a:effectLst/>
                        <a:latin typeface="+mn-lt"/>
                        <a:ea typeface="Calibri"/>
                        <a:cs typeface="Times New Roman" pitchFamily="18" charset="0"/>
                      </a:endParaRPr>
                    </a:p>
                  </a:txBody>
                  <a:tcPr marL="74295" marR="74295" marT="0" marB="0">
                    <a:solidFill>
                      <a:srgbClr val="E9EDF4"/>
                    </a:solidFill>
                  </a:tcPr>
                </a:tc>
                <a:tc>
                  <a:txBody>
                    <a:bodyPr/>
                    <a:lstStyle/>
                    <a:p>
                      <a:pPr marL="0" marR="0">
                        <a:lnSpc>
                          <a:spcPct val="115000"/>
                        </a:lnSpc>
                        <a:spcBef>
                          <a:spcPts val="0"/>
                        </a:spcBef>
                        <a:spcAft>
                          <a:spcPts val="0"/>
                        </a:spcAft>
                      </a:pPr>
                      <a:r>
                        <a:rPr lang="en-US" sz="1200" dirty="0" smtClean="0">
                          <a:effectLst/>
                          <a:latin typeface="+mn-lt"/>
                          <a:ea typeface="Calibri"/>
                          <a:cs typeface="Times New Roman" pitchFamily="18" charset="0"/>
                        </a:rPr>
                        <a:t>tim@frontiertechnologypartners.com</a:t>
                      </a:r>
                      <a:endParaRPr lang="en-US" sz="1200" dirty="0">
                        <a:effectLst/>
                        <a:latin typeface="+mn-lt"/>
                        <a:ea typeface="Calibri"/>
                        <a:cs typeface="Times New Roman" pitchFamily="18" charset="0"/>
                      </a:endParaRPr>
                    </a:p>
                  </a:txBody>
                  <a:tcPr marL="74295" marR="74295" marT="0" marB="0">
                    <a:solidFill>
                      <a:srgbClr val="E9EDF4"/>
                    </a:solidFill>
                  </a:tcPr>
                </a:tc>
                <a:extLst>
                  <a:ext uri="{0D108BD9-81ED-4DB2-BD59-A6C34878D82A}">
                    <a16:rowId xmlns:a16="http://schemas.microsoft.com/office/drawing/2014/main" val="10002"/>
                  </a:ext>
                </a:extLst>
              </a:tr>
              <a:tr h="414923">
                <a:tc vMerge="1">
                  <a:txBody>
                    <a:bodyPr/>
                    <a:lstStyle/>
                    <a:p>
                      <a:pPr marL="0" marR="0">
                        <a:lnSpc>
                          <a:spcPct val="115000"/>
                        </a:lnSpc>
                        <a:spcBef>
                          <a:spcPts val="0"/>
                        </a:spcBef>
                        <a:spcAft>
                          <a:spcPts val="0"/>
                        </a:spcAft>
                      </a:pPr>
                      <a:endParaRPr lang="en-US" sz="1200" dirty="0">
                        <a:effectLst/>
                        <a:latin typeface="Times New Roman" pitchFamily="18" charset="0"/>
                        <a:ea typeface="Calibri"/>
                        <a:cs typeface="Times New Roman" pitchFamily="18" charset="0"/>
                      </a:endParaRPr>
                    </a:p>
                  </a:txBody>
                  <a:tcPr marL="68580" marR="68580"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mn-lt"/>
                          <a:cs typeface="Times New Roman" pitchFamily="18" charset="0"/>
                        </a:rPr>
                        <a:t>Ye Lin Htet</a:t>
                      </a:r>
                      <a:endParaRPr lang="en-US" sz="1200" dirty="0">
                        <a:effectLst/>
                        <a:latin typeface="+mn-lt"/>
                        <a:ea typeface="Calibri"/>
                        <a:cs typeface="Times New Roman" pitchFamily="18" charset="0"/>
                      </a:endParaRPr>
                    </a:p>
                  </a:txBody>
                  <a:tcPr marL="74295" marR="74295" marT="0" marB="0">
                    <a:solidFill>
                      <a:srgbClr val="C6D9F1"/>
                    </a:solidFill>
                  </a:tcPr>
                </a:tc>
                <a:tc>
                  <a:txBody>
                    <a:bodyPr/>
                    <a:lstStyle/>
                    <a:p>
                      <a:pPr marL="0" marR="0">
                        <a:lnSpc>
                          <a:spcPct val="115000"/>
                        </a:lnSpc>
                        <a:spcBef>
                          <a:spcPts val="0"/>
                        </a:spcBef>
                        <a:spcAft>
                          <a:spcPts val="0"/>
                        </a:spcAft>
                      </a:pPr>
                      <a:r>
                        <a:rPr lang="en-US" sz="1200" dirty="0">
                          <a:effectLst/>
                          <a:latin typeface="+mn-lt"/>
                          <a:cs typeface="Times New Roman" pitchFamily="18" charset="0"/>
                        </a:rPr>
                        <a:t>Marketing Manager</a:t>
                      </a:r>
                      <a:endParaRPr lang="en-US" sz="1200" dirty="0">
                        <a:effectLst/>
                        <a:latin typeface="+mn-lt"/>
                        <a:ea typeface="Calibri"/>
                        <a:cs typeface="Times New Roman" pitchFamily="18" charset="0"/>
                      </a:endParaRPr>
                    </a:p>
                  </a:txBody>
                  <a:tcPr marL="74295" marR="74295" marT="0" marB="0">
                    <a:solidFill>
                      <a:srgbClr val="C6D9F1"/>
                    </a:solidFill>
                  </a:tcPr>
                </a:tc>
                <a:tc>
                  <a:txBody>
                    <a:bodyPr/>
                    <a:lstStyle/>
                    <a:p>
                      <a:pPr marL="0" marR="0">
                        <a:lnSpc>
                          <a:spcPct val="115000"/>
                        </a:lnSpc>
                        <a:spcBef>
                          <a:spcPts val="0"/>
                        </a:spcBef>
                        <a:spcAft>
                          <a:spcPts val="0"/>
                        </a:spcAft>
                      </a:pPr>
                      <a:r>
                        <a:rPr lang="en-US" sz="1200">
                          <a:effectLst/>
                          <a:latin typeface="+mn-lt"/>
                          <a:cs typeface="Times New Roman" pitchFamily="18" charset="0"/>
                        </a:rPr>
                        <a:t>09795545191</a:t>
                      </a:r>
                      <a:endParaRPr lang="en-US" sz="1200">
                        <a:effectLst/>
                        <a:latin typeface="+mn-lt"/>
                        <a:ea typeface="Calibri"/>
                        <a:cs typeface="Times New Roman" pitchFamily="18" charset="0"/>
                      </a:endParaRPr>
                    </a:p>
                  </a:txBody>
                  <a:tcPr marL="74295" marR="74295" marT="0" marB="0">
                    <a:solidFill>
                      <a:srgbClr val="C6D9F1"/>
                    </a:solidFill>
                  </a:tcPr>
                </a:tc>
                <a:tc>
                  <a:txBody>
                    <a:bodyPr/>
                    <a:lstStyle/>
                    <a:p>
                      <a:pPr marL="0" marR="0">
                        <a:lnSpc>
                          <a:spcPct val="115000"/>
                        </a:lnSpc>
                        <a:spcBef>
                          <a:spcPts val="0"/>
                        </a:spcBef>
                        <a:spcAft>
                          <a:spcPts val="0"/>
                        </a:spcAft>
                      </a:pPr>
                      <a:r>
                        <a:rPr lang="en-US" sz="1200" dirty="0">
                          <a:effectLst/>
                          <a:latin typeface="+mn-lt"/>
                          <a:cs typeface="Times New Roman" pitchFamily="18" charset="0"/>
                        </a:rPr>
                        <a:t> </a:t>
                      </a:r>
                      <a:endParaRPr lang="en-US" sz="1200" dirty="0">
                        <a:effectLst/>
                        <a:latin typeface="+mn-lt"/>
                        <a:ea typeface="Calibri"/>
                        <a:cs typeface="Times New Roman" pitchFamily="18" charset="0"/>
                      </a:endParaRPr>
                    </a:p>
                  </a:txBody>
                  <a:tcPr marL="74295" marR="74295" marT="0" marB="0">
                    <a:solidFill>
                      <a:srgbClr val="C6D9F1"/>
                    </a:solidFill>
                  </a:tcPr>
                </a:tc>
                <a:extLst>
                  <a:ext uri="{0D108BD9-81ED-4DB2-BD59-A6C34878D82A}">
                    <a16:rowId xmlns:a16="http://schemas.microsoft.com/office/drawing/2014/main" val="10003"/>
                  </a:ext>
                </a:extLst>
              </a:tr>
              <a:tr h="414923">
                <a:tc rowSpan="2">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200" dirty="0" err="1" smtClean="0">
                          <a:effectLst/>
                          <a:latin typeface="+mn-lt"/>
                          <a:cs typeface="Times New Roman" pitchFamily="18" charset="0"/>
                        </a:rPr>
                        <a:t>Speedkyat</a:t>
                      </a:r>
                      <a:endParaRPr lang="en-US" sz="1200" dirty="0" smtClean="0">
                        <a:effectLst/>
                        <a:latin typeface="+mn-lt"/>
                        <a:ea typeface="Calibri"/>
                        <a:cs typeface="Times New Roman" pitchFamily="18" charset="0"/>
                      </a:endParaRPr>
                    </a:p>
                    <a:p>
                      <a:pPr marL="0" marR="0" algn="ctr">
                        <a:lnSpc>
                          <a:spcPct val="115000"/>
                        </a:lnSpc>
                        <a:spcBef>
                          <a:spcPts val="0"/>
                        </a:spcBef>
                        <a:spcAft>
                          <a:spcPts val="0"/>
                        </a:spcAft>
                      </a:pPr>
                      <a:endParaRPr lang="en-US" sz="1200" dirty="0">
                        <a:effectLst/>
                        <a:latin typeface="+mn-lt"/>
                        <a:ea typeface="Calibri"/>
                        <a:cs typeface="Times New Roman" pitchFamily="18" charset="0"/>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dirty="0" smtClean="0">
                          <a:effectLst/>
                          <a:latin typeface="+mn-lt"/>
                          <a:ea typeface="Calibri"/>
                          <a:cs typeface="Times New Roman" pitchFamily="18" charset="0"/>
                        </a:rPr>
                        <a:t>Ni </a:t>
                      </a:r>
                      <a:r>
                        <a:rPr lang="en-US" sz="1200" dirty="0" err="1" smtClean="0">
                          <a:effectLst/>
                          <a:latin typeface="+mn-lt"/>
                          <a:ea typeface="Calibri"/>
                          <a:cs typeface="Times New Roman" pitchFamily="18" charset="0"/>
                        </a:rPr>
                        <a:t>Ni</a:t>
                      </a:r>
                      <a:r>
                        <a:rPr lang="en-US" sz="1200" baseline="0" dirty="0" smtClean="0">
                          <a:effectLst/>
                          <a:latin typeface="+mn-lt"/>
                          <a:ea typeface="Calibri"/>
                          <a:cs typeface="Times New Roman" pitchFamily="18" charset="0"/>
                        </a:rPr>
                        <a:t> </a:t>
                      </a:r>
                      <a:r>
                        <a:rPr lang="en-US" sz="1200" baseline="0" dirty="0" err="1" smtClean="0">
                          <a:effectLst/>
                          <a:latin typeface="+mn-lt"/>
                          <a:ea typeface="Calibri"/>
                          <a:cs typeface="Times New Roman" pitchFamily="18" charset="0"/>
                        </a:rPr>
                        <a:t>Khin</a:t>
                      </a:r>
                      <a:endParaRPr lang="en-US" sz="1200" dirty="0">
                        <a:effectLst/>
                        <a:latin typeface="+mn-lt"/>
                        <a:ea typeface="Calibri"/>
                        <a:cs typeface="Times New Roman" pitchFamily="18" charset="0"/>
                      </a:endParaRPr>
                    </a:p>
                  </a:txBody>
                  <a:tcPr marL="74295" marR="74295" marT="0" marB="0"/>
                </a:tc>
                <a:tc>
                  <a:txBody>
                    <a:bodyPr/>
                    <a:lstStyle/>
                    <a:p>
                      <a:pPr marL="0" marR="0">
                        <a:lnSpc>
                          <a:spcPct val="115000"/>
                        </a:lnSpc>
                        <a:spcBef>
                          <a:spcPts val="0"/>
                        </a:spcBef>
                        <a:spcAft>
                          <a:spcPts val="0"/>
                        </a:spcAft>
                      </a:pPr>
                      <a:r>
                        <a:rPr lang="en-US" sz="1200" dirty="0" smtClean="0">
                          <a:effectLst/>
                          <a:latin typeface="+mn-lt"/>
                          <a:ea typeface="Calibri"/>
                          <a:cs typeface="Times New Roman" pitchFamily="18" charset="0"/>
                        </a:rPr>
                        <a:t>General Manager</a:t>
                      </a:r>
                      <a:endParaRPr lang="en-US" sz="1200" dirty="0">
                        <a:effectLst/>
                        <a:latin typeface="+mn-lt"/>
                        <a:ea typeface="Calibri"/>
                        <a:cs typeface="Times New Roman" pitchFamily="18" charset="0"/>
                      </a:endParaRPr>
                    </a:p>
                  </a:txBody>
                  <a:tcPr marL="74295" marR="74295" marT="0" marB="0"/>
                </a:tc>
                <a:tc>
                  <a:txBody>
                    <a:bodyPr/>
                    <a:lstStyle/>
                    <a:p>
                      <a:pPr marL="0" marR="0">
                        <a:lnSpc>
                          <a:spcPct val="115000"/>
                        </a:lnSpc>
                        <a:spcBef>
                          <a:spcPts val="0"/>
                        </a:spcBef>
                        <a:spcAft>
                          <a:spcPts val="0"/>
                        </a:spcAft>
                      </a:pPr>
                      <a:r>
                        <a:rPr lang="en-US" sz="1200" dirty="0" smtClean="0">
                          <a:effectLst/>
                          <a:latin typeface="+mn-lt"/>
                          <a:ea typeface="Calibri"/>
                          <a:cs typeface="Times New Roman" pitchFamily="18" charset="0"/>
                        </a:rPr>
                        <a:t>0943096360</a:t>
                      </a:r>
                      <a:endParaRPr lang="en-US" sz="1200" dirty="0">
                        <a:effectLst/>
                        <a:latin typeface="+mn-lt"/>
                        <a:ea typeface="Calibri"/>
                        <a:cs typeface="Times New Roman" pitchFamily="18" charset="0"/>
                      </a:endParaRPr>
                    </a:p>
                  </a:txBody>
                  <a:tcPr marL="74295" marR="74295" marT="0" marB="0"/>
                </a:tc>
                <a:tc>
                  <a:txBody>
                    <a:bodyPr/>
                    <a:lstStyle/>
                    <a:p>
                      <a:pPr marL="0" marR="0">
                        <a:lnSpc>
                          <a:spcPct val="115000"/>
                        </a:lnSpc>
                        <a:spcBef>
                          <a:spcPts val="0"/>
                        </a:spcBef>
                        <a:spcAft>
                          <a:spcPts val="0"/>
                        </a:spcAft>
                      </a:pPr>
                      <a:r>
                        <a:rPr lang="en-US" sz="1200" dirty="0" smtClean="0">
                          <a:effectLst/>
                          <a:latin typeface="+mn-lt"/>
                          <a:ea typeface="Calibri"/>
                          <a:cs typeface="Times New Roman" pitchFamily="18" charset="0"/>
                        </a:rPr>
                        <a:t>Ipay-gm@ipay-mm.com</a:t>
                      </a:r>
                      <a:endParaRPr lang="en-US" sz="1200" dirty="0">
                        <a:effectLst/>
                        <a:latin typeface="+mn-lt"/>
                        <a:ea typeface="Calibri"/>
                        <a:cs typeface="Times New Roman" pitchFamily="18" charset="0"/>
                      </a:endParaRPr>
                    </a:p>
                  </a:txBody>
                  <a:tcPr marL="74295" marR="74295" marT="0" marB="0"/>
                </a:tc>
                <a:extLst>
                  <a:ext uri="{0D108BD9-81ED-4DB2-BD59-A6C34878D82A}">
                    <a16:rowId xmlns:a16="http://schemas.microsoft.com/office/drawing/2014/main" val="10004"/>
                  </a:ext>
                </a:extLst>
              </a:tr>
              <a:tr h="414923">
                <a:tc vMerge="1">
                  <a:txBody>
                    <a:bodyPr/>
                    <a:lstStyle/>
                    <a:p>
                      <a:pPr marL="0" marR="0">
                        <a:lnSpc>
                          <a:spcPct val="115000"/>
                        </a:lnSpc>
                        <a:spcBef>
                          <a:spcPts val="0"/>
                        </a:spcBef>
                        <a:spcAft>
                          <a:spcPts val="0"/>
                        </a:spcAft>
                      </a:pPr>
                      <a:endParaRPr lang="en-US" sz="1200" dirty="0">
                        <a:effectLst/>
                        <a:latin typeface="Times New Roman" pitchFamily="18" charset="0"/>
                        <a:ea typeface="Calibri"/>
                        <a:cs typeface="Times New Roman" pitchFamily="18" charset="0"/>
                      </a:endParaRPr>
                    </a:p>
                  </a:txBody>
                  <a:tcPr marL="68580" marR="68580" marT="0" marB="0">
                    <a:solidFill>
                      <a:schemeClr val="accent1">
                        <a:lumMod val="50000"/>
                      </a:schemeClr>
                    </a:solidFill>
                  </a:tcPr>
                </a:tc>
                <a:tc>
                  <a:txBody>
                    <a:bodyPr/>
                    <a:lstStyle/>
                    <a:p>
                      <a:pPr marL="0" marR="0">
                        <a:lnSpc>
                          <a:spcPct val="115000"/>
                        </a:lnSpc>
                        <a:spcBef>
                          <a:spcPts val="0"/>
                        </a:spcBef>
                        <a:spcAft>
                          <a:spcPts val="0"/>
                        </a:spcAft>
                      </a:pPr>
                      <a:r>
                        <a:rPr lang="en-US" sz="1200" dirty="0">
                          <a:effectLst/>
                          <a:latin typeface="+mn-lt"/>
                          <a:cs typeface="Times New Roman" pitchFamily="18" charset="0"/>
                        </a:rPr>
                        <a:t>Thaw Zin</a:t>
                      </a:r>
                      <a:endParaRPr lang="en-US" sz="1200" dirty="0">
                        <a:effectLst/>
                        <a:latin typeface="+mn-lt"/>
                        <a:ea typeface="Calibri"/>
                        <a:cs typeface="Times New Roman" pitchFamily="18" charset="0"/>
                      </a:endParaRPr>
                    </a:p>
                  </a:txBody>
                  <a:tcPr marL="74295" marR="74295" marT="0" marB="0">
                    <a:solidFill>
                      <a:srgbClr val="C6D9F1"/>
                    </a:solidFill>
                  </a:tcPr>
                </a:tc>
                <a:tc>
                  <a:txBody>
                    <a:bodyPr/>
                    <a:lstStyle/>
                    <a:p>
                      <a:pPr marL="0" marR="0">
                        <a:lnSpc>
                          <a:spcPct val="115000"/>
                        </a:lnSpc>
                        <a:spcBef>
                          <a:spcPts val="0"/>
                        </a:spcBef>
                        <a:spcAft>
                          <a:spcPts val="0"/>
                        </a:spcAft>
                      </a:pPr>
                      <a:r>
                        <a:rPr lang="en-US" sz="1200">
                          <a:effectLst/>
                          <a:latin typeface="+mn-lt"/>
                          <a:cs typeface="Times New Roman" pitchFamily="18" charset="0"/>
                        </a:rPr>
                        <a:t>Marketing Manager</a:t>
                      </a:r>
                      <a:endParaRPr lang="en-US" sz="1200">
                        <a:effectLst/>
                        <a:latin typeface="+mn-lt"/>
                        <a:ea typeface="Calibri"/>
                        <a:cs typeface="Times New Roman" pitchFamily="18" charset="0"/>
                      </a:endParaRPr>
                    </a:p>
                  </a:txBody>
                  <a:tcPr marL="74295" marR="74295" marT="0" marB="0">
                    <a:solidFill>
                      <a:srgbClr val="C6D9F1"/>
                    </a:solidFill>
                  </a:tcPr>
                </a:tc>
                <a:tc>
                  <a:txBody>
                    <a:bodyPr/>
                    <a:lstStyle/>
                    <a:p>
                      <a:pPr marL="0" marR="0">
                        <a:lnSpc>
                          <a:spcPct val="115000"/>
                        </a:lnSpc>
                        <a:spcBef>
                          <a:spcPts val="0"/>
                        </a:spcBef>
                        <a:spcAft>
                          <a:spcPts val="0"/>
                        </a:spcAft>
                      </a:pPr>
                      <a:r>
                        <a:rPr lang="en-US" sz="1200">
                          <a:effectLst/>
                          <a:latin typeface="+mn-lt"/>
                          <a:cs typeface="Times New Roman" pitchFamily="18" charset="0"/>
                        </a:rPr>
                        <a:t>09258877770</a:t>
                      </a:r>
                      <a:endParaRPr lang="en-US" sz="1200">
                        <a:effectLst/>
                        <a:latin typeface="+mn-lt"/>
                        <a:ea typeface="Calibri"/>
                        <a:cs typeface="Times New Roman" pitchFamily="18" charset="0"/>
                      </a:endParaRPr>
                    </a:p>
                  </a:txBody>
                  <a:tcPr marL="74295" marR="74295" marT="0" marB="0">
                    <a:solidFill>
                      <a:srgbClr val="C6D9F1"/>
                    </a:solidFill>
                  </a:tcPr>
                </a:tc>
                <a:tc>
                  <a:txBody>
                    <a:bodyPr/>
                    <a:lstStyle/>
                    <a:p>
                      <a:pPr marL="0" marR="0">
                        <a:lnSpc>
                          <a:spcPct val="115000"/>
                        </a:lnSpc>
                        <a:spcBef>
                          <a:spcPts val="0"/>
                        </a:spcBef>
                        <a:spcAft>
                          <a:spcPts val="0"/>
                        </a:spcAft>
                      </a:pPr>
                      <a:r>
                        <a:rPr lang="en-US" sz="1200" dirty="0">
                          <a:effectLst/>
                          <a:latin typeface="+mn-lt"/>
                          <a:cs typeface="Times New Roman" pitchFamily="18" charset="0"/>
                        </a:rPr>
                        <a:t>thawzin@speedkyat.com</a:t>
                      </a:r>
                      <a:endParaRPr lang="en-US" sz="1200" dirty="0">
                        <a:effectLst/>
                        <a:latin typeface="+mn-lt"/>
                        <a:ea typeface="Calibri"/>
                        <a:cs typeface="Times New Roman" pitchFamily="18" charset="0"/>
                      </a:endParaRPr>
                    </a:p>
                  </a:txBody>
                  <a:tcPr marL="74295" marR="74295" marT="0" marB="0">
                    <a:solidFill>
                      <a:srgbClr val="C6D9F1"/>
                    </a:solidFill>
                  </a:tcPr>
                </a:tc>
                <a:extLst>
                  <a:ext uri="{0D108BD9-81ED-4DB2-BD59-A6C34878D82A}">
                    <a16:rowId xmlns:a16="http://schemas.microsoft.com/office/drawing/2014/main" val="10005"/>
                  </a:ext>
                </a:extLst>
              </a:tr>
            </a:tbl>
          </a:graphicData>
        </a:graphic>
      </p:graphicFrame>
      <p:sp>
        <p:nvSpPr>
          <p:cNvPr id="5" name="TextBox 4"/>
          <p:cNvSpPr txBox="1"/>
          <p:nvPr/>
        </p:nvSpPr>
        <p:spPr>
          <a:xfrm>
            <a:off x="247650" y="1066799"/>
            <a:ext cx="9328150" cy="1938992"/>
          </a:xfrm>
          <a:prstGeom prst="rect">
            <a:avLst/>
          </a:prstGeom>
          <a:noFill/>
        </p:spPr>
        <p:txBody>
          <a:bodyPr wrap="square" rtlCol="0">
            <a:spAutoFit/>
          </a:bodyPr>
          <a:lstStyle/>
          <a:p>
            <a:pPr marL="171450" indent="-171450" algn="just" fontAlgn="auto">
              <a:spcBef>
                <a:spcPts val="0"/>
              </a:spcBef>
              <a:spcAft>
                <a:spcPts val="0"/>
              </a:spcAft>
              <a:buFont typeface="Arial" pitchFamily="34" charset="0"/>
              <a:buChar char="•"/>
            </a:pPr>
            <a:r>
              <a:rPr lang="en-US" sz="1200" dirty="0">
                <a:solidFill>
                  <a:prstClr val="black"/>
                </a:solidFill>
                <a:latin typeface="Calibri"/>
                <a:cs typeface="+mn-cs"/>
              </a:rPr>
              <a:t>Partnering with an existing mobile money platform could </a:t>
            </a:r>
            <a:r>
              <a:rPr lang="en-US" sz="1200" dirty="0" smtClean="0">
                <a:solidFill>
                  <a:prstClr val="black"/>
                </a:solidFill>
                <a:latin typeface="Calibri"/>
                <a:cs typeface="+mn-cs"/>
              </a:rPr>
              <a:t>be </a:t>
            </a:r>
            <a:r>
              <a:rPr lang="en-US" sz="1200" dirty="0">
                <a:solidFill>
                  <a:prstClr val="black"/>
                </a:solidFill>
                <a:latin typeface="Calibri"/>
                <a:cs typeface="+mn-cs"/>
              </a:rPr>
              <a:t>an option for distribution </a:t>
            </a:r>
            <a:r>
              <a:rPr lang="en-US" sz="1200" dirty="0" smtClean="0">
                <a:solidFill>
                  <a:prstClr val="black"/>
                </a:solidFill>
                <a:latin typeface="Calibri"/>
                <a:cs typeface="+mn-cs"/>
              </a:rPr>
              <a:t>channel. </a:t>
            </a:r>
            <a:r>
              <a:rPr lang="en-US" sz="1200" dirty="0">
                <a:solidFill>
                  <a:prstClr val="black"/>
                </a:solidFill>
                <a:latin typeface="Calibri"/>
                <a:cs typeface="+mn-cs"/>
              </a:rPr>
              <a:t>Partnering with an existing mobile money platform could also be an option for distribution channel. Myanmar Mobile Money is the </a:t>
            </a:r>
            <a:r>
              <a:rPr lang="en-US" sz="1200" dirty="0" smtClean="0">
                <a:solidFill>
                  <a:prstClr val="black"/>
                </a:solidFill>
                <a:latin typeface="Calibri"/>
                <a:cs typeface="+mn-cs"/>
              </a:rPr>
              <a:t>only operational platform at the moment. </a:t>
            </a:r>
          </a:p>
          <a:p>
            <a:pPr algn="just" fontAlgn="auto">
              <a:spcBef>
                <a:spcPts val="0"/>
              </a:spcBef>
              <a:spcAft>
                <a:spcPts val="0"/>
              </a:spcAft>
            </a:pPr>
            <a:endParaRPr lang="en-US" sz="1200" dirty="0" smtClean="0">
              <a:solidFill>
                <a:prstClr val="black"/>
              </a:solidFill>
              <a:latin typeface="Calibri"/>
              <a:cs typeface="+mn-cs"/>
            </a:endParaRPr>
          </a:p>
          <a:p>
            <a:pPr marL="171450" indent="-171450" algn="just" fontAlgn="auto">
              <a:spcBef>
                <a:spcPts val="0"/>
              </a:spcBef>
              <a:spcAft>
                <a:spcPts val="0"/>
              </a:spcAft>
              <a:buFont typeface="Arial" pitchFamily="34" charset="0"/>
              <a:buChar char="•"/>
            </a:pPr>
            <a:r>
              <a:rPr lang="en-US" sz="1200" dirty="0" err="1">
                <a:solidFill>
                  <a:prstClr val="black"/>
                </a:solidFill>
                <a:latin typeface="Calibri"/>
                <a:cs typeface="+mn-cs"/>
              </a:rPr>
              <a:t>myKyat</a:t>
            </a:r>
            <a:r>
              <a:rPr lang="en-US" sz="1200" dirty="0">
                <a:solidFill>
                  <a:prstClr val="black"/>
                </a:solidFill>
                <a:latin typeface="Calibri"/>
                <a:cs typeface="+mn-cs"/>
              </a:rPr>
              <a:t> was supposed to provide the full service in the early 2015 but due to some circumstances, the service will not be available until some time. Agents location and services available will be announced at the same time.</a:t>
            </a:r>
          </a:p>
          <a:p>
            <a:pPr marL="171450" indent="-171450" algn="just" fontAlgn="auto">
              <a:spcBef>
                <a:spcPts val="0"/>
              </a:spcBef>
              <a:spcAft>
                <a:spcPts val="0"/>
              </a:spcAft>
              <a:buFont typeface="Arial" pitchFamily="34" charset="0"/>
              <a:buChar char="•"/>
            </a:pPr>
            <a:endParaRPr lang="en-US" sz="1200" dirty="0" smtClean="0">
              <a:solidFill>
                <a:prstClr val="black"/>
              </a:solidFill>
              <a:latin typeface="Calibri"/>
              <a:cs typeface="+mn-cs"/>
            </a:endParaRPr>
          </a:p>
          <a:p>
            <a:pPr marL="171450" indent="-171450" algn="just" fontAlgn="auto">
              <a:spcBef>
                <a:spcPts val="0"/>
              </a:spcBef>
              <a:spcAft>
                <a:spcPts val="0"/>
              </a:spcAft>
              <a:buFont typeface="Arial" pitchFamily="34" charset="0"/>
              <a:buChar char="•"/>
            </a:pPr>
            <a:r>
              <a:rPr lang="en-US" sz="1200" dirty="0">
                <a:solidFill>
                  <a:prstClr val="black"/>
                </a:solidFill>
                <a:latin typeface="Calibri"/>
                <a:cs typeface="+mn-cs"/>
              </a:rPr>
              <a:t>Speed Kyat will initially focus on mobile money business and after that, it might be considered as mobile payment platform for loan disbursement and collection of Internet Wallet</a:t>
            </a:r>
            <a:r>
              <a:rPr lang="en-US" sz="1200" dirty="0" smtClean="0">
                <a:solidFill>
                  <a:prstClr val="black"/>
                </a:solidFill>
                <a:latin typeface="Calibri"/>
                <a:cs typeface="+mn-cs"/>
              </a:rPr>
              <a:t>.</a:t>
            </a:r>
          </a:p>
          <a:p>
            <a:pPr marL="171450" indent="-171450" algn="just" fontAlgn="auto">
              <a:spcBef>
                <a:spcPts val="0"/>
              </a:spcBef>
              <a:spcAft>
                <a:spcPts val="0"/>
              </a:spcAft>
              <a:buFont typeface="Arial" pitchFamily="34" charset="0"/>
              <a:buChar char="•"/>
            </a:pPr>
            <a:endParaRPr lang="en-US" sz="1200" dirty="0" smtClean="0">
              <a:solidFill>
                <a:prstClr val="black"/>
              </a:solidFill>
              <a:latin typeface="Calibri"/>
              <a:cs typeface="+mn-cs"/>
            </a:endParaRPr>
          </a:p>
          <a:p>
            <a:pPr marL="171450" indent="-171450" algn="just" fontAlgn="auto">
              <a:spcBef>
                <a:spcPts val="0"/>
              </a:spcBef>
              <a:spcAft>
                <a:spcPts val="0"/>
              </a:spcAft>
              <a:buFont typeface="Arial" pitchFamily="34" charset="0"/>
              <a:buChar char="•"/>
            </a:pPr>
            <a:r>
              <a:rPr lang="en-US" sz="1200" dirty="0" smtClean="0">
                <a:solidFill>
                  <a:prstClr val="black"/>
                </a:solidFill>
                <a:latin typeface="Calibri"/>
                <a:cs typeface="+mn-cs"/>
              </a:rPr>
              <a:t>Below lists the three mobile money platforms which could be utilized for loan disbursement.  </a:t>
            </a:r>
            <a:endParaRPr lang="en-US" sz="1200" dirty="0">
              <a:solidFill>
                <a:prstClr val="black"/>
              </a:solidFill>
              <a:latin typeface="Calibri"/>
              <a:cs typeface="+mn-cs"/>
            </a:endParaRPr>
          </a:p>
        </p:txBody>
      </p:sp>
    </p:spTree>
    <p:extLst>
      <p:ext uri="{BB962C8B-B14F-4D97-AF65-F5344CB8AC3E}">
        <p14:creationId xmlns:p14="http://schemas.microsoft.com/office/powerpoint/2010/main" val="102740207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52" y="438095"/>
            <a:ext cx="7613650" cy="461665"/>
          </a:xfrm>
          <a:prstGeom prst="rect">
            <a:avLst/>
          </a:prstGeom>
          <a:noFill/>
          <a:ln w="28575">
            <a:noFill/>
          </a:ln>
        </p:spPr>
        <p:txBody>
          <a:bodyPr wrap="square" rtlCol="0">
            <a:spAutoFit/>
          </a:bodyPr>
          <a:lstStyle/>
          <a:p>
            <a:pPr fontAlgn="auto">
              <a:spcBef>
                <a:spcPts val="0"/>
              </a:spcBef>
              <a:spcAft>
                <a:spcPts val="0"/>
              </a:spcAft>
            </a:pPr>
            <a:r>
              <a:rPr lang="en-US" altLang="ja-JP" sz="2400" dirty="0" smtClean="0">
                <a:solidFill>
                  <a:srgbClr val="1F497D">
                    <a:lumMod val="50000"/>
                  </a:srgbClr>
                </a:solidFill>
                <a:latin typeface="Calibri"/>
                <a:cs typeface="+mn-cs"/>
              </a:rPr>
              <a:t>Recruitment Agencies</a:t>
            </a:r>
            <a:endParaRPr lang="en-US" sz="2400" dirty="0">
              <a:solidFill>
                <a:srgbClr val="1F497D">
                  <a:lumMod val="50000"/>
                </a:srgbClr>
              </a:solidFill>
              <a:latin typeface="Calibri"/>
              <a:cs typeface="+mn-cs"/>
            </a:endParaRPr>
          </a:p>
        </p:txBody>
      </p:sp>
      <p:graphicFrame>
        <p:nvGraphicFramePr>
          <p:cNvPr id="4" name="Table 3"/>
          <p:cNvGraphicFramePr>
            <a:graphicFrameLocks noGrp="1"/>
          </p:cNvGraphicFramePr>
          <p:nvPr>
            <p:extLst>
              <p:ext uri="{D42A27DB-BD31-4B8C-83A1-F6EECF244321}">
                <p14:modId xmlns:p14="http://schemas.microsoft.com/office/powerpoint/2010/main" val="2000046767"/>
              </p:ext>
            </p:extLst>
          </p:nvPr>
        </p:nvGraphicFramePr>
        <p:xfrm>
          <a:off x="247650" y="1219201"/>
          <a:ext cx="9429749" cy="4952999"/>
        </p:xfrm>
        <a:graphic>
          <a:graphicData uri="http://schemas.openxmlformats.org/drawingml/2006/table">
            <a:tbl>
              <a:tblPr firstRow="1" firstCol="1" bandRow="1">
                <a:tableStyleId>{5C22544A-7EE6-4342-B048-85BDC9FD1C3A}</a:tableStyleId>
              </a:tblPr>
              <a:tblGrid>
                <a:gridCol w="1251737">
                  <a:extLst>
                    <a:ext uri="{9D8B030D-6E8A-4147-A177-3AD203B41FA5}">
                      <a16:colId xmlns:a16="http://schemas.microsoft.com/office/drawing/2014/main" val="20000"/>
                    </a:ext>
                  </a:extLst>
                </a:gridCol>
                <a:gridCol w="1472413">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gridCol w="1105027">
                  <a:extLst>
                    <a:ext uri="{9D8B030D-6E8A-4147-A177-3AD203B41FA5}">
                      <a16:colId xmlns:a16="http://schemas.microsoft.com/office/drawing/2014/main" val="20003"/>
                    </a:ext>
                  </a:extLst>
                </a:gridCol>
                <a:gridCol w="3009772">
                  <a:extLst>
                    <a:ext uri="{9D8B030D-6E8A-4147-A177-3AD203B41FA5}">
                      <a16:colId xmlns:a16="http://schemas.microsoft.com/office/drawing/2014/main" val="20004"/>
                    </a:ext>
                  </a:extLst>
                </a:gridCol>
              </a:tblGrid>
              <a:tr h="369289">
                <a:tc>
                  <a:txBody>
                    <a:bodyPr/>
                    <a:lstStyle/>
                    <a:p>
                      <a:pPr marL="0" marR="0" algn="ctr">
                        <a:lnSpc>
                          <a:spcPct val="115000"/>
                        </a:lnSpc>
                        <a:spcBef>
                          <a:spcPts val="0"/>
                        </a:spcBef>
                        <a:spcAft>
                          <a:spcPts val="0"/>
                        </a:spcAft>
                      </a:pPr>
                      <a:r>
                        <a:rPr lang="en-US" sz="1200" dirty="0">
                          <a:effectLst/>
                        </a:rPr>
                        <a:t>Company</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rPr>
                        <a:t>Full Name</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rPr>
                        <a:t>Position</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rPr>
                        <a:t>Mobile Number</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rPr>
                        <a:t>Email</a:t>
                      </a:r>
                      <a:endParaRPr lang="en-US" sz="1200" dirty="0">
                        <a:effectLst/>
                        <a:latin typeface="Calibri"/>
                        <a:ea typeface="Calibri"/>
                        <a:cs typeface="Times New Roman"/>
                      </a:endParaRPr>
                    </a:p>
                  </a:txBody>
                  <a:tcPr marL="74295" marR="74295" marT="0" marB="0">
                    <a:solidFill>
                      <a:srgbClr val="4F81BD"/>
                    </a:solidFill>
                  </a:tcPr>
                </a:tc>
                <a:extLst>
                  <a:ext uri="{0D108BD9-81ED-4DB2-BD59-A6C34878D82A}">
                    <a16:rowId xmlns:a16="http://schemas.microsoft.com/office/drawing/2014/main" val="10000"/>
                  </a:ext>
                </a:extLst>
              </a:tr>
              <a:tr h="840100">
                <a:tc rowSpan="2">
                  <a:txBody>
                    <a:bodyPr/>
                    <a:lstStyle/>
                    <a:p>
                      <a:pPr marL="0" marR="0" algn="ctr">
                        <a:lnSpc>
                          <a:spcPct val="115000"/>
                        </a:lnSpc>
                        <a:spcBef>
                          <a:spcPts val="0"/>
                        </a:spcBef>
                        <a:spcAft>
                          <a:spcPts val="0"/>
                        </a:spcAft>
                      </a:pPr>
                      <a:r>
                        <a:rPr lang="en-US" sz="1200" dirty="0">
                          <a:effectLst/>
                        </a:rPr>
                        <a:t>Focus Core</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dirty="0">
                          <a:effectLst/>
                        </a:rPr>
                        <a:t>Eddy Herbert</a:t>
                      </a:r>
                      <a:endParaRPr lang="en-US" sz="1200" dirty="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Regional Sales Director Asia and Country Manager</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09259104411</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u="sng">
                          <a:effectLst/>
                          <a:hlinkClick r:id="rId2"/>
                        </a:rPr>
                        <a:t>eddy.herbert@focuscoregroup.com</a:t>
                      </a:r>
                      <a:endParaRPr lang="en-US" sz="1200">
                        <a:effectLst/>
                        <a:latin typeface="Calibri"/>
                        <a:ea typeface="Calibri"/>
                        <a:cs typeface="Times New Roman"/>
                      </a:endParaRPr>
                    </a:p>
                  </a:txBody>
                  <a:tcPr marL="74295" marR="74295" marT="0" marB="0"/>
                </a:tc>
                <a:extLst>
                  <a:ext uri="{0D108BD9-81ED-4DB2-BD59-A6C34878D82A}">
                    <a16:rowId xmlns:a16="http://schemas.microsoft.com/office/drawing/2014/main" val="10001"/>
                  </a:ext>
                </a:extLst>
              </a:tr>
              <a:tr h="630075">
                <a:tc vMerge="1">
                  <a:txBody>
                    <a:bodyPr/>
                    <a:lstStyle/>
                    <a:p>
                      <a:endParaRPr lang="en-US"/>
                    </a:p>
                  </a:txBody>
                  <a:tcPr/>
                </a:tc>
                <a:tc>
                  <a:txBody>
                    <a:bodyPr/>
                    <a:lstStyle/>
                    <a:p>
                      <a:pPr marL="0" marR="0">
                        <a:lnSpc>
                          <a:spcPct val="115000"/>
                        </a:lnSpc>
                        <a:spcBef>
                          <a:spcPts val="0"/>
                        </a:spcBef>
                        <a:spcAft>
                          <a:spcPts val="0"/>
                        </a:spcAft>
                      </a:pPr>
                      <a:r>
                        <a:rPr lang="en-US" sz="1200">
                          <a:effectLst/>
                        </a:rPr>
                        <a:t>Wendy, Win Moh Moh Thant</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dirty="0">
                          <a:effectLst/>
                        </a:rPr>
                        <a:t>Senior Recruitment Consultant</a:t>
                      </a:r>
                      <a:endParaRPr lang="en-US" sz="1200" dirty="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dirty="0">
                          <a:effectLst/>
                        </a:rPr>
                        <a:t> </a:t>
                      </a:r>
                      <a:endParaRPr lang="en-US" sz="1200" dirty="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u="sng">
                          <a:effectLst/>
                          <a:hlinkClick r:id="rId3"/>
                        </a:rPr>
                        <a:t>winmohmoh.thant@focuscoregroup.com</a:t>
                      </a:r>
                      <a:endParaRPr lang="en-US" sz="1200">
                        <a:effectLst/>
                        <a:latin typeface="Calibri"/>
                        <a:ea typeface="Calibri"/>
                        <a:cs typeface="Times New Roman"/>
                      </a:endParaRPr>
                    </a:p>
                  </a:txBody>
                  <a:tcPr marL="74295" marR="74295" marT="0" marB="0"/>
                </a:tc>
                <a:extLst>
                  <a:ext uri="{0D108BD9-81ED-4DB2-BD59-A6C34878D82A}">
                    <a16:rowId xmlns:a16="http://schemas.microsoft.com/office/drawing/2014/main" val="10002"/>
                  </a:ext>
                </a:extLst>
              </a:tr>
              <a:tr h="420050">
                <a:tc rowSpan="3">
                  <a:txBody>
                    <a:bodyPr/>
                    <a:lstStyle/>
                    <a:p>
                      <a:pPr marL="0" marR="0" algn="ctr">
                        <a:lnSpc>
                          <a:spcPct val="115000"/>
                        </a:lnSpc>
                        <a:spcBef>
                          <a:spcPts val="0"/>
                        </a:spcBef>
                        <a:spcAft>
                          <a:spcPts val="0"/>
                        </a:spcAft>
                      </a:pPr>
                      <a:r>
                        <a:rPr lang="en-US" sz="1200" dirty="0">
                          <a:effectLst/>
                        </a:rPr>
                        <a:t>Aquila Executive Search</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a:effectLst/>
                        </a:rPr>
                        <a:t>Chloe Williamson</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Managing Director</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09255725868</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u="sng" dirty="0">
                          <a:effectLst/>
                          <a:hlinkClick r:id="rId4"/>
                        </a:rPr>
                        <a:t>chloe@aquilamyanmar.com</a:t>
                      </a:r>
                      <a:endParaRPr lang="en-US" sz="1200" dirty="0">
                        <a:effectLst/>
                        <a:latin typeface="Calibri"/>
                        <a:ea typeface="Calibri"/>
                        <a:cs typeface="Times New Roman"/>
                      </a:endParaRPr>
                    </a:p>
                  </a:txBody>
                  <a:tcPr marL="74295" marR="74295" marT="0" marB="0"/>
                </a:tc>
                <a:extLst>
                  <a:ext uri="{0D108BD9-81ED-4DB2-BD59-A6C34878D82A}">
                    <a16:rowId xmlns:a16="http://schemas.microsoft.com/office/drawing/2014/main" val="10003"/>
                  </a:ext>
                </a:extLst>
              </a:tr>
              <a:tr h="420050">
                <a:tc vMerge="1">
                  <a:txBody>
                    <a:bodyPr/>
                    <a:lstStyle/>
                    <a:p>
                      <a:endParaRPr lang="en-US"/>
                    </a:p>
                  </a:txBody>
                  <a:tcPr/>
                </a:tc>
                <a:tc>
                  <a:txBody>
                    <a:bodyPr/>
                    <a:lstStyle/>
                    <a:p>
                      <a:pPr marL="0" marR="0">
                        <a:lnSpc>
                          <a:spcPct val="115000"/>
                        </a:lnSpc>
                        <a:spcBef>
                          <a:spcPts val="0"/>
                        </a:spcBef>
                        <a:spcAft>
                          <a:spcPts val="0"/>
                        </a:spcAft>
                      </a:pPr>
                      <a:r>
                        <a:rPr lang="en-US" sz="1200">
                          <a:effectLst/>
                        </a:rPr>
                        <a:t>Nathanial Hutley</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Director</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011223740</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u="sng" dirty="0">
                          <a:effectLst/>
                          <a:hlinkClick r:id="rId5"/>
                        </a:rPr>
                        <a:t>nathanial@aquilamyanmar.com</a:t>
                      </a:r>
                      <a:endParaRPr lang="en-US" sz="1200" dirty="0">
                        <a:effectLst/>
                        <a:latin typeface="Calibri"/>
                        <a:ea typeface="Calibri"/>
                        <a:cs typeface="Times New Roman"/>
                      </a:endParaRPr>
                    </a:p>
                  </a:txBody>
                  <a:tcPr marL="74295" marR="74295" marT="0" marB="0"/>
                </a:tc>
                <a:extLst>
                  <a:ext uri="{0D108BD9-81ED-4DB2-BD59-A6C34878D82A}">
                    <a16:rowId xmlns:a16="http://schemas.microsoft.com/office/drawing/2014/main" val="10004"/>
                  </a:ext>
                </a:extLst>
              </a:tr>
              <a:tr h="420050">
                <a:tc vMerge="1">
                  <a:txBody>
                    <a:bodyPr/>
                    <a:lstStyle/>
                    <a:p>
                      <a:endParaRPr lang="en-US"/>
                    </a:p>
                  </a:txBody>
                  <a:tcPr/>
                </a:tc>
                <a:tc>
                  <a:txBody>
                    <a:bodyPr/>
                    <a:lstStyle/>
                    <a:p>
                      <a:pPr marL="0" marR="0">
                        <a:lnSpc>
                          <a:spcPct val="115000"/>
                        </a:lnSpc>
                        <a:spcBef>
                          <a:spcPts val="0"/>
                        </a:spcBef>
                        <a:spcAft>
                          <a:spcPts val="0"/>
                        </a:spcAft>
                      </a:pPr>
                      <a:r>
                        <a:rPr lang="en-US" sz="1200">
                          <a:effectLst/>
                        </a:rPr>
                        <a:t>Erica- Kyi Sin Yu Ya</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Consultant</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09250748515</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yuya@aquilamyanmar.com</a:t>
                      </a:r>
                      <a:endParaRPr lang="en-US" sz="1200">
                        <a:effectLst/>
                        <a:latin typeface="Calibri"/>
                        <a:ea typeface="Calibri"/>
                        <a:cs typeface="Times New Roman"/>
                      </a:endParaRPr>
                    </a:p>
                  </a:txBody>
                  <a:tcPr marL="74295" marR="74295" marT="0" marB="0"/>
                </a:tc>
                <a:extLst>
                  <a:ext uri="{0D108BD9-81ED-4DB2-BD59-A6C34878D82A}">
                    <a16:rowId xmlns:a16="http://schemas.microsoft.com/office/drawing/2014/main" val="10005"/>
                  </a:ext>
                </a:extLst>
              </a:tr>
              <a:tr h="420050">
                <a:tc>
                  <a:txBody>
                    <a:bodyPr/>
                    <a:lstStyle/>
                    <a:p>
                      <a:pPr marL="0" marR="0" algn="ctr">
                        <a:lnSpc>
                          <a:spcPct val="115000"/>
                        </a:lnSpc>
                        <a:spcBef>
                          <a:spcPts val="0"/>
                        </a:spcBef>
                        <a:spcAft>
                          <a:spcPts val="0"/>
                        </a:spcAft>
                      </a:pPr>
                      <a:r>
                        <a:rPr lang="en-US" sz="1200" dirty="0">
                          <a:effectLst/>
                        </a:rPr>
                        <a:t>Device</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a:effectLst/>
                        </a:rPr>
                        <a:t>Wutt Hmone</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Recruitment Manager</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09421007006</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recruitment@devicemyanmar.com</a:t>
                      </a:r>
                      <a:endParaRPr lang="en-US" sz="1200">
                        <a:effectLst/>
                        <a:latin typeface="Calibri"/>
                        <a:ea typeface="Calibri"/>
                        <a:cs typeface="Times New Roman"/>
                      </a:endParaRPr>
                    </a:p>
                  </a:txBody>
                  <a:tcPr marL="74295" marR="74295" marT="0" marB="0"/>
                </a:tc>
                <a:extLst>
                  <a:ext uri="{0D108BD9-81ED-4DB2-BD59-A6C34878D82A}">
                    <a16:rowId xmlns:a16="http://schemas.microsoft.com/office/drawing/2014/main" val="10006"/>
                  </a:ext>
                </a:extLst>
              </a:tr>
              <a:tr h="630075">
                <a:tc>
                  <a:txBody>
                    <a:bodyPr/>
                    <a:lstStyle/>
                    <a:p>
                      <a:pPr marL="0" marR="0" algn="ctr">
                        <a:lnSpc>
                          <a:spcPct val="115000"/>
                        </a:lnSpc>
                        <a:spcBef>
                          <a:spcPts val="0"/>
                        </a:spcBef>
                        <a:spcAft>
                          <a:spcPts val="0"/>
                        </a:spcAft>
                      </a:pPr>
                      <a:r>
                        <a:rPr lang="en-US" sz="1200" dirty="0">
                          <a:effectLst/>
                        </a:rPr>
                        <a:t>Executive Search Myanmar</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a:effectLst/>
                        </a:rPr>
                        <a:t>Kay Khaing</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Recruitment Manager</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0973094007</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esearch.myanmar@gmail.com</a:t>
                      </a:r>
                      <a:endParaRPr lang="en-US" sz="1200">
                        <a:effectLst/>
                        <a:latin typeface="Calibri"/>
                        <a:ea typeface="Calibri"/>
                        <a:cs typeface="Times New Roman"/>
                      </a:endParaRPr>
                    </a:p>
                  </a:txBody>
                  <a:tcPr marL="74295" marR="74295" marT="0" marB="0"/>
                </a:tc>
                <a:extLst>
                  <a:ext uri="{0D108BD9-81ED-4DB2-BD59-A6C34878D82A}">
                    <a16:rowId xmlns:a16="http://schemas.microsoft.com/office/drawing/2014/main" val="10007"/>
                  </a:ext>
                </a:extLst>
              </a:tr>
              <a:tr h="751925">
                <a:tc>
                  <a:txBody>
                    <a:bodyPr/>
                    <a:lstStyle/>
                    <a:p>
                      <a:pPr marL="0" marR="0" algn="ctr">
                        <a:lnSpc>
                          <a:spcPct val="115000"/>
                        </a:lnSpc>
                        <a:spcBef>
                          <a:spcPts val="0"/>
                        </a:spcBef>
                        <a:spcAft>
                          <a:spcPts val="0"/>
                        </a:spcAft>
                      </a:pPr>
                      <a:r>
                        <a:rPr lang="en-US" sz="1200" dirty="0">
                          <a:effectLst/>
                        </a:rPr>
                        <a:t>Value Added Consultancy</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a:effectLst/>
                        </a:rPr>
                        <a:t>Ko Thein Win Htun</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Managing Director</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09-73022727</a:t>
                      </a:r>
                      <a:br>
                        <a:rPr lang="en-US" sz="1200">
                          <a:effectLst/>
                        </a:rPr>
                      </a:br>
                      <a:r>
                        <a:rPr lang="en-US" sz="1200">
                          <a:effectLst/>
                        </a:rPr>
                        <a:t>09-5102094</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u="sng" dirty="0">
                          <a:effectLst/>
                          <a:hlinkClick r:id="rId6"/>
                        </a:rPr>
                        <a:t>vacjobsearch@gmail.com</a:t>
                      </a:r>
                      <a:r>
                        <a:rPr lang="en-US" sz="1200" dirty="0">
                          <a:effectLst/>
                        </a:rPr>
                        <a:t>, </a:t>
                      </a:r>
                      <a:r>
                        <a:rPr lang="en-US" sz="1200" u="sng" dirty="0">
                          <a:effectLst/>
                          <a:hlinkClick r:id="rId7"/>
                        </a:rPr>
                        <a:t>vacrecruit@myanmar.com.mm</a:t>
                      </a:r>
                      <a:endParaRPr lang="en-US" sz="1200" dirty="0">
                        <a:effectLst/>
                        <a:latin typeface="Calibri"/>
                        <a:ea typeface="Calibri"/>
                        <a:cs typeface="Times New Roman"/>
                      </a:endParaRPr>
                    </a:p>
                  </a:txBody>
                  <a:tcPr marL="74295" marR="74295" marT="0" marB="0"/>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8492178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50" y="438095"/>
            <a:ext cx="9493250" cy="461665"/>
          </a:xfrm>
          <a:prstGeom prst="rect">
            <a:avLst/>
          </a:prstGeom>
          <a:noFill/>
          <a:ln w="28575">
            <a:noFill/>
          </a:ln>
        </p:spPr>
        <p:txBody>
          <a:bodyPr wrap="square" rtlCol="0">
            <a:spAutoFit/>
          </a:bodyPr>
          <a:lstStyle/>
          <a:p>
            <a:pPr fontAlgn="auto">
              <a:spcBef>
                <a:spcPts val="0"/>
              </a:spcBef>
              <a:spcAft>
                <a:spcPts val="0"/>
              </a:spcAft>
            </a:pPr>
            <a:r>
              <a:rPr lang="en-US" sz="2400" dirty="0" smtClean="0">
                <a:solidFill>
                  <a:srgbClr val="1F497D">
                    <a:lumMod val="50000"/>
                  </a:srgbClr>
                </a:solidFill>
                <a:latin typeface="Calibri"/>
                <a:cs typeface="+mn-cs"/>
              </a:rPr>
              <a:t>Accounting Software Suppliers, Auditing Service Providers</a:t>
            </a:r>
            <a:endParaRPr lang="en-US" sz="2400" dirty="0">
              <a:solidFill>
                <a:srgbClr val="1F497D">
                  <a:lumMod val="50000"/>
                </a:srgbClr>
              </a:solidFill>
              <a:latin typeface="Calibri"/>
              <a:cs typeface="+mn-cs"/>
            </a:endParaRPr>
          </a:p>
        </p:txBody>
      </p:sp>
      <p:graphicFrame>
        <p:nvGraphicFramePr>
          <p:cNvPr id="3" name="Table 2"/>
          <p:cNvGraphicFramePr>
            <a:graphicFrameLocks noGrp="1"/>
          </p:cNvGraphicFramePr>
          <p:nvPr>
            <p:extLst>
              <p:ext uri="{D42A27DB-BD31-4B8C-83A1-F6EECF244321}">
                <p14:modId xmlns:p14="http://schemas.microsoft.com/office/powerpoint/2010/main" val="2479544186"/>
              </p:ext>
            </p:extLst>
          </p:nvPr>
        </p:nvGraphicFramePr>
        <p:xfrm>
          <a:off x="247650" y="1600200"/>
          <a:ext cx="9328151" cy="1734312"/>
        </p:xfrm>
        <a:graphic>
          <a:graphicData uri="http://schemas.openxmlformats.org/drawingml/2006/table">
            <a:tbl>
              <a:tblPr firstRow="1" firstCol="1" bandRow="1">
                <a:tableStyleId>{5C22544A-7EE6-4342-B048-85BDC9FD1C3A}</a:tableStyleId>
              </a:tblPr>
              <a:tblGrid>
                <a:gridCol w="1730033">
                  <a:extLst>
                    <a:ext uri="{9D8B030D-6E8A-4147-A177-3AD203B41FA5}">
                      <a16:colId xmlns:a16="http://schemas.microsoft.com/office/drawing/2014/main" val="20000"/>
                    </a:ext>
                  </a:extLst>
                </a:gridCol>
                <a:gridCol w="1875177">
                  <a:extLst>
                    <a:ext uri="{9D8B030D-6E8A-4147-A177-3AD203B41FA5}">
                      <a16:colId xmlns:a16="http://schemas.microsoft.com/office/drawing/2014/main" val="20001"/>
                    </a:ext>
                  </a:extLst>
                </a:gridCol>
                <a:gridCol w="216694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727201">
                  <a:extLst>
                    <a:ext uri="{9D8B030D-6E8A-4147-A177-3AD203B41FA5}">
                      <a16:colId xmlns:a16="http://schemas.microsoft.com/office/drawing/2014/main" val="20004"/>
                    </a:ext>
                  </a:extLst>
                </a:gridCol>
              </a:tblGrid>
              <a:tr h="381000">
                <a:tc>
                  <a:txBody>
                    <a:bodyPr/>
                    <a:lstStyle/>
                    <a:p>
                      <a:pPr marL="0" marR="0" algn="ctr">
                        <a:lnSpc>
                          <a:spcPct val="115000"/>
                        </a:lnSpc>
                        <a:spcBef>
                          <a:spcPts val="0"/>
                        </a:spcBef>
                        <a:spcAft>
                          <a:spcPts val="0"/>
                        </a:spcAft>
                      </a:pPr>
                      <a:r>
                        <a:rPr lang="en-US" sz="1200" dirty="0">
                          <a:effectLst/>
                          <a:latin typeface="+mn-lt"/>
                        </a:rPr>
                        <a:t>Company</a:t>
                      </a:r>
                      <a:endParaRPr lang="en-US" sz="1200" dirty="0">
                        <a:effectLst/>
                        <a:latin typeface="+mn-lt"/>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latin typeface="+mn-lt"/>
                        </a:rPr>
                        <a:t>Full Name</a:t>
                      </a:r>
                      <a:endParaRPr lang="en-US" sz="1200" dirty="0">
                        <a:effectLst/>
                        <a:latin typeface="+mn-lt"/>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latin typeface="+mn-lt"/>
                        </a:rPr>
                        <a:t>Position</a:t>
                      </a:r>
                      <a:endParaRPr lang="en-US" sz="1200" dirty="0">
                        <a:effectLst/>
                        <a:latin typeface="+mn-lt"/>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latin typeface="+mn-lt"/>
                        </a:rPr>
                        <a:t>Mobile Number</a:t>
                      </a:r>
                      <a:endParaRPr lang="en-US" sz="1200" dirty="0">
                        <a:effectLst/>
                        <a:latin typeface="+mn-lt"/>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latin typeface="+mn-lt"/>
                        </a:rPr>
                        <a:t>Email</a:t>
                      </a:r>
                      <a:endParaRPr lang="en-US" sz="1200" dirty="0">
                        <a:effectLst/>
                        <a:latin typeface="+mn-lt"/>
                        <a:ea typeface="Calibri"/>
                        <a:cs typeface="Times New Roman"/>
                      </a:endParaRPr>
                    </a:p>
                  </a:txBody>
                  <a:tcPr marL="74295" marR="74295" marT="0" marB="0">
                    <a:solidFill>
                      <a:srgbClr val="4F81BD"/>
                    </a:solidFill>
                  </a:tcPr>
                </a:tc>
                <a:extLst>
                  <a:ext uri="{0D108BD9-81ED-4DB2-BD59-A6C34878D82A}">
                    <a16:rowId xmlns:a16="http://schemas.microsoft.com/office/drawing/2014/main" val="10000"/>
                  </a:ext>
                </a:extLst>
              </a:tr>
              <a:tr h="0">
                <a:tc rowSpan="2">
                  <a:txBody>
                    <a:bodyPr/>
                    <a:lstStyle/>
                    <a:p>
                      <a:pPr marL="0" marR="0" algn="ctr">
                        <a:lnSpc>
                          <a:spcPct val="115000"/>
                        </a:lnSpc>
                        <a:spcBef>
                          <a:spcPts val="0"/>
                        </a:spcBef>
                        <a:spcAft>
                          <a:spcPts val="0"/>
                        </a:spcAft>
                      </a:pPr>
                      <a:r>
                        <a:rPr lang="en-US" sz="1200" dirty="0">
                          <a:effectLst/>
                          <a:latin typeface="+mn-lt"/>
                        </a:rPr>
                        <a:t>ACE Data System</a:t>
                      </a:r>
                      <a:endParaRPr lang="en-US" sz="1200" dirty="0">
                        <a:effectLst/>
                        <a:latin typeface="+mn-lt"/>
                        <a:ea typeface="Calibri"/>
                        <a:cs typeface="Times New Roman"/>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dirty="0" smtClean="0">
                          <a:effectLst/>
                          <a:latin typeface="+mn-lt"/>
                          <a:ea typeface="Calibri"/>
                          <a:cs typeface="Times New Roman"/>
                        </a:rPr>
                        <a:t>Than </a:t>
                      </a:r>
                      <a:r>
                        <a:rPr lang="en-US" sz="1200" dirty="0" err="1" smtClean="0">
                          <a:effectLst/>
                          <a:latin typeface="+mn-lt"/>
                          <a:ea typeface="Calibri"/>
                          <a:cs typeface="Times New Roman"/>
                        </a:rPr>
                        <a:t>Than</a:t>
                      </a:r>
                      <a:r>
                        <a:rPr lang="en-US" sz="1200" dirty="0" smtClean="0">
                          <a:effectLst/>
                          <a:latin typeface="+mn-lt"/>
                          <a:ea typeface="Calibri"/>
                          <a:cs typeface="Times New Roman"/>
                        </a:rPr>
                        <a:t> Tint</a:t>
                      </a:r>
                      <a:endParaRPr lang="en-US" sz="1200" dirty="0">
                        <a:effectLst/>
                        <a:latin typeface="+mn-lt"/>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dirty="0" smtClean="0">
                          <a:effectLst/>
                          <a:latin typeface="+mn-lt"/>
                          <a:ea typeface="Calibri"/>
                          <a:cs typeface="Times New Roman"/>
                        </a:rPr>
                        <a:t>Director</a:t>
                      </a:r>
                      <a:endParaRPr lang="en-US" sz="1200" dirty="0">
                        <a:effectLst/>
                        <a:latin typeface="+mn-lt"/>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dirty="0" smtClean="0">
                          <a:effectLst/>
                          <a:latin typeface="+mn-lt"/>
                          <a:ea typeface="Calibri"/>
                          <a:cs typeface="Times New Roman"/>
                        </a:rPr>
                        <a:t>01-227245, 652270, 652271,65223</a:t>
                      </a:r>
                      <a:endParaRPr lang="en-US" sz="1200" dirty="0">
                        <a:effectLst/>
                        <a:latin typeface="+mn-lt"/>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b="0" i="0" kern="1200" dirty="0" smtClean="0">
                          <a:solidFill>
                            <a:schemeClr val="dk1"/>
                          </a:solidFill>
                          <a:effectLst/>
                          <a:latin typeface="+mn-lt"/>
                          <a:ea typeface="+mn-ea"/>
                          <a:cs typeface="+mn-cs"/>
                        </a:rPr>
                        <a:t>dtttace@acedatasystems.com</a:t>
                      </a:r>
                      <a:endParaRPr lang="en-US" sz="1200" dirty="0">
                        <a:effectLst/>
                        <a:latin typeface="+mn-lt"/>
                        <a:ea typeface="Calibri"/>
                        <a:cs typeface="Times New Roman"/>
                      </a:endParaRPr>
                    </a:p>
                  </a:txBody>
                  <a:tcPr marL="74295" marR="74295" marT="0" marB="0"/>
                </a:tc>
                <a:extLst>
                  <a:ext uri="{0D108BD9-81ED-4DB2-BD59-A6C34878D82A}">
                    <a16:rowId xmlns:a16="http://schemas.microsoft.com/office/drawing/2014/main" val="10001"/>
                  </a:ext>
                </a:extLst>
              </a:tr>
              <a:tr h="0">
                <a:tc vMerge="1">
                  <a:txBody>
                    <a:bodyPr/>
                    <a:lstStyle/>
                    <a:p>
                      <a:pPr marL="0" marR="0">
                        <a:lnSpc>
                          <a:spcPct val="115000"/>
                        </a:lnSpc>
                        <a:spcBef>
                          <a:spcPts val="0"/>
                        </a:spcBef>
                        <a:spcAft>
                          <a:spcPts val="0"/>
                        </a:spcAft>
                      </a:pPr>
                      <a:endParaRPr lang="en-US" sz="1100" dirty="0">
                        <a:effectLst/>
                        <a:latin typeface="Calibri"/>
                        <a:ea typeface="Calibri"/>
                        <a:cs typeface="Times New Roman"/>
                      </a:endParaRPr>
                    </a:p>
                  </a:txBody>
                  <a:tcPr marL="68580" marR="68580" marT="0" marB="0">
                    <a:solidFill>
                      <a:schemeClr val="accent1">
                        <a:lumMod val="50000"/>
                      </a:schemeClr>
                    </a:solidFill>
                  </a:tcPr>
                </a:tc>
                <a:tc>
                  <a:txBody>
                    <a:bodyPr/>
                    <a:lstStyle/>
                    <a:p>
                      <a:pPr marL="0" marR="0">
                        <a:lnSpc>
                          <a:spcPct val="115000"/>
                        </a:lnSpc>
                        <a:spcBef>
                          <a:spcPts val="0"/>
                        </a:spcBef>
                        <a:spcAft>
                          <a:spcPts val="0"/>
                        </a:spcAft>
                      </a:pPr>
                      <a:r>
                        <a:rPr lang="en-US" sz="1200">
                          <a:effectLst/>
                          <a:latin typeface="+mn-lt"/>
                        </a:rPr>
                        <a:t>War War Myint</a:t>
                      </a:r>
                      <a:endParaRPr lang="en-US" sz="1200">
                        <a:effectLst/>
                        <a:latin typeface="+mn-lt"/>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latin typeface="+mn-lt"/>
                        </a:rPr>
                        <a:t>Head  of Business Innovations Department 1 (Accounting)</a:t>
                      </a:r>
                      <a:endParaRPr lang="en-US" sz="1200">
                        <a:effectLst/>
                        <a:latin typeface="+mn-lt"/>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latin typeface="+mn-lt"/>
                        </a:rPr>
                        <a:t>095189027</a:t>
                      </a:r>
                      <a:endParaRPr lang="en-US" sz="1200">
                        <a:effectLst/>
                        <a:latin typeface="+mn-lt"/>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u="sng" dirty="0">
                          <a:effectLst/>
                          <a:latin typeface="+mn-lt"/>
                          <a:hlinkClick r:id="rId2"/>
                        </a:rPr>
                        <a:t>warwarmyint@acedatasystems.com</a:t>
                      </a:r>
                      <a:endParaRPr lang="en-US" sz="1200" dirty="0">
                        <a:effectLst/>
                        <a:latin typeface="+mn-lt"/>
                        <a:ea typeface="Calibri"/>
                        <a:cs typeface="Times New Roman"/>
                      </a:endParaRPr>
                    </a:p>
                  </a:txBody>
                  <a:tcPr marL="74295" marR="74295" marT="0" marB="0"/>
                </a:tc>
                <a:extLst>
                  <a:ext uri="{0D108BD9-81ED-4DB2-BD59-A6C34878D82A}">
                    <a16:rowId xmlns:a16="http://schemas.microsoft.com/office/drawing/2014/main" val="10002"/>
                  </a:ext>
                </a:extLst>
              </a:tr>
              <a:tr h="301752">
                <a:tc rowSpan="2">
                  <a:txBody>
                    <a:bodyPr/>
                    <a:lstStyle/>
                    <a:p>
                      <a:pPr marL="0" marR="0" algn="ctr">
                        <a:lnSpc>
                          <a:spcPct val="115000"/>
                        </a:lnSpc>
                        <a:spcBef>
                          <a:spcPts val="0"/>
                        </a:spcBef>
                        <a:spcAft>
                          <a:spcPts val="0"/>
                        </a:spcAft>
                      </a:pPr>
                      <a:r>
                        <a:rPr lang="en-US" sz="1200" dirty="0">
                          <a:effectLst/>
                          <a:latin typeface="+mn-lt"/>
                        </a:rPr>
                        <a:t>Myanmar Information Technology </a:t>
                      </a:r>
                      <a:r>
                        <a:rPr lang="en-US" sz="1200" dirty="0" err="1">
                          <a:effectLst/>
                          <a:latin typeface="+mn-lt"/>
                        </a:rPr>
                        <a:t>Pte</a:t>
                      </a:r>
                      <a:r>
                        <a:rPr lang="en-US" sz="1200" dirty="0">
                          <a:effectLst/>
                          <a:latin typeface="+mn-lt"/>
                        </a:rPr>
                        <a:t> Ltd.</a:t>
                      </a:r>
                      <a:endParaRPr lang="en-US" sz="1200" dirty="0">
                        <a:effectLst/>
                        <a:latin typeface="+mn-lt"/>
                        <a:ea typeface="Calibri"/>
                        <a:cs typeface="Times New Roman"/>
                      </a:endParaRPr>
                    </a:p>
                  </a:txBody>
                  <a:tcPr marL="74295" marR="74295" marT="0" marB="0">
                    <a:solidFill>
                      <a:srgbClr val="4F81BD"/>
                    </a:solidFill>
                  </a:tcPr>
                </a:tc>
                <a:tc>
                  <a:txBody>
                    <a:bodyPr/>
                    <a:lstStyle/>
                    <a:p>
                      <a:r>
                        <a:rPr lang="en-US" sz="1200" dirty="0" smtClean="0">
                          <a:latin typeface="+mn-lt"/>
                        </a:rPr>
                        <a:t>Tun Thura</a:t>
                      </a:r>
                      <a:r>
                        <a:rPr lang="en-US" sz="1200" baseline="0" dirty="0" smtClean="0">
                          <a:latin typeface="+mn-lt"/>
                        </a:rPr>
                        <a:t> Thet</a:t>
                      </a:r>
                      <a:endParaRPr lang="en-US" sz="1200" dirty="0">
                        <a:latin typeface="+mn-lt"/>
                      </a:endParaRPr>
                    </a:p>
                  </a:txBody>
                  <a:tcPr marL="74295" marR="74295" marT="0" marB="0"/>
                </a:tc>
                <a:tc>
                  <a:txBody>
                    <a:bodyPr/>
                    <a:lstStyle/>
                    <a:p>
                      <a:r>
                        <a:rPr lang="en-US" sz="1200" dirty="0" smtClean="0">
                          <a:latin typeface="+mn-lt"/>
                        </a:rPr>
                        <a:t>CEO</a:t>
                      </a:r>
                      <a:endParaRPr lang="en-US" sz="1200" dirty="0">
                        <a:latin typeface="+mn-lt"/>
                      </a:endParaRPr>
                    </a:p>
                  </a:txBody>
                  <a:tcPr marL="74295" marR="74295" marT="0" marB="0"/>
                </a:tc>
                <a:tc>
                  <a:txBody>
                    <a:bodyPr/>
                    <a:lstStyle/>
                    <a:p>
                      <a:r>
                        <a:rPr lang="en-US" sz="1200" dirty="0" smtClean="0">
                          <a:latin typeface="+mn-lt"/>
                        </a:rPr>
                        <a:t>01</a:t>
                      </a:r>
                      <a:r>
                        <a:rPr lang="en-US" sz="1200" baseline="0" dirty="0" smtClean="0">
                          <a:latin typeface="+mn-lt"/>
                        </a:rPr>
                        <a:t>-</a:t>
                      </a:r>
                      <a:r>
                        <a:rPr lang="en-US" sz="1200" b="0" i="0" kern="1200" dirty="0" smtClean="0">
                          <a:solidFill>
                            <a:schemeClr val="dk1"/>
                          </a:solidFill>
                          <a:effectLst/>
                          <a:latin typeface="+mn-lt"/>
                          <a:ea typeface="+mn-ea"/>
                          <a:cs typeface="+mn-cs"/>
                        </a:rPr>
                        <a:t>652265,652302,652303</a:t>
                      </a:r>
                      <a:endParaRPr lang="en-US" sz="1200" dirty="0">
                        <a:latin typeface="+mn-lt"/>
                      </a:endParaRPr>
                    </a:p>
                  </a:txBody>
                  <a:tcPr marL="74295" marR="74295" marT="0" marB="0"/>
                </a:tc>
                <a:tc>
                  <a:txBody>
                    <a:bodyPr/>
                    <a:lstStyle/>
                    <a:p>
                      <a:r>
                        <a:rPr lang="en-US" sz="1200" dirty="0" smtClean="0">
                          <a:latin typeface="+mn-lt"/>
                        </a:rPr>
                        <a:t>H0@mit.com.mm</a:t>
                      </a:r>
                      <a:endParaRPr lang="en-US" sz="1200" dirty="0">
                        <a:latin typeface="+mn-lt"/>
                      </a:endParaRPr>
                    </a:p>
                  </a:txBody>
                  <a:tcPr marL="74295" marR="74295" marT="0" marB="0"/>
                </a:tc>
                <a:extLst>
                  <a:ext uri="{0D108BD9-81ED-4DB2-BD59-A6C34878D82A}">
                    <a16:rowId xmlns:a16="http://schemas.microsoft.com/office/drawing/2014/main" val="10003"/>
                  </a:ext>
                </a:extLst>
              </a:tr>
              <a:tr h="0">
                <a:tc vMerge="1">
                  <a:txBody>
                    <a:bodyPr/>
                    <a:lstStyle/>
                    <a:p>
                      <a:pPr marL="0" marR="0">
                        <a:lnSpc>
                          <a:spcPct val="115000"/>
                        </a:lnSpc>
                        <a:spcBef>
                          <a:spcPts val="0"/>
                        </a:spcBef>
                        <a:spcAft>
                          <a:spcPts val="0"/>
                        </a:spcAft>
                      </a:pPr>
                      <a:endParaRPr lang="en-US" sz="1100" dirty="0">
                        <a:effectLst/>
                        <a:latin typeface="Calibri"/>
                        <a:ea typeface="Calibri"/>
                        <a:cs typeface="Times New Roman"/>
                      </a:endParaRPr>
                    </a:p>
                  </a:txBody>
                  <a:tcPr marL="68580" marR="68580" marT="0" marB="0">
                    <a:solidFill>
                      <a:schemeClr val="accent1">
                        <a:lumMod val="50000"/>
                      </a:schemeClr>
                    </a:solidFill>
                  </a:tcPr>
                </a:tc>
                <a:tc>
                  <a:txBody>
                    <a:bodyPr/>
                    <a:lstStyle/>
                    <a:p>
                      <a:pPr marL="0" marR="0">
                        <a:lnSpc>
                          <a:spcPct val="115000"/>
                        </a:lnSpc>
                        <a:spcBef>
                          <a:spcPts val="0"/>
                        </a:spcBef>
                        <a:spcAft>
                          <a:spcPts val="0"/>
                        </a:spcAft>
                      </a:pPr>
                      <a:r>
                        <a:rPr lang="en-US" sz="1200" dirty="0" err="1">
                          <a:effectLst/>
                          <a:latin typeface="+mn-lt"/>
                        </a:rPr>
                        <a:t>Myo</a:t>
                      </a:r>
                      <a:r>
                        <a:rPr lang="en-US" sz="1200" dirty="0">
                          <a:effectLst/>
                          <a:latin typeface="+mn-lt"/>
                        </a:rPr>
                        <a:t> </a:t>
                      </a:r>
                      <a:r>
                        <a:rPr lang="en-US" sz="1200" dirty="0" err="1">
                          <a:effectLst/>
                          <a:latin typeface="+mn-lt"/>
                        </a:rPr>
                        <a:t>Thiri</a:t>
                      </a:r>
                      <a:r>
                        <a:rPr lang="en-US" sz="1200" dirty="0">
                          <a:effectLst/>
                          <a:latin typeface="+mn-lt"/>
                        </a:rPr>
                        <a:t> Aung</a:t>
                      </a:r>
                      <a:endParaRPr lang="en-US" sz="1200" dirty="0">
                        <a:effectLst/>
                        <a:latin typeface="+mn-lt"/>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dirty="0">
                          <a:effectLst/>
                          <a:latin typeface="+mn-lt"/>
                        </a:rPr>
                        <a:t>Sales Manager</a:t>
                      </a:r>
                      <a:endParaRPr lang="en-US" sz="1200" dirty="0">
                        <a:effectLst/>
                        <a:latin typeface="+mn-lt"/>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dirty="0">
                          <a:effectLst/>
                          <a:latin typeface="+mn-lt"/>
                        </a:rPr>
                        <a:t>09254057775</a:t>
                      </a:r>
                      <a:endParaRPr lang="en-US" sz="1200" dirty="0">
                        <a:effectLst/>
                        <a:latin typeface="+mn-lt"/>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dirty="0">
                          <a:effectLst/>
                          <a:latin typeface="+mn-lt"/>
                        </a:rPr>
                        <a:t>mmaye@mit.com.mm</a:t>
                      </a:r>
                      <a:endParaRPr lang="en-US" sz="1200" dirty="0">
                        <a:effectLst/>
                        <a:latin typeface="+mn-lt"/>
                        <a:ea typeface="Calibri"/>
                        <a:cs typeface="Times New Roman"/>
                      </a:endParaRPr>
                    </a:p>
                  </a:txBody>
                  <a:tcPr marL="74295" marR="74295" marT="0" marB="0"/>
                </a:tc>
                <a:extLst>
                  <a:ext uri="{0D108BD9-81ED-4DB2-BD59-A6C34878D82A}">
                    <a16:rowId xmlns:a16="http://schemas.microsoft.com/office/drawing/2014/main" val="1000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52887427"/>
              </p:ext>
            </p:extLst>
          </p:nvPr>
        </p:nvGraphicFramePr>
        <p:xfrm>
          <a:off x="247650" y="4168140"/>
          <a:ext cx="9328150" cy="2103120"/>
        </p:xfrm>
        <a:graphic>
          <a:graphicData uri="http://schemas.openxmlformats.org/drawingml/2006/table">
            <a:tbl>
              <a:tblPr firstRow="1" firstCol="1" bandRow="1">
                <a:tableStyleId>{5C22544A-7EE6-4342-B048-85BDC9FD1C3A}</a:tableStyleId>
              </a:tblPr>
              <a:tblGrid>
                <a:gridCol w="1733550">
                  <a:extLst>
                    <a:ext uri="{9D8B030D-6E8A-4147-A177-3AD203B41FA5}">
                      <a16:colId xmlns:a16="http://schemas.microsoft.com/office/drawing/2014/main" val="20000"/>
                    </a:ext>
                  </a:extLst>
                </a:gridCol>
                <a:gridCol w="1905000">
                  <a:extLst>
                    <a:ext uri="{9D8B030D-6E8A-4147-A177-3AD203B41FA5}">
                      <a16:colId xmlns:a16="http://schemas.microsoft.com/office/drawing/2014/main" val="20001"/>
                    </a:ext>
                  </a:extLst>
                </a:gridCol>
                <a:gridCol w="2133600">
                  <a:extLst>
                    <a:ext uri="{9D8B030D-6E8A-4147-A177-3AD203B41FA5}">
                      <a16:colId xmlns:a16="http://schemas.microsoft.com/office/drawing/2014/main" val="20002"/>
                    </a:ext>
                  </a:extLst>
                </a:gridCol>
                <a:gridCol w="1828800">
                  <a:extLst>
                    <a:ext uri="{9D8B030D-6E8A-4147-A177-3AD203B41FA5}">
                      <a16:colId xmlns:a16="http://schemas.microsoft.com/office/drawing/2014/main" val="20003"/>
                    </a:ext>
                  </a:extLst>
                </a:gridCol>
                <a:gridCol w="1727200">
                  <a:extLst>
                    <a:ext uri="{9D8B030D-6E8A-4147-A177-3AD203B41FA5}">
                      <a16:colId xmlns:a16="http://schemas.microsoft.com/office/drawing/2014/main" val="20004"/>
                    </a:ext>
                  </a:extLst>
                </a:gridCol>
              </a:tblGrid>
              <a:tr h="0">
                <a:tc>
                  <a:txBody>
                    <a:bodyPr/>
                    <a:lstStyle/>
                    <a:p>
                      <a:pPr marL="0" marR="0" algn="ctr">
                        <a:lnSpc>
                          <a:spcPct val="115000"/>
                        </a:lnSpc>
                        <a:spcBef>
                          <a:spcPts val="0"/>
                        </a:spcBef>
                        <a:spcAft>
                          <a:spcPts val="0"/>
                        </a:spcAft>
                      </a:pPr>
                      <a:r>
                        <a:rPr lang="en-US" sz="1200" dirty="0">
                          <a:effectLst/>
                        </a:rPr>
                        <a:t>Company</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rPr>
                        <a:t>Full Name</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rPr>
                        <a:t>Position</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rPr>
                        <a:t>Mobile Number</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gn="ctr">
                        <a:lnSpc>
                          <a:spcPct val="115000"/>
                        </a:lnSpc>
                        <a:spcBef>
                          <a:spcPts val="0"/>
                        </a:spcBef>
                        <a:spcAft>
                          <a:spcPts val="0"/>
                        </a:spcAft>
                      </a:pPr>
                      <a:r>
                        <a:rPr lang="en-US" sz="1200" dirty="0">
                          <a:effectLst/>
                        </a:rPr>
                        <a:t>Email</a:t>
                      </a:r>
                      <a:endParaRPr lang="en-US" sz="1200" dirty="0">
                        <a:effectLst/>
                        <a:latin typeface="Calibri"/>
                        <a:ea typeface="Calibri"/>
                        <a:cs typeface="Times New Roman"/>
                      </a:endParaRPr>
                    </a:p>
                  </a:txBody>
                  <a:tcPr marL="74295" marR="74295" marT="0" marB="0">
                    <a:solidFill>
                      <a:srgbClr val="4F81BD"/>
                    </a:solidFill>
                  </a:tcPr>
                </a:tc>
                <a:extLst>
                  <a:ext uri="{0D108BD9-81ED-4DB2-BD59-A6C34878D82A}">
                    <a16:rowId xmlns:a16="http://schemas.microsoft.com/office/drawing/2014/main" val="10000"/>
                  </a:ext>
                </a:extLst>
              </a:tr>
              <a:tr h="0">
                <a:tc>
                  <a:txBody>
                    <a:bodyPr/>
                    <a:lstStyle/>
                    <a:p>
                      <a:pPr marL="0" marR="0" algn="ctr">
                        <a:lnSpc>
                          <a:spcPct val="115000"/>
                        </a:lnSpc>
                        <a:spcBef>
                          <a:spcPts val="0"/>
                        </a:spcBef>
                        <a:spcAft>
                          <a:spcPts val="0"/>
                        </a:spcAft>
                      </a:pPr>
                      <a:r>
                        <a:rPr lang="en-US" sz="1200" dirty="0" err="1">
                          <a:effectLst/>
                        </a:rPr>
                        <a:t>Thaung</a:t>
                      </a:r>
                      <a:r>
                        <a:rPr lang="en-US" sz="1200" dirty="0">
                          <a:effectLst/>
                        </a:rPr>
                        <a:t> Aye &amp; Associates</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dirty="0">
                          <a:effectLst/>
                        </a:rPr>
                        <a:t>U </a:t>
                      </a:r>
                      <a:r>
                        <a:rPr lang="en-US" sz="1200" dirty="0" err="1">
                          <a:effectLst/>
                        </a:rPr>
                        <a:t>Thaung</a:t>
                      </a:r>
                      <a:r>
                        <a:rPr lang="en-US" sz="1200" dirty="0">
                          <a:effectLst/>
                        </a:rPr>
                        <a:t> Aye</a:t>
                      </a:r>
                      <a:endParaRPr lang="en-US" sz="1200" dirty="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dirty="0">
                          <a:effectLst/>
                        </a:rPr>
                        <a:t>Owner, CEO</a:t>
                      </a:r>
                      <a:endParaRPr lang="en-US" sz="1200" dirty="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dirty="0">
                          <a:effectLst/>
                        </a:rPr>
                        <a:t>095172158</a:t>
                      </a:r>
                      <a:endParaRPr lang="en-US" sz="1200" dirty="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u="sng" dirty="0">
                          <a:effectLst/>
                          <a:hlinkClick r:id="rId3"/>
                        </a:rPr>
                        <a:t>thaungaye.associates@gmail.com</a:t>
                      </a:r>
                      <a:endParaRPr lang="en-US" sz="1200" dirty="0">
                        <a:effectLst/>
                        <a:latin typeface="Calibri"/>
                        <a:ea typeface="Calibri"/>
                        <a:cs typeface="Times New Roman"/>
                      </a:endParaRPr>
                    </a:p>
                  </a:txBody>
                  <a:tcPr marL="74295" marR="74295" marT="0" marB="0"/>
                </a:tc>
                <a:extLst>
                  <a:ext uri="{0D108BD9-81ED-4DB2-BD59-A6C34878D82A}">
                    <a16:rowId xmlns:a16="http://schemas.microsoft.com/office/drawing/2014/main" val="10001"/>
                  </a:ext>
                </a:extLst>
              </a:tr>
              <a:tr h="0">
                <a:tc>
                  <a:txBody>
                    <a:bodyPr/>
                    <a:lstStyle/>
                    <a:p>
                      <a:pPr marL="0" marR="0" algn="ctr">
                        <a:lnSpc>
                          <a:spcPct val="115000"/>
                        </a:lnSpc>
                        <a:spcBef>
                          <a:spcPts val="0"/>
                        </a:spcBef>
                        <a:spcAft>
                          <a:spcPts val="0"/>
                        </a:spcAft>
                      </a:pPr>
                      <a:r>
                        <a:rPr lang="en-US" sz="1200">
                          <a:effectLst/>
                        </a:rPr>
                        <a:t>Cho Cho Toe and Associates</a:t>
                      </a:r>
                      <a:endParaRPr lang="en-US" sz="1200">
                        <a:effectLst/>
                        <a:latin typeface="Calibri"/>
                        <a:ea typeface="Calibri"/>
                        <a:cs typeface="Times New Roman"/>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a:effectLst/>
                        </a:rPr>
                        <a:t>Cho Cho Toe</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dirty="0">
                          <a:effectLst/>
                        </a:rPr>
                        <a:t>Managing Partner</a:t>
                      </a:r>
                      <a:endParaRPr lang="en-US" sz="1200" dirty="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095109839, 0973205128</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u="sng">
                          <a:effectLst/>
                          <a:hlinkClick r:id="rId4"/>
                        </a:rPr>
                        <a:t>cct@mptmail.net.mm</a:t>
                      </a:r>
                      <a:endParaRPr lang="en-US" sz="1200">
                        <a:effectLst/>
                        <a:latin typeface="Calibri"/>
                        <a:ea typeface="Calibri"/>
                        <a:cs typeface="Times New Roman"/>
                      </a:endParaRPr>
                    </a:p>
                  </a:txBody>
                  <a:tcPr marL="74295" marR="74295" marT="0" marB="0"/>
                </a:tc>
                <a:extLst>
                  <a:ext uri="{0D108BD9-81ED-4DB2-BD59-A6C34878D82A}">
                    <a16:rowId xmlns:a16="http://schemas.microsoft.com/office/drawing/2014/main" val="10002"/>
                  </a:ext>
                </a:extLst>
              </a:tr>
              <a:tr h="0">
                <a:tc>
                  <a:txBody>
                    <a:bodyPr/>
                    <a:lstStyle/>
                    <a:p>
                      <a:pPr marL="0" marR="0" algn="ctr">
                        <a:lnSpc>
                          <a:spcPct val="115000"/>
                        </a:lnSpc>
                        <a:spcBef>
                          <a:spcPts val="0"/>
                        </a:spcBef>
                        <a:spcAft>
                          <a:spcPts val="0"/>
                        </a:spcAft>
                      </a:pPr>
                      <a:r>
                        <a:rPr lang="en-US" sz="1200" dirty="0" err="1">
                          <a:effectLst/>
                        </a:rPr>
                        <a:t>Kyu</a:t>
                      </a:r>
                      <a:r>
                        <a:rPr lang="en-US" sz="1200" dirty="0">
                          <a:effectLst/>
                        </a:rPr>
                        <a:t> </a:t>
                      </a:r>
                      <a:r>
                        <a:rPr lang="en-US" sz="1200" dirty="0" err="1">
                          <a:effectLst/>
                        </a:rPr>
                        <a:t>Kyu</a:t>
                      </a:r>
                      <a:r>
                        <a:rPr lang="en-US" sz="1200" dirty="0">
                          <a:effectLst/>
                        </a:rPr>
                        <a:t> Win &amp; Associates Services </a:t>
                      </a:r>
                      <a:r>
                        <a:rPr lang="en-US" sz="1200" dirty="0" err="1">
                          <a:effectLst/>
                        </a:rPr>
                        <a:t>Co.,Ltd</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a:effectLst/>
                        </a:rPr>
                        <a:t>Ma May Thinzar Htun</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Senior Accountant</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01-393452,393130, 09-73036966</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u="sng" dirty="0">
                          <a:effectLst/>
                          <a:hlinkClick r:id="rId5"/>
                        </a:rPr>
                        <a:t>kyukyuwinandassociates@gmail.com</a:t>
                      </a:r>
                      <a:endParaRPr lang="en-US" sz="1200" dirty="0">
                        <a:effectLst/>
                        <a:latin typeface="Calibri"/>
                        <a:ea typeface="Calibri"/>
                        <a:cs typeface="Times New Roman"/>
                      </a:endParaRPr>
                    </a:p>
                  </a:txBody>
                  <a:tcPr marL="74295" marR="74295" marT="0" marB="0"/>
                </a:tc>
                <a:extLst>
                  <a:ext uri="{0D108BD9-81ED-4DB2-BD59-A6C34878D82A}">
                    <a16:rowId xmlns:a16="http://schemas.microsoft.com/office/drawing/2014/main" val="10003"/>
                  </a:ext>
                </a:extLst>
              </a:tr>
              <a:tr h="0">
                <a:tc>
                  <a:txBody>
                    <a:bodyPr/>
                    <a:lstStyle/>
                    <a:p>
                      <a:pPr marL="0" marR="0" algn="ctr">
                        <a:lnSpc>
                          <a:spcPct val="115000"/>
                        </a:lnSpc>
                        <a:spcBef>
                          <a:spcPts val="0"/>
                        </a:spcBef>
                        <a:spcAft>
                          <a:spcPts val="0"/>
                        </a:spcAft>
                      </a:pPr>
                      <a:r>
                        <a:rPr lang="en-US" sz="1200" dirty="0" err="1">
                          <a:effectLst/>
                        </a:rPr>
                        <a:t>Tha</a:t>
                      </a:r>
                      <a:r>
                        <a:rPr lang="en-US" sz="1200" dirty="0">
                          <a:effectLst/>
                        </a:rPr>
                        <a:t> Tun Firm</a:t>
                      </a:r>
                      <a:endParaRPr lang="en-US" sz="1200" dirty="0">
                        <a:effectLst/>
                        <a:latin typeface="Calibri"/>
                        <a:ea typeface="Calibri"/>
                        <a:cs typeface="Times New Roman"/>
                      </a:endParaRPr>
                    </a:p>
                  </a:txBody>
                  <a:tcPr marL="74295" marR="74295" marT="0" marB="0">
                    <a:solidFill>
                      <a:srgbClr val="4F81BD"/>
                    </a:solidFill>
                  </a:tcPr>
                </a:tc>
                <a:tc>
                  <a:txBody>
                    <a:bodyPr/>
                    <a:lstStyle/>
                    <a:p>
                      <a:pPr marL="0" marR="0">
                        <a:lnSpc>
                          <a:spcPct val="115000"/>
                        </a:lnSpc>
                        <a:spcBef>
                          <a:spcPts val="0"/>
                        </a:spcBef>
                        <a:spcAft>
                          <a:spcPts val="0"/>
                        </a:spcAft>
                      </a:pPr>
                      <a:r>
                        <a:rPr lang="en-US" sz="1200">
                          <a:effectLst/>
                        </a:rPr>
                        <a:t>U Zaw Tun</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Executive Director</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a:effectLst/>
                        </a:rPr>
                        <a:t>01-375745, 391018</a:t>
                      </a:r>
                      <a:endParaRPr lang="en-US" sz="1200">
                        <a:effectLst/>
                        <a:latin typeface="Calibri"/>
                        <a:ea typeface="Calibri"/>
                        <a:cs typeface="Times New Roman"/>
                      </a:endParaRPr>
                    </a:p>
                  </a:txBody>
                  <a:tcPr marL="74295" marR="74295" marT="0" marB="0"/>
                </a:tc>
                <a:tc>
                  <a:txBody>
                    <a:bodyPr/>
                    <a:lstStyle/>
                    <a:p>
                      <a:pPr marL="0" marR="0">
                        <a:lnSpc>
                          <a:spcPct val="115000"/>
                        </a:lnSpc>
                        <a:spcBef>
                          <a:spcPts val="0"/>
                        </a:spcBef>
                        <a:spcAft>
                          <a:spcPts val="0"/>
                        </a:spcAft>
                      </a:pPr>
                      <a:r>
                        <a:rPr lang="en-US" sz="1200" dirty="0">
                          <a:effectLst/>
                        </a:rPr>
                        <a:t>Uthatunfirm154@gmail.com</a:t>
                      </a:r>
                      <a:endParaRPr lang="en-US" sz="1200" dirty="0">
                        <a:effectLst/>
                        <a:latin typeface="Calibri"/>
                        <a:ea typeface="Calibri"/>
                        <a:cs typeface="Times New Roman"/>
                      </a:endParaRPr>
                    </a:p>
                  </a:txBody>
                  <a:tcPr marL="74295" marR="74295" marT="0" marB="0"/>
                </a:tc>
                <a:extLst>
                  <a:ext uri="{0D108BD9-81ED-4DB2-BD59-A6C34878D82A}">
                    <a16:rowId xmlns:a16="http://schemas.microsoft.com/office/drawing/2014/main" val="10004"/>
                  </a:ext>
                </a:extLst>
              </a:tr>
            </a:tbl>
          </a:graphicData>
        </a:graphic>
      </p:graphicFrame>
      <p:sp>
        <p:nvSpPr>
          <p:cNvPr id="5" name="Rectangle 4"/>
          <p:cNvSpPr/>
          <p:nvPr/>
        </p:nvSpPr>
        <p:spPr>
          <a:xfrm>
            <a:off x="247653" y="1143003"/>
            <a:ext cx="2431435" cy="307777"/>
          </a:xfrm>
          <a:prstGeom prst="rect">
            <a:avLst/>
          </a:prstGeom>
        </p:spPr>
        <p:txBody>
          <a:bodyPr wrap="none">
            <a:spAutoFit/>
          </a:bodyPr>
          <a:lstStyle/>
          <a:p>
            <a:pPr fontAlgn="auto">
              <a:spcBef>
                <a:spcPts val="0"/>
              </a:spcBef>
              <a:spcAft>
                <a:spcPts val="0"/>
              </a:spcAft>
            </a:pPr>
            <a:r>
              <a:rPr lang="en-US" sz="1400" b="1" dirty="0">
                <a:solidFill>
                  <a:srgbClr val="1F497D">
                    <a:lumMod val="50000"/>
                  </a:srgbClr>
                </a:solidFill>
                <a:latin typeface="Calibri"/>
                <a:cs typeface="+mn-cs"/>
              </a:rPr>
              <a:t>Accounting </a:t>
            </a:r>
            <a:r>
              <a:rPr lang="en-US" sz="1400" b="1" dirty="0" smtClean="0">
                <a:solidFill>
                  <a:srgbClr val="1F497D">
                    <a:lumMod val="50000"/>
                  </a:srgbClr>
                </a:solidFill>
                <a:latin typeface="Calibri"/>
                <a:cs typeface="+mn-cs"/>
              </a:rPr>
              <a:t>software </a:t>
            </a:r>
            <a:r>
              <a:rPr lang="en-US" sz="1400" b="1" dirty="0">
                <a:solidFill>
                  <a:srgbClr val="1F497D">
                    <a:lumMod val="50000"/>
                  </a:srgbClr>
                </a:solidFill>
                <a:latin typeface="Calibri"/>
                <a:cs typeface="+mn-cs"/>
              </a:rPr>
              <a:t>s</a:t>
            </a:r>
            <a:r>
              <a:rPr lang="en-US" sz="1400" b="1" dirty="0" smtClean="0">
                <a:solidFill>
                  <a:srgbClr val="1F497D">
                    <a:lumMod val="50000"/>
                  </a:srgbClr>
                </a:solidFill>
                <a:latin typeface="Calibri"/>
                <a:cs typeface="+mn-cs"/>
              </a:rPr>
              <a:t>uppliers</a:t>
            </a:r>
            <a:endParaRPr lang="en-US" sz="1400" b="1" dirty="0">
              <a:solidFill>
                <a:prstClr val="black"/>
              </a:solidFill>
              <a:latin typeface="Calibri"/>
              <a:cs typeface="+mn-cs"/>
            </a:endParaRPr>
          </a:p>
        </p:txBody>
      </p:sp>
      <p:sp>
        <p:nvSpPr>
          <p:cNvPr id="6" name="Rectangle 5"/>
          <p:cNvSpPr/>
          <p:nvPr/>
        </p:nvSpPr>
        <p:spPr>
          <a:xfrm>
            <a:off x="247651" y="3654626"/>
            <a:ext cx="4044951" cy="307777"/>
          </a:xfrm>
          <a:prstGeom prst="rect">
            <a:avLst/>
          </a:prstGeom>
        </p:spPr>
        <p:txBody>
          <a:bodyPr wrap="square">
            <a:spAutoFit/>
          </a:bodyPr>
          <a:lstStyle/>
          <a:p>
            <a:pPr fontAlgn="auto">
              <a:spcBef>
                <a:spcPts val="0"/>
              </a:spcBef>
              <a:spcAft>
                <a:spcPts val="0"/>
              </a:spcAft>
            </a:pPr>
            <a:r>
              <a:rPr lang="en-US" sz="1400" b="1" dirty="0">
                <a:solidFill>
                  <a:srgbClr val="1F497D">
                    <a:lumMod val="50000"/>
                  </a:srgbClr>
                </a:solidFill>
                <a:latin typeface="Calibri"/>
                <a:cs typeface="+mn-cs"/>
              </a:rPr>
              <a:t>Accounting </a:t>
            </a:r>
            <a:r>
              <a:rPr lang="en-US" sz="1400" b="1" dirty="0" smtClean="0">
                <a:solidFill>
                  <a:srgbClr val="1F497D">
                    <a:lumMod val="50000"/>
                  </a:srgbClr>
                </a:solidFill>
                <a:latin typeface="Calibri"/>
                <a:cs typeface="+mn-cs"/>
              </a:rPr>
              <a:t>and auditing services providers</a:t>
            </a:r>
            <a:endParaRPr lang="en-US" sz="1400" b="1" dirty="0">
              <a:solidFill>
                <a:prstClr val="black"/>
              </a:solidFill>
              <a:latin typeface="Calibri"/>
              <a:cs typeface="+mn-cs"/>
            </a:endParaRPr>
          </a:p>
        </p:txBody>
      </p:sp>
    </p:spTree>
    <p:extLst>
      <p:ext uri="{BB962C8B-B14F-4D97-AF65-F5344CB8AC3E}">
        <p14:creationId xmlns:p14="http://schemas.microsoft.com/office/powerpoint/2010/main" val="8057106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31220429"/>
              </p:ext>
            </p:extLst>
          </p:nvPr>
        </p:nvGraphicFramePr>
        <p:xfrm>
          <a:off x="304801" y="1066801"/>
          <a:ext cx="9372600" cy="5243099"/>
        </p:xfrm>
        <a:graphic>
          <a:graphicData uri="http://schemas.openxmlformats.org/drawingml/2006/table">
            <a:tbl>
              <a:tblPr firstRow="1" bandRow="1">
                <a:tableStyleId>{5C22544A-7EE6-4342-B048-85BDC9FD1C3A}</a:tableStyleId>
              </a:tblPr>
              <a:tblGrid>
                <a:gridCol w="2585544">
                  <a:extLst>
                    <a:ext uri="{9D8B030D-6E8A-4147-A177-3AD203B41FA5}">
                      <a16:colId xmlns:a16="http://schemas.microsoft.com/office/drawing/2014/main" val="20000"/>
                    </a:ext>
                  </a:extLst>
                </a:gridCol>
                <a:gridCol w="3662856">
                  <a:extLst>
                    <a:ext uri="{9D8B030D-6E8A-4147-A177-3AD203B41FA5}">
                      <a16:colId xmlns:a16="http://schemas.microsoft.com/office/drawing/2014/main" val="20001"/>
                    </a:ext>
                  </a:extLst>
                </a:gridCol>
                <a:gridCol w="3124200">
                  <a:extLst>
                    <a:ext uri="{9D8B030D-6E8A-4147-A177-3AD203B41FA5}">
                      <a16:colId xmlns:a16="http://schemas.microsoft.com/office/drawing/2014/main" val="20002"/>
                    </a:ext>
                  </a:extLst>
                </a:gridCol>
              </a:tblGrid>
              <a:tr h="312171">
                <a:tc>
                  <a:txBody>
                    <a:bodyPr/>
                    <a:lstStyle/>
                    <a:p>
                      <a:r>
                        <a:rPr lang="en-US" sz="1200" dirty="0" smtClean="0"/>
                        <a:t>Name</a:t>
                      </a:r>
                      <a:endParaRPr lang="en-US" sz="1200" dirty="0"/>
                    </a:p>
                  </a:txBody>
                  <a:tcPr/>
                </a:tc>
                <a:tc>
                  <a:txBody>
                    <a:bodyPr/>
                    <a:lstStyle/>
                    <a:p>
                      <a:r>
                        <a:rPr lang="en-US" sz="1200" dirty="0" smtClean="0"/>
                        <a:t>Organization</a:t>
                      </a:r>
                      <a:endParaRPr lang="en-US" sz="1200" dirty="0"/>
                    </a:p>
                  </a:txBody>
                  <a:tcPr/>
                </a:tc>
                <a:tc>
                  <a:txBody>
                    <a:bodyPr/>
                    <a:lstStyle/>
                    <a:p>
                      <a:r>
                        <a:rPr lang="en-US" sz="1200" dirty="0" smtClean="0"/>
                        <a:t>Contact</a:t>
                      </a:r>
                      <a:endParaRPr lang="en-US" sz="1200" dirty="0"/>
                    </a:p>
                  </a:txBody>
                  <a:tcPr/>
                </a:tc>
                <a:extLst>
                  <a:ext uri="{0D108BD9-81ED-4DB2-BD59-A6C34878D82A}">
                    <a16:rowId xmlns:a16="http://schemas.microsoft.com/office/drawing/2014/main" val="10000"/>
                  </a:ext>
                </a:extLst>
              </a:tr>
              <a:tr h="312171">
                <a:tc>
                  <a:txBody>
                    <a:bodyPr/>
                    <a:lstStyle/>
                    <a:p>
                      <a:r>
                        <a:rPr lang="en-US" sz="1000" dirty="0" err="1" smtClean="0"/>
                        <a:t>Mr</a:t>
                      </a:r>
                      <a:r>
                        <a:rPr lang="en-US" sz="1000" dirty="0" smtClean="0"/>
                        <a:t> </a:t>
                      </a:r>
                      <a:r>
                        <a:rPr lang="en-US" sz="1000" dirty="0" err="1" smtClean="0"/>
                        <a:t>Ko</a:t>
                      </a:r>
                      <a:r>
                        <a:rPr lang="en-US" sz="1000" dirty="0" smtClean="0"/>
                        <a:t> </a:t>
                      </a:r>
                      <a:r>
                        <a:rPr lang="en-US" sz="1000" dirty="0" err="1" smtClean="0"/>
                        <a:t>Ko</a:t>
                      </a:r>
                      <a:r>
                        <a:rPr lang="en-US" sz="1000" dirty="0" smtClean="0"/>
                        <a:t> </a:t>
                      </a:r>
                      <a:r>
                        <a:rPr lang="en-US" sz="1000" dirty="0" err="1" smtClean="0"/>
                        <a:t>Maung</a:t>
                      </a:r>
                      <a:endParaRPr lang="en-US" sz="1000" dirty="0"/>
                    </a:p>
                  </a:txBody>
                  <a:tcPr/>
                </a:tc>
                <a:tc>
                  <a:txBody>
                    <a:bodyPr/>
                    <a:lstStyle/>
                    <a:p>
                      <a:r>
                        <a:rPr lang="en-US" sz="1000" dirty="0" smtClean="0"/>
                        <a:t>Director,</a:t>
                      </a:r>
                      <a:r>
                        <a:rPr lang="en-US" sz="1000" baseline="0" dirty="0" smtClean="0"/>
                        <a:t> Financial Regulatory Department</a:t>
                      </a:r>
                      <a:endParaRPr lang="en-US" sz="1000" dirty="0"/>
                    </a:p>
                  </a:txBody>
                  <a:tcPr/>
                </a:tc>
                <a:tc>
                  <a:txBody>
                    <a:bodyPr/>
                    <a:lstStyle/>
                    <a:p>
                      <a:r>
                        <a:rPr lang="en-US" sz="1000" dirty="0" smtClean="0"/>
                        <a:t>95-67-410548</a:t>
                      </a:r>
                      <a:endParaRPr lang="en-US" sz="1000" dirty="0"/>
                    </a:p>
                  </a:txBody>
                  <a:tcPr/>
                </a:tc>
                <a:extLst>
                  <a:ext uri="{0D108BD9-81ED-4DB2-BD59-A6C34878D82A}">
                    <a16:rowId xmlns:a16="http://schemas.microsoft.com/office/drawing/2014/main" val="10001"/>
                  </a:ext>
                </a:extLst>
              </a:tr>
              <a:tr h="388496">
                <a:tc>
                  <a:txBody>
                    <a:bodyPr/>
                    <a:lstStyle/>
                    <a:p>
                      <a:r>
                        <a:rPr lang="en-US" sz="1000" dirty="0" err="1" smtClean="0"/>
                        <a:t>Ms</a:t>
                      </a:r>
                      <a:r>
                        <a:rPr lang="en-US" sz="1000" dirty="0" smtClean="0"/>
                        <a:t> Aye </a:t>
                      </a:r>
                      <a:r>
                        <a:rPr lang="en-US" sz="1000" dirty="0" err="1" smtClean="0"/>
                        <a:t>Aye</a:t>
                      </a:r>
                      <a:r>
                        <a:rPr lang="en-US" sz="1000" dirty="0" smtClean="0"/>
                        <a:t> Min</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Deputy</a:t>
                      </a:r>
                      <a:r>
                        <a:rPr lang="en-US" sz="1000" baseline="0" dirty="0" smtClean="0"/>
                        <a:t> Director, Myanmar Microfinance Supervisory Committee</a:t>
                      </a:r>
                      <a:endParaRPr lang="en-US" sz="1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95-1-391573,</a:t>
                      </a:r>
                      <a:r>
                        <a:rPr lang="en-US" sz="1000" baseline="0" dirty="0" smtClean="0"/>
                        <a:t> 382458</a:t>
                      </a:r>
                      <a:endParaRPr lang="en-US" sz="1000" dirty="0" smtClean="0"/>
                    </a:p>
                    <a:p>
                      <a:endParaRPr lang="en-US" sz="1000" dirty="0"/>
                    </a:p>
                  </a:txBody>
                  <a:tcPr/>
                </a:tc>
                <a:extLst>
                  <a:ext uri="{0D108BD9-81ED-4DB2-BD59-A6C34878D82A}">
                    <a16:rowId xmlns:a16="http://schemas.microsoft.com/office/drawing/2014/main" val="10002"/>
                  </a:ext>
                </a:extLst>
              </a:tr>
              <a:tr h="388496">
                <a:tc>
                  <a:txBody>
                    <a:bodyPr/>
                    <a:lstStyle/>
                    <a:p>
                      <a:r>
                        <a:rPr lang="en-US" sz="1000" dirty="0" err="1" smtClean="0"/>
                        <a:t>Mr</a:t>
                      </a:r>
                      <a:r>
                        <a:rPr lang="en-US" sz="1000" dirty="0" smtClean="0"/>
                        <a:t> </a:t>
                      </a:r>
                      <a:r>
                        <a:rPr lang="en-US" sz="1000" dirty="0" err="1" smtClean="0"/>
                        <a:t>Aung</a:t>
                      </a:r>
                      <a:r>
                        <a:rPr lang="en-US" sz="1000" dirty="0" smtClean="0"/>
                        <a:t> </a:t>
                      </a:r>
                      <a:r>
                        <a:rPr lang="en-US" sz="1000" dirty="0" err="1" smtClean="0"/>
                        <a:t>Myin</a:t>
                      </a:r>
                      <a:r>
                        <a:rPr lang="en-US" sz="1000" dirty="0" smtClean="0"/>
                        <a:t> </a:t>
                      </a:r>
                      <a:r>
                        <a:rPr lang="en-US" sz="1000" dirty="0" err="1" smtClean="0"/>
                        <a:t>Oo</a:t>
                      </a:r>
                      <a:endParaRPr lang="en-US" sz="1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Deputy</a:t>
                      </a:r>
                      <a:r>
                        <a:rPr lang="en-US" sz="1000" baseline="0" dirty="0" smtClean="0"/>
                        <a:t> </a:t>
                      </a:r>
                      <a:r>
                        <a:rPr lang="en-US" sz="1000" dirty="0" smtClean="0"/>
                        <a:t>Department</a:t>
                      </a:r>
                      <a:r>
                        <a:rPr lang="en-US" sz="1000" baseline="0" dirty="0" smtClean="0"/>
                        <a:t> Head, Revenue Department, YCDC</a:t>
                      </a:r>
                      <a:endParaRPr lang="en-US" sz="1000" dirty="0" smtClean="0"/>
                    </a:p>
                    <a:p>
                      <a:endParaRPr lang="en-US" sz="1000" dirty="0"/>
                    </a:p>
                  </a:txBody>
                  <a:tcPr/>
                </a:tc>
                <a:tc>
                  <a:txBody>
                    <a:bodyPr/>
                    <a:lstStyle/>
                    <a:p>
                      <a:r>
                        <a:rPr lang="en-US" sz="1000" dirty="0" smtClean="0"/>
                        <a:t>95-1-248112, 382518</a:t>
                      </a:r>
                      <a:endParaRPr lang="en-US" sz="1000" dirty="0"/>
                    </a:p>
                  </a:txBody>
                  <a:tcPr/>
                </a:tc>
                <a:extLst>
                  <a:ext uri="{0D108BD9-81ED-4DB2-BD59-A6C34878D82A}">
                    <a16:rowId xmlns:a16="http://schemas.microsoft.com/office/drawing/2014/main" val="10003"/>
                  </a:ext>
                </a:extLst>
              </a:tr>
              <a:tr h="388496">
                <a:tc>
                  <a:txBody>
                    <a:bodyPr/>
                    <a:lstStyle/>
                    <a:p>
                      <a:r>
                        <a:rPr lang="en-US" sz="1000" dirty="0" err="1" smtClean="0"/>
                        <a:t>Mr</a:t>
                      </a:r>
                      <a:r>
                        <a:rPr lang="en-US" sz="1000" dirty="0" smtClean="0"/>
                        <a:t> </a:t>
                      </a:r>
                      <a:r>
                        <a:rPr lang="en-US" sz="1000" dirty="0" err="1" smtClean="0"/>
                        <a:t>Minn</a:t>
                      </a:r>
                      <a:r>
                        <a:rPr lang="en-US" sz="1000" dirty="0" smtClean="0"/>
                        <a:t> </a:t>
                      </a:r>
                      <a:r>
                        <a:rPr lang="en-US" sz="1000" dirty="0" err="1" smtClean="0"/>
                        <a:t>Aung</a:t>
                      </a:r>
                      <a:endParaRPr lang="en-US" sz="1000" dirty="0"/>
                    </a:p>
                  </a:txBody>
                  <a:tcPr/>
                </a:tc>
                <a:tc>
                  <a:txBody>
                    <a:bodyPr/>
                    <a:lstStyle/>
                    <a:p>
                      <a:r>
                        <a:rPr lang="en-US" sz="1000" dirty="0" smtClean="0"/>
                        <a:t>MD</a:t>
                      </a:r>
                      <a:r>
                        <a:rPr lang="en-US" sz="1000" baseline="0" dirty="0" smtClean="0"/>
                        <a:t> of </a:t>
                      </a:r>
                      <a:r>
                        <a:rPr lang="en-US" sz="1000" baseline="0" dirty="0" err="1" smtClean="0"/>
                        <a:t>Pyae</a:t>
                      </a:r>
                      <a:r>
                        <a:rPr lang="en-US" sz="1000" baseline="0" dirty="0" smtClean="0"/>
                        <a:t> </a:t>
                      </a:r>
                      <a:r>
                        <a:rPr lang="en-US" sz="1000" baseline="0" dirty="0" err="1" smtClean="0"/>
                        <a:t>Mahar</a:t>
                      </a:r>
                      <a:r>
                        <a:rPr lang="en-US" sz="1000" baseline="0" dirty="0" smtClean="0"/>
                        <a:t> MFI and Chairman of Myanmar Microfinance Association</a:t>
                      </a:r>
                      <a:endParaRPr lang="en-US" sz="1000" dirty="0"/>
                    </a:p>
                  </a:txBody>
                  <a:tcPr/>
                </a:tc>
                <a:tc>
                  <a:txBody>
                    <a:bodyPr/>
                    <a:lstStyle/>
                    <a:p>
                      <a:r>
                        <a:rPr lang="en-US" sz="1000" dirty="0" smtClean="0"/>
                        <a:t>95-9-5199399,</a:t>
                      </a:r>
                      <a:r>
                        <a:rPr lang="en-US" sz="1000" baseline="0" dirty="0" smtClean="0"/>
                        <a:t> 31160260</a:t>
                      </a:r>
                      <a:endParaRPr lang="en-US" sz="1000" dirty="0"/>
                    </a:p>
                  </a:txBody>
                  <a:tcPr/>
                </a:tc>
                <a:extLst>
                  <a:ext uri="{0D108BD9-81ED-4DB2-BD59-A6C34878D82A}">
                    <a16:rowId xmlns:a16="http://schemas.microsoft.com/office/drawing/2014/main" val="10004"/>
                  </a:ext>
                </a:extLst>
              </a:tr>
              <a:tr h="312171">
                <a:tc>
                  <a:txBody>
                    <a:bodyPr/>
                    <a:lstStyle/>
                    <a:p>
                      <a:r>
                        <a:rPr lang="en-US" sz="1000" dirty="0" err="1" smtClean="0"/>
                        <a:t>Mr</a:t>
                      </a:r>
                      <a:r>
                        <a:rPr lang="en-US" sz="1000" baseline="0" dirty="0" smtClean="0"/>
                        <a:t> Mg </a:t>
                      </a:r>
                      <a:r>
                        <a:rPr lang="en-US" sz="1000" baseline="0" dirty="0" err="1" smtClean="0"/>
                        <a:t>Mg</a:t>
                      </a:r>
                      <a:endParaRPr lang="en-US" sz="1000" dirty="0"/>
                    </a:p>
                  </a:txBody>
                  <a:tcPr/>
                </a:tc>
                <a:tc>
                  <a:txBody>
                    <a:bodyPr/>
                    <a:lstStyle/>
                    <a:p>
                      <a:r>
                        <a:rPr lang="en-US" sz="1000" dirty="0" smtClean="0"/>
                        <a:t>GM of PACT</a:t>
                      </a:r>
                      <a:endParaRPr lang="en-US" sz="1000" dirty="0"/>
                    </a:p>
                  </a:txBody>
                  <a:tcPr/>
                </a:tc>
                <a:tc>
                  <a:txBody>
                    <a:bodyPr/>
                    <a:lstStyle/>
                    <a:p>
                      <a:r>
                        <a:rPr lang="en-US" sz="1000" dirty="0" smtClean="0"/>
                        <a:t>95-1-501373</a:t>
                      </a:r>
                      <a:endParaRPr lang="en-US" sz="1000" dirty="0"/>
                    </a:p>
                  </a:txBody>
                  <a:tcPr/>
                </a:tc>
                <a:extLst>
                  <a:ext uri="{0D108BD9-81ED-4DB2-BD59-A6C34878D82A}">
                    <a16:rowId xmlns:a16="http://schemas.microsoft.com/office/drawing/2014/main" val="10005"/>
                  </a:ext>
                </a:extLst>
              </a:tr>
              <a:tr h="391539">
                <a:tc>
                  <a:txBody>
                    <a:bodyPr/>
                    <a:lstStyle/>
                    <a:p>
                      <a:r>
                        <a:rPr lang="en-US" sz="1000" dirty="0" err="1" smtClean="0"/>
                        <a:t>Ms</a:t>
                      </a:r>
                      <a:r>
                        <a:rPr lang="en-US" sz="1000" dirty="0" smtClean="0"/>
                        <a:t> </a:t>
                      </a:r>
                      <a:r>
                        <a:rPr lang="en-US" sz="1000" dirty="0" err="1" smtClean="0"/>
                        <a:t>Thiri</a:t>
                      </a:r>
                      <a:r>
                        <a:rPr lang="en-US" sz="1000" baseline="0" dirty="0" smtClean="0"/>
                        <a:t> </a:t>
                      </a:r>
                      <a:r>
                        <a:rPr lang="en-US" sz="1000" baseline="0" dirty="0" err="1" smtClean="0"/>
                        <a:t>Wint</a:t>
                      </a:r>
                      <a:endParaRPr lang="en-US" sz="1000" dirty="0"/>
                    </a:p>
                  </a:txBody>
                  <a:tcPr/>
                </a:tc>
                <a:tc>
                  <a:txBody>
                    <a:bodyPr/>
                    <a:lstStyle/>
                    <a:p>
                      <a:r>
                        <a:rPr lang="en-US" sz="1000" dirty="0" smtClean="0"/>
                        <a:t>New Service</a:t>
                      </a:r>
                      <a:r>
                        <a:rPr lang="en-US" sz="1000" baseline="0" dirty="0" smtClean="0"/>
                        <a:t> Development Project Manager, AEON</a:t>
                      </a:r>
                      <a:endParaRPr lang="en-US" sz="1000" dirty="0"/>
                    </a:p>
                  </a:txBody>
                  <a:tcPr/>
                </a:tc>
                <a:tc>
                  <a:txBody>
                    <a:bodyPr/>
                    <a:lstStyle/>
                    <a:p>
                      <a:r>
                        <a:rPr lang="en-US" sz="1000" dirty="0" smtClean="0"/>
                        <a:t>95-9-43131415</a:t>
                      </a:r>
                      <a:endParaRPr lang="en-US" sz="1000" dirty="0"/>
                    </a:p>
                  </a:txBody>
                  <a:tcPr/>
                </a:tc>
                <a:extLst>
                  <a:ext uri="{0D108BD9-81ED-4DB2-BD59-A6C34878D82A}">
                    <a16:rowId xmlns:a16="http://schemas.microsoft.com/office/drawing/2014/main" val="10006"/>
                  </a:ext>
                </a:extLst>
              </a:tr>
              <a:tr h="391539">
                <a:tc>
                  <a:txBody>
                    <a:bodyPr/>
                    <a:lstStyle/>
                    <a:p>
                      <a:r>
                        <a:rPr lang="en-US" sz="1000" dirty="0" err="1" smtClean="0"/>
                        <a:t>Ms</a:t>
                      </a:r>
                      <a:r>
                        <a:rPr lang="en-US" sz="1000" dirty="0" smtClean="0"/>
                        <a:t> </a:t>
                      </a:r>
                      <a:r>
                        <a:rPr lang="en-US" sz="1000" dirty="0" err="1" smtClean="0"/>
                        <a:t>Phyu</a:t>
                      </a:r>
                      <a:r>
                        <a:rPr lang="en-US" sz="1000" baseline="0" dirty="0" smtClean="0"/>
                        <a:t> </a:t>
                      </a:r>
                      <a:r>
                        <a:rPr lang="en-US" sz="1000" baseline="0" dirty="0" err="1" smtClean="0"/>
                        <a:t>Yamin</a:t>
                      </a:r>
                      <a:r>
                        <a:rPr lang="en-US" sz="1000" baseline="0" dirty="0" smtClean="0"/>
                        <a:t> </a:t>
                      </a:r>
                      <a:r>
                        <a:rPr lang="en-US" sz="1000" baseline="0" dirty="0" err="1" smtClean="0"/>
                        <a:t>Myat</a:t>
                      </a:r>
                      <a:endParaRPr lang="en-US" sz="1000" dirty="0"/>
                    </a:p>
                  </a:txBody>
                  <a:tcPr/>
                </a:tc>
                <a:tc>
                  <a:txBody>
                    <a:bodyPr/>
                    <a:lstStyle/>
                    <a:p>
                      <a:r>
                        <a:rPr lang="en-US" sz="1000" dirty="0" smtClean="0"/>
                        <a:t>MD,</a:t>
                      </a:r>
                      <a:r>
                        <a:rPr lang="en-US" sz="1000" baseline="0" dirty="0" smtClean="0"/>
                        <a:t> Myanmar Development Partners</a:t>
                      </a:r>
                      <a:endParaRPr lang="en-US" sz="1000" dirty="0"/>
                    </a:p>
                  </a:txBody>
                  <a:tcPr/>
                </a:tc>
                <a:tc>
                  <a:txBody>
                    <a:bodyPr/>
                    <a:lstStyle/>
                    <a:p>
                      <a:r>
                        <a:rPr lang="en-US" sz="1000" dirty="0" smtClean="0"/>
                        <a:t>95-9-43056227</a:t>
                      </a:r>
                      <a:endParaRPr lang="en-US" sz="1000" dirty="0"/>
                    </a:p>
                  </a:txBody>
                  <a:tcPr/>
                </a:tc>
                <a:extLst>
                  <a:ext uri="{0D108BD9-81ED-4DB2-BD59-A6C34878D82A}">
                    <a16:rowId xmlns:a16="http://schemas.microsoft.com/office/drawing/2014/main" val="10007"/>
                  </a:ext>
                </a:extLst>
              </a:tr>
              <a:tr h="312171">
                <a:tc>
                  <a:txBody>
                    <a:bodyPr/>
                    <a:lstStyle/>
                    <a:p>
                      <a:r>
                        <a:rPr lang="en-US" sz="1000" dirty="0" err="1" smtClean="0"/>
                        <a:t>Mr</a:t>
                      </a:r>
                      <a:r>
                        <a:rPr lang="en-US" sz="1000" baseline="0" dirty="0" smtClean="0"/>
                        <a:t> </a:t>
                      </a:r>
                      <a:r>
                        <a:rPr lang="en-US" sz="1000" baseline="0" dirty="0" err="1" smtClean="0"/>
                        <a:t>Aung</a:t>
                      </a:r>
                      <a:r>
                        <a:rPr lang="en-US" sz="1000" baseline="0" dirty="0" smtClean="0"/>
                        <a:t> </a:t>
                      </a:r>
                      <a:r>
                        <a:rPr lang="en-US" sz="1000" baseline="0" dirty="0" err="1" smtClean="0"/>
                        <a:t>Aung</a:t>
                      </a:r>
                      <a:r>
                        <a:rPr lang="en-US" sz="1000" baseline="0" dirty="0" smtClean="0"/>
                        <a:t> Cho</a:t>
                      </a:r>
                      <a:endParaRPr lang="en-US" sz="1000" dirty="0"/>
                    </a:p>
                  </a:txBody>
                  <a:tcPr/>
                </a:tc>
                <a:tc>
                  <a:txBody>
                    <a:bodyPr/>
                    <a:lstStyle/>
                    <a:p>
                      <a:r>
                        <a:rPr lang="en-US" sz="1000" dirty="0" smtClean="0"/>
                        <a:t>GM, Myanmar Mobile Money</a:t>
                      </a:r>
                      <a:endParaRPr lang="en-US" sz="1000" dirty="0"/>
                    </a:p>
                  </a:txBody>
                  <a:tcPr/>
                </a:tc>
                <a:tc>
                  <a:txBody>
                    <a:bodyPr/>
                    <a:lstStyle/>
                    <a:p>
                      <a:r>
                        <a:rPr lang="en-US" sz="1000" dirty="0" smtClean="0"/>
                        <a:t>95-9-420111222</a:t>
                      </a:r>
                      <a:endParaRPr lang="en-US" sz="1000" dirty="0"/>
                    </a:p>
                  </a:txBody>
                  <a:tcPr/>
                </a:tc>
                <a:extLst>
                  <a:ext uri="{0D108BD9-81ED-4DB2-BD59-A6C34878D82A}">
                    <a16:rowId xmlns:a16="http://schemas.microsoft.com/office/drawing/2014/main" val="10008"/>
                  </a:ext>
                </a:extLst>
              </a:tr>
              <a:tr h="312171">
                <a:tc>
                  <a:txBody>
                    <a:bodyPr/>
                    <a:lstStyle/>
                    <a:p>
                      <a:r>
                        <a:rPr lang="en-US" sz="1000" dirty="0" err="1" smtClean="0"/>
                        <a:t>Mr</a:t>
                      </a:r>
                      <a:r>
                        <a:rPr lang="en-US" sz="1000" dirty="0" smtClean="0"/>
                        <a:t> Ye Lin </a:t>
                      </a:r>
                      <a:r>
                        <a:rPr lang="en-US" sz="1000" dirty="0" err="1" smtClean="0"/>
                        <a:t>Htet</a:t>
                      </a:r>
                      <a:endParaRPr lang="en-US" sz="1000" dirty="0"/>
                    </a:p>
                  </a:txBody>
                  <a:tcPr/>
                </a:tc>
                <a:tc>
                  <a:txBody>
                    <a:bodyPr/>
                    <a:lstStyle/>
                    <a:p>
                      <a:r>
                        <a:rPr lang="en-US" sz="1000" dirty="0" smtClean="0"/>
                        <a:t>Sales</a:t>
                      </a:r>
                      <a:r>
                        <a:rPr lang="en-US" sz="1000" baseline="0" dirty="0" smtClean="0"/>
                        <a:t> Manager</a:t>
                      </a:r>
                      <a:r>
                        <a:rPr lang="en-US" sz="1000" dirty="0" smtClean="0"/>
                        <a:t>, </a:t>
                      </a:r>
                      <a:r>
                        <a:rPr lang="en-US" sz="1000" dirty="0" err="1" smtClean="0"/>
                        <a:t>MyKyat</a:t>
                      </a:r>
                      <a:endParaRPr lang="en-US" sz="1000" dirty="0"/>
                    </a:p>
                  </a:txBody>
                  <a:tcPr/>
                </a:tc>
                <a:tc>
                  <a:txBody>
                    <a:bodyPr/>
                    <a:lstStyle/>
                    <a:p>
                      <a:r>
                        <a:rPr lang="en-US" sz="1000" dirty="0" smtClean="0"/>
                        <a:t>95-9-795545191</a:t>
                      </a:r>
                      <a:endParaRPr lang="en-US" sz="1000" dirty="0"/>
                    </a:p>
                  </a:txBody>
                  <a:tcPr/>
                </a:tc>
                <a:extLst>
                  <a:ext uri="{0D108BD9-81ED-4DB2-BD59-A6C34878D82A}">
                    <a16:rowId xmlns:a16="http://schemas.microsoft.com/office/drawing/2014/main" val="10009"/>
                  </a:ext>
                </a:extLst>
              </a:tr>
              <a:tr h="312171">
                <a:tc>
                  <a:txBody>
                    <a:bodyPr/>
                    <a:lstStyle/>
                    <a:p>
                      <a:r>
                        <a:rPr lang="en-US" sz="1000" dirty="0" err="1" smtClean="0"/>
                        <a:t>Mr</a:t>
                      </a:r>
                      <a:r>
                        <a:rPr lang="en-US" sz="1000" dirty="0" smtClean="0"/>
                        <a:t> </a:t>
                      </a:r>
                      <a:r>
                        <a:rPr lang="en-US" sz="1000" dirty="0" err="1" smtClean="0"/>
                        <a:t>Myo</a:t>
                      </a:r>
                      <a:r>
                        <a:rPr lang="en-US" sz="1000" baseline="0" dirty="0" smtClean="0"/>
                        <a:t> Min</a:t>
                      </a:r>
                      <a:endParaRPr lang="en-US" sz="1000" dirty="0"/>
                    </a:p>
                  </a:txBody>
                  <a:tcPr/>
                </a:tc>
                <a:tc>
                  <a:txBody>
                    <a:bodyPr/>
                    <a:lstStyle/>
                    <a:p>
                      <a:r>
                        <a:rPr lang="en-US" sz="1000" dirty="0" smtClean="0"/>
                        <a:t>Regional Manager,</a:t>
                      </a:r>
                      <a:r>
                        <a:rPr lang="en-US" sz="1000" baseline="0" dirty="0" smtClean="0"/>
                        <a:t> </a:t>
                      </a:r>
                      <a:r>
                        <a:rPr lang="en-US" sz="1000" dirty="0" smtClean="0"/>
                        <a:t>OK Myanmar</a:t>
                      </a:r>
                      <a:endParaRPr lang="en-US" sz="1000" dirty="0"/>
                    </a:p>
                  </a:txBody>
                  <a:tcPr/>
                </a:tc>
                <a:tc>
                  <a:txBody>
                    <a:bodyPr/>
                    <a:lstStyle/>
                    <a:p>
                      <a:r>
                        <a:rPr lang="en-US" sz="1000" dirty="0" smtClean="0"/>
                        <a:t>95-1-639053</a:t>
                      </a:r>
                      <a:endParaRPr lang="en-US" sz="1000" dirty="0"/>
                    </a:p>
                  </a:txBody>
                  <a:tcPr/>
                </a:tc>
                <a:extLst>
                  <a:ext uri="{0D108BD9-81ED-4DB2-BD59-A6C34878D82A}">
                    <a16:rowId xmlns:a16="http://schemas.microsoft.com/office/drawing/2014/main" val="10010"/>
                  </a:ext>
                </a:extLst>
              </a:tr>
              <a:tr h="312171">
                <a:tc>
                  <a:txBody>
                    <a:bodyPr/>
                    <a:lstStyle/>
                    <a:p>
                      <a:r>
                        <a:rPr lang="en-US" sz="1000" dirty="0" err="1" smtClean="0"/>
                        <a:t>Dr</a:t>
                      </a:r>
                      <a:r>
                        <a:rPr lang="en-US" sz="1000" dirty="0" smtClean="0"/>
                        <a:t> Phone Win</a:t>
                      </a:r>
                      <a:endParaRPr lang="en-US" sz="1000" dirty="0"/>
                    </a:p>
                  </a:txBody>
                  <a:tcPr/>
                </a:tc>
                <a:tc>
                  <a:txBody>
                    <a:bodyPr/>
                    <a:lstStyle/>
                    <a:p>
                      <a:r>
                        <a:rPr lang="en-US" sz="1000" dirty="0" smtClean="0"/>
                        <a:t>CEO,</a:t>
                      </a:r>
                      <a:r>
                        <a:rPr lang="en-US" sz="1000" baseline="0" dirty="0" smtClean="0"/>
                        <a:t> </a:t>
                      </a:r>
                      <a:r>
                        <a:rPr lang="en-US" sz="1000" dirty="0" err="1" smtClean="0"/>
                        <a:t>Mingalar</a:t>
                      </a:r>
                      <a:r>
                        <a:rPr lang="en-US" sz="1000" dirty="0" smtClean="0"/>
                        <a:t> Myanmar</a:t>
                      </a:r>
                      <a:endParaRPr lang="en-US" sz="1000" dirty="0"/>
                    </a:p>
                  </a:txBody>
                  <a:tcPr/>
                </a:tc>
                <a:tc>
                  <a:txBody>
                    <a:bodyPr/>
                    <a:lstStyle/>
                    <a:p>
                      <a:r>
                        <a:rPr lang="en-US" sz="1000" dirty="0" smtClean="0"/>
                        <a:t>95-9-5145599</a:t>
                      </a:r>
                      <a:endParaRPr lang="en-US" sz="1000" dirty="0"/>
                    </a:p>
                  </a:txBody>
                  <a:tcPr/>
                </a:tc>
                <a:extLst>
                  <a:ext uri="{0D108BD9-81ED-4DB2-BD59-A6C34878D82A}">
                    <a16:rowId xmlns:a16="http://schemas.microsoft.com/office/drawing/2014/main" val="10011"/>
                  </a:ext>
                </a:extLst>
              </a:tr>
              <a:tr h="312171">
                <a:tc>
                  <a:txBody>
                    <a:bodyPr/>
                    <a:lstStyle/>
                    <a:p>
                      <a:r>
                        <a:rPr lang="en-US" sz="1000" dirty="0" err="1" smtClean="0"/>
                        <a:t>Mr</a:t>
                      </a:r>
                      <a:r>
                        <a:rPr lang="en-US" sz="1000" baseline="0" dirty="0" smtClean="0"/>
                        <a:t> Ye Lin </a:t>
                      </a:r>
                      <a:r>
                        <a:rPr lang="en-US" sz="1000" baseline="0" dirty="0" err="1" smtClean="0"/>
                        <a:t>Naing</a:t>
                      </a:r>
                      <a:endParaRPr lang="en-US" sz="1000" dirty="0"/>
                    </a:p>
                  </a:txBody>
                  <a:tcPr/>
                </a:tc>
                <a:tc>
                  <a:txBody>
                    <a:bodyPr/>
                    <a:lstStyle/>
                    <a:p>
                      <a:r>
                        <a:rPr lang="en-US" sz="1000" dirty="0" smtClean="0"/>
                        <a:t>GM,</a:t>
                      </a:r>
                      <a:r>
                        <a:rPr lang="en-US" sz="1000" baseline="0" dirty="0" smtClean="0"/>
                        <a:t> </a:t>
                      </a:r>
                      <a:r>
                        <a:rPr lang="en-US" sz="1000" dirty="0" err="1" smtClean="0"/>
                        <a:t>Tun</a:t>
                      </a:r>
                      <a:r>
                        <a:rPr lang="en-US" sz="1000" dirty="0" smtClean="0"/>
                        <a:t> Foundation</a:t>
                      </a:r>
                      <a:endParaRPr lang="en-US" sz="1000" dirty="0"/>
                    </a:p>
                  </a:txBody>
                  <a:tcPr/>
                </a:tc>
                <a:tc>
                  <a:txBody>
                    <a:bodyPr/>
                    <a:lstStyle/>
                    <a:p>
                      <a:r>
                        <a:rPr lang="en-US" sz="1000" dirty="0" smtClean="0"/>
                        <a:t>95-9-5163318</a:t>
                      </a:r>
                      <a:endParaRPr lang="en-US" sz="1000" dirty="0"/>
                    </a:p>
                  </a:txBody>
                  <a:tcPr/>
                </a:tc>
                <a:extLst>
                  <a:ext uri="{0D108BD9-81ED-4DB2-BD59-A6C34878D82A}">
                    <a16:rowId xmlns:a16="http://schemas.microsoft.com/office/drawing/2014/main" val="10012"/>
                  </a:ext>
                </a:extLst>
              </a:tr>
              <a:tr h="286253">
                <a:tc>
                  <a:txBody>
                    <a:bodyPr/>
                    <a:lstStyle/>
                    <a:p>
                      <a:r>
                        <a:rPr lang="en-US" sz="1000" dirty="0" err="1" smtClean="0"/>
                        <a:t>Mr</a:t>
                      </a:r>
                      <a:r>
                        <a:rPr lang="en-US" sz="1000" dirty="0" smtClean="0"/>
                        <a:t> </a:t>
                      </a:r>
                      <a:r>
                        <a:rPr lang="en-US" sz="1000" dirty="0" err="1" smtClean="0"/>
                        <a:t>Myint</a:t>
                      </a:r>
                      <a:r>
                        <a:rPr lang="en-US" sz="1000" dirty="0" smtClean="0"/>
                        <a:t> </a:t>
                      </a:r>
                      <a:r>
                        <a:rPr lang="en-US" sz="1000" dirty="0" err="1" smtClean="0"/>
                        <a:t>Swe</a:t>
                      </a:r>
                      <a:endParaRPr lang="en-US" sz="1000" dirty="0"/>
                    </a:p>
                  </a:txBody>
                  <a:tcPr/>
                </a:tc>
                <a:tc>
                  <a:txBody>
                    <a:bodyPr/>
                    <a:lstStyle/>
                    <a:p>
                      <a:r>
                        <a:rPr lang="en-US" sz="1000" dirty="0" smtClean="0"/>
                        <a:t>Microfinance Technical Consultant</a:t>
                      </a:r>
                      <a:endParaRPr lang="en-US" sz="1000" dirty="0"/>
                    </a:p>
                  </a:txBody>
                  <a:tcPr/>
                </a:tc>
                <a:tc>
                  <a:txBody>
                    <a:bodyPr/>
                    <a:lstStyle/>
                    <a:p>
                      <a:r>
                        <a:rPr lang="en-US" sz="1000" dirty="0" smtClean="0"/>
                        <a:t>95-9-5159465</a:t>
                      </a:r>
                      <a:endParaRPr lang="en-US" sz="1000" dirty="0"/>
                    </a:p>
                  </a:txBody>
                  <a:tcPr/>
                </a:tc>
                <a:extLst>
                  <a:ext uri="{0D108BD9-81ED-4DB2-BD59-A6C34878D82A}">
                    <a16:rowId xmlns:a16="http://schemas.microsoft.com/office/drawing/2014/main" val="10013"/>
                  </a:ext>
                </a:extLst>
              </a:tr>
              <a:tr h="239075">
                <a:tc>
                  <a:txBody>
                    <a:bodyPr/>
                    <a:lstStyle/>
                    <a:p>
                      <a:r>
                        <a:rPr lang="en-US" sz="1000" dirty="0" err="1" smtClean="0"/>
                        <a:t>Ms</a:t>
                      </a:r>
                      <a:r>
                        <a:rPr lang="en-US" sz="1000" dirty="0" smtClean="0"/>
                        <a:t> </a:t>
                      </a:r>
                      <a:r>
                        <a:rPr lang="en-US" sz="1000" dirty="0" err="1" smtClean="0"/>
                        <a:t>Thiri</a:t>
                      </a:r>
                      <a:endParaRPr lang="en-US" sz="1000" dirty="0"/>
                    </a:p>
                  </a:txBody>
                  <a:tcPr/>
                </a:tc>
                <a:tc>
                  <a:txBody>
                    <a:bodyPr/>
                    <a:lstStyle/>
                    <a:p>
                      <a:r>
                        <a:rPr lang="en-US" sz="1000" dirty="0" smtClean="0"/>
                        <a:t>Manager, </a:t>
                      </a:r>
                      <a:r>
                        <a:rPr lang="en-US" sz="1000" dirty="0" err="1" smtClean="0"/>
                        <a:t>Thamardi</a:t>
                      </a:r>
                      <a:r>
                        <a:rPr lang="en-US" sz="1000" dirty="0" smtClean="0"/>
                        <a:t> Pawnshop</a:t>
                      </a:r>
                      <a:endParaRPr lang="en-US" sz="1000" dirty="0"/>
                    </a:p>
                  </a:txBody>
                  <a:tcPr/>
                </a:tc>
                <a:tc>
                  <a:txBody>
                    <a:bodyPr/>
                    <a:lstStyle/>
                    <a:p>
                      <a:endParaRPr lang="en-US" sz="1000" dirty="0"/>
                    </a:p>
                  </a:txBody>
                  <a:tcPr/>
                </a:tc>
                <a:extLst>
                  <a:ext uri="{0D108BD9-81ED-4DB2-BD59-A6C34878D82A}">
                    <a16:rowId xmlns:a16="http://schemas.microsoft.com/office/drawing/2014/main" val="10014"/>
                  </a:ext>
                </a:extLst>
              </a:tr>
              <a:tr h="239075">
                <a:tc>
                  <a:txBody>
                    <a:bodyPr/>
                    <a:lstStyle/>
                    <a:p>
                      <a:r>
                        <a:rPr lang="en-US" sz="1000" dirty="0" err="1" smtClean="0"/>
                        <a:t>Mr</a:t>
                      </a:r>
                      <a:r>
                        <a:rPr lang="en-US" sz="1000" baseline="0" dirty="0" smtClean="0"/>
                        <a:t> </a:t>
                      </a:r>
                      <a:r>
                        <a:rPr lang="en-US" sz="1000" baseline="0" dirty="0" err="1" smtClean="0"/>
                        <a:t>Khant</a:t>
                      </a:r>
                      <a:r>
                        <a:rPr lang="en-US" sz="1000" baseline="0" dirty="0" smtClean="0"/>
                        <a:t> Mg </a:t>
                      </a:r>
                      <a:r>
                        <a:rPr lang="en-US" sz="1000" baseline="0" dirty="0" err="1" smtClean="0"/>
                        <a:t>Mg</a:t>
                      </a:r>
                      <a:endParaRPr lang="en-US" sz="1000" dirty="0"/>
                    </a:p>
                  </a:txBody>
                  <a:tcPr/>
                </a:tc>
                <a:tc>
                  <a:txBody>
                    <a:bodyPr/>
                    <a:lstStyle/>
                    <a:p>
                      <a:r>
                        <a:rPr lang="en-US" sz="1000" dirty="0" smtClean="0"/>
                        <a:t>Sales Executive, Blue Ocean Operating Management</a:t>
                      </a:r>
                      <a:endParaRPr lang="en-US" sz="1000" dirty="0"/>
                    </a:p>
                  </a:txBody>
                  <a:tcPr/>
                </a:tc>
                <a:tc>
                  <a:txBody>
                    <a:bodyPr/>
                    <a:lstStyle/>
                    <a:p>
                      <a:r>
                        <a:rPr lang="en-US" sz="1000" dirty="0" smtClean="0"/>
                        <a:t>95-9-2399245</a:t>
                      </a:r>
                      <a:endParaRPr lang="en-US" sz="1000" dirty="0"/>
                    </a:p>
                  </a:txBody>
                  <a:tcPr/>
                </a:tc>
                <a:extLst>
                  <a:ext uri="{0D108BD9-81ED-4DB2-BD59-A6C34878D82A}">
                    <a16:rowId xmlns:a16="http://schemas.microsoft.com/office/drawing/2014/main" val="10015"/>
                  </a:ext>
                </a:extLst>
              </a:tr>
            </a:tbl>
          </a:graphicData>
        </a:graphic>
      </p:graphicFrame>
      <p:sp>
        <p:nvSpPr>
          <p:cNvPr id="3" name="TextBox 2"/>
          <p:cNvSpPr txBox="1"/>
          <p:nvPr/>
        </p:nvSpPr>
        <p:spPr>
          <a:xfrm>
            <a:off x="82550" y="438091"/>
            <a:ext cx="9747251" cy="400110"/>
          </a:xfrm>
          <a:prstGeom prst="rect">
            <a:avLst/>
          </a:prstGeom>
          <a:noFill/>
          <a:ln w="28575">
            <a:noFill/>
          </a:ln>
        </p:spPr>
        <p:txBody>
          <a:bodyPr wrap="square" rtlCol="0">
            <a:spAutoFit/>
          </a:bodyPr>
          <a:lstStyle/>
          <a:p>
            <a:r>
              <a:rPr lang="en-US" altLang="ja-JP" sz="2000" dirty="0" smtClean="0">
                <a:solidFill>
                  <a:schemeClr val="tx2">
                    <a:lumMod val="50000"/>
                  </a:schemeClr>
                </a:solidFill>
              </a:rPr>
              <a:t>Contacts</a:t>
            </a:r>
            <a:endParaRPr lang="en-US" sz="2000" dirty="0">
              <a:solidFill>
                <a:schemeClr val="tx2">
                  <a:lumMod val="50000"/>
                </a:schemeClr>
              </a:solidFill>
            </a:endParaRPr>
          </a:p>
        </p:txBody>
      </p:sp>
    </p:spTree>
    <p:extLst>
      <p:ext uri="{BB962C8B-B14F-4D97-AF65-F5344CB8AC3E}">
        <p14:creationId xmlns:p14="http://schemas.microsoft.com/office/powerpoint/2010/main" val="293791914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954638544"/>
              </p:ext>
            </p:extLst>
          </p:nvPr>
        </p:nvGraphicFramePr>
        <p:xfrm>
          <a:off x="304801" y="1066800"/>
          <a:ext cx="9372600" cy="2057402"/>
        </p:xfrm>
        <a:graphic>
          <a:graphicData uri="http://schemas.openxmlformats.org/drawingml/2006/table">
            <a:tbl>
              <a:tblPr firstRow="1" bandRow="1">
                <a:tableStyleId>{5C22544A-7EE6-4342-B048-85BDC9FD1C3A}</a:tableStyleId>
              </a:tblPr>
              <a:tblGrid>
                <a:gridCol w="2585544">
                  <a:extLst>
                    <a:ext uri="{9D8B030D-6E8A-4147-A177-3AD203B41FA5}">
                      <a16:colId xmlns:a16="http://schemas.microsoft.com/office/drawing/2014/main" val="20000"/>
                    </a:ext>
                  </a:extLst>
                </a:gridCol>
                <a:gridCol w="3662856">
                  <a:extLst>
                    <a:ext uri="{9D8B030D-6E8A-4147-A177-3AD203B41FA5}">
                      <a16:colId xmlns:a16="http://schemas.microsoft.com/office/drawing/2014/main" val="20001"/>
                    </a:ext>
                  </a:extLst>
                </a:gridCol>
                <a:gridCol w="3124200">
                  <a:extLst>
                    <a:ext uri="{9D8B030D-6E8A-4147-A177-3AD203B41FA5}">
                      <a16:colId xmlns:a16="http://schemas.microsoft.com/office/drawing/2014/main" val="20002"/>
                    </a:ext>
                  </a:extLst>
                </a:gridCol>
              </a:tblGrid>
              <a:tr h="353352">
                <a:tc>
                  <a:txBody>
                    <a:bodyPr/>
                    <a:lstStyle/>
                    <a:p>
                      <a:r>
                        <a:rPr lang="en-US" sz="1200" dirty="0" smtClean="0"/>
                        <a:t>Name</a:t>
                      </a:r>
                      <a:endParaRPr lang="en-US" sz="1200" dirty="0"/>
                    </a:p>
                  </a:txBody>
                  <a:tcPr/>
                </a:tc>
                <a:tc>
                  <a:txBody>
                    <a:bodyPr/>
                    <a:lstStyle/>
                    <a:p>
                      <a:r>
                        <a:rPr lang="en-US" sz="1200" dirty="0" smtClean="0"/>
                        <a:t>Organization</a:t>
                      </a:r>
                      <a:endParaRPr lang="en-US" sz="1200" dirty="0"/>
                    </a:p>
                  </a:txBody>
                  <a:tcPr/>
                </a:tc>
                <a:tc>
                  <a:txBody>
                    <a:bodyPr/>
                    <a:lstStyle/>
                    <a:p>
                      <a:r>
                        <a:rPr lang="en-US" sz="1200" dirty="0" smtClean="0"/>
                        <a:t>Contact</a:t>
                      </a:r>
                      <a:endParaRPr lang="en-US" sz="1200" dirty="0"/>
                    </a:p>
                  </a:txBody>
                  <a:tcPr/>
                </a:tc>
                <a:extLst>
                  <a:ext uri="{0D108BD9-81ED-4DB2-BD59-A6C34878D82A}">
                    <a16:rowId xmlns:a16="http://schemas.microsoft.com/office/drawing/2014/main" val="10000"/>
                  </a:ext>
                </a:extLst>
              </a:tr>
              <a:tr h="324015">
                <a:tc>
                  <a:txBody>
                    <a:bodyPr/>
                    <a:lstStyle/>
                    <a:p>
                      <a:r>
                        <a:rPr lang="en-US" sz="1000" dirty="0" err="1" smtClean="0"/>
                        <a:t>Mr</a:t>
                      </a:r>
                      <a:r>
                        <a:rPr lang="en-US" sz="1000" baseline="0" dirty="0" smtClean="0"/>
                        <a:t> </a:t>
                      </a:r>
                      <a:r>
                        <a:rPr lang="en-US" sz="1000" baseline="0" dirty="0" err="1" smtClean="0"/>
                        <a:t>Sai</a:t>
                      </a:r>
                      <a:r>
                        <a:rPr lang="en-US" sz="1000" baseline="0" dirty="0" smtClean="0"/>
                        <a:t> </a:t>
                      </a:r>
                      <a:r>
                        <a:rPr lang="en-US" sz="1000" baseline="0" dirty="0" err="1" smtClean="0"/>
                        <a:t>Hnin</a:t>
                      </a:r>
                      <a:r>
                        <a:rPr lang="en-US" sz="1000" baseline="0" dirty="0" smtClean="0"/>
                        <a:t> </a:t>
                      </a:r>
                      <a:r>
                        <a:rPr lang="en-US" sz="1000" baseline="0" dirty="0" err="1" smtClean="0"/>
                        <a:t>Aung</a:t>
                      </a:r>
                      <a:endParaRPr lang="en-US" sz="1000" dirty="0"/>
                    </a:p>
                  </a:txBody>
                  <a:tcPr/>
                </a:tc>
                <a:tc>
                  <a:txBody>
                    <a:bodyPr/>
                    <a:lstStyle/>
                    <a:p>
                      <a:r>
                        <a:rPr lang="en-US" sz="1000" dirty="0" smtClean="0"/>
                        <a:t>GM, Fullerton Myanmar</a:t>
                      </a:r>
                      <a:endParaRPr lang="en-US" sz="1000" dirty="0"/>
                    </a:p>
                  </a:txBody>
                  <a:tcPr/>
                </a:tc>
                <a:tc>
                  <a:txBody>
                    <a:bodyPr/>
                    <a:lstStyle/>
                    <a:p>
                      <a:r>
                        <a:rPr lang="en-US" sz="1000" dirty="0" smtClean="0"/>
                        <a:t>95-9-43151490</a:t>
                      </a:r>
                      <a:endParaRPr lang="en-US" sz="1000" dirty="0"/>
                    </a:p>
                  </a:txBody>
                  <a:tcPr/>
                </a:tc>
                <a:extLst>
                  <a:ext uri="{0D108BD9-81ED-4DB2-BD59-A6C34878D82A}">
                    <a16:rowId xmlns:a16="http://schemas.microsoft.com/office/drawing/2014/main" val="10001"/>
                  </a:ext>
                </a:extLst>
              </a:tr>
              <a:tr h="276007">
                <a:tc>
                  <a:txBody>
                    <a:bodyPr/>
                    <a:lstStyle/>
                    <a:p>
                      <a:r>
                        <a:rPr lang="en-US" sz="1000" dirty="0" err="1" smtClean="0"/>
                        <a:t>Mr</a:t>
                      </a:r>
                      <a:r>
                        <a:rPr lang="en-US" sz="1000" baseline="0" dirty="0" smtClean="0"/>
                        <a:t> </a:t>
                      </a:r>
                      <a:r>
                        <a:rPr lang="en-US" sz="1000" baseline="0" dirty="0" err="1" smtClean="0"/>
                        <a:t>Kyaw</a:t>
                      </a:r>
                      <a:r>
                        <a:rPr lang="en-US" sz="1000" baseline="0" dirty="0" smtClean="0"/>
                        <a:t> </a:t>
                      </a:r>
                      <a:r>
                        <a:rPr lang="en-US" sz="1000" baseline="0" dirty="0" err="1" smtClean="0"/>
                        <a:t>Swar</a:t>
                      </a:r>
                      <a:endParaRPr lang="en-US" sz="1000" dirty="0"/>
                    </a:p>
                  </a:txBody>
                  <a:tcPr/>
                </a:tc>
                <a:tc>
                  <a:txBody>
                    <a:bodyPr/>
                    <a:lstStyle/>
                    <a:p>
                      <a:r>
                        <a:rPr lang="en-US" sz="1000" dirty="0" smtClean="0"/>
                        <a:t>MD,</a:t>
                      </a:r>
                      <a:r>
                        <a:rPr lang="en-US" sz="1000" baseline="0" dirty="0" smtClean="0"/>
                        <a:t> Straits Microfinance</a:t>
                      </a:r>
                      <a:endParaRPr lang="en-US" sz="1000" dirty="0"/>
                    </a:p>
                  </a:txBody>
                  <a:tcPr/>
                </a:tc>
                <a:tc>
                  <a:txBody>
                    <a:bodyPr/>
                    <a:lstStyle/>
                    <a:p>
                      <a:r>
                        <a:rPr lang="en-US" sz="1000" dirty="0" smtClean="0"/>
                        <a:t>95-9-43070112</a:t>
                      </a:r>
                      <a:endParaRPr lang="en-US" sz="1000" dirty="0"/>
                    </a:p>
                  </a:txBody>
                  <a:tcPr/>
                </a:tc>
                <a:extLst>
                  <a:ext uri="{0D108BD9-81ED-4DB2-BD59-A6C34878D82A}">
                    <a16:rowId xmlns:a16="http://schemas.microsoft.com/office/drawing/2014/main" val="10002"/>
                  </a:ext>
                </a:extLst>
              </a:tr>
              <a:tr h="276007">
                <a:tc>
                  <a:txBody>
                    <a:bodyPr/>
                    <a:lstStyle/>
                    <a:p>
                      <a:r>
                        <a:rPr lang="en-US" sz="1000" dirty="0" err="1" smtClean="0"/>
                        <a:t>Mr</a:t>
                      </a:r>
                      <a:r>
                        <a:rPr lang="en-US" sz="1000" dirty="0" smtClean="0"/>
                        <a:t> Tin </a:t>
                      </a:r>
                      <a:r>
                        <a:rPr lang="en-US" sz="1000" dirty="0" err="1" smtClean="0"/>
                        <a:t>Ko</a:t>
                      </a:r>
                      <a:r>
                        <a:rPr lang="en-US" sz="1000" dirty="0" smtClean="0"/>
                        <a:t> </a:t>
                      </a:r>
                      <a:r>
                        <a:rPr lang="en-US" sz="1000" dirty="0" err="1" smtClean="0"/>
                        <a:t>Latt</a:t>
                      </a:r>
                      <a:endParaRPr lang="en-US" sz="1000" dirty="0"/>
                    </a:p>
                  </a:txBody>
                  <a:tcPr/>
                </a:tc>
                <a:tc>
                  <a:txBody>
                    <a:bodyPr/>
                    <a:lstStyle/>
                    <a:p>
                      <a:r>
                        <a:rPr lang="en-US" sz="1000" dirty="0" smtClean="0"/>
                        <a:t>GM,</a:t>
                      </a:r>
                      <a:r>
                        <a:rPr lang="en-US" sz="1000" baseline="0" dirty="0" smtClean="0"/>
                        <a:t> Straits Microfinance</a:t>
                      </a:r>
                      <a:endParaRPr lang="en-US" sz="1000" dirty="0"/>
                    </a:p>
                  </a:txBody>
                  <a:tcPr/>
                </a:tc>
                <a:tc>
                  <a:txBody>
                    <a:bodyPr/>
                    <a:lstStyle/>
                    <a:p>
                      <a:r>
                        <a:rPr lang="en-US" sz="1000" dirty="0" smtClean="0"/>
                        <a:t>95-9-422473582</a:t>
                      </a:r>
                      <a:endParaRPr lang="en-US" sz="1000" dirty="0"/>
                    </a:p>
                  </a:txBody>
                  <a:tcPr/>
                </a:tc>
                <a:extLst>
                  <a:ext uri="{0D108BD9-81ED-4DB2-BD59-A6C34878D82A}">
                    <a16:rowId xmlns:a16="http://schemas.microsoft.com/office/drawing/2014/main" val="10003"/>
                  </a:ext>
                </a:extLst>
              </a:tr>
              <a:tr h="276007">
                <a:tc>
                  <a:txBody>
                    <a:bodyPr/>
                    <a:lstStyle/>
                    <a:p>
                      <a:r>
                        <a:rPr lang="en-US" sz="1000" dirty="0" err="1" smtClean="0"/>
                        <a:t>Mr</a:t>
                      </a:r>
                      <a:r>
                        <a:rPr lang="en-US" sz="1000" dirty="0" smtClean="0"/>
                        <a:t> </a:t>
                      </a:r>
                      <a:r>
                        <a:rPr lang="en-US" sz="1000" dirty="0" err="1" smtClean="0"/>
                        <a:t>Thar</a:t>
                      </a:r>
                      <a:r>
                        <a:rPr lang="en-US" sz="1000" baseline="0" dirty="0" smtClean="0"/>
                        <a:t> Win</a:t>
                      </a:r>
                      <a:endParaRPr lang="en-US" sz="1000" dirty="0"/>
                    </a:p>
                  </a:txBody>
                  <a:tcPr/>
                </a:tc>
                <a:tc>
                  <a:txBody>
                    <a:bodyPr/>
                    <a:lstStyle/>
                    <a:p>
                      <a:r>
                        <a:rPr lang="en-US" sz="1000" dirty="0" smtClean="0"/>
                        <a:t>MD,</a:t>
                      </a:r>
                      <a:r>
                        <a:rPr lang="en-US" sz="1000" baseline="0" dirty="0" smtClean="0"/>
                        <a:t> </a:t>
                      </a:r>
                      <a:r>
                        <a:rPr lang="en-US" sz="1000" baseline="0" dirty="0" err="1" smtClean="0"/>
                        <a:t>Tauk</a:t>
                      </a:r>
                      <a:r>
                        <a:rPr lang="en-US" sz="1000" baseline="0" dirty="0" smtClean="0"/>
                        <a:t> </a:t>
                      </a:r>
                      <a:r>
                        <a:rPr lang="en-US" sz="1000" baseline="0" dirty="0" err="1" smtClean="0"/>
                        <a:t>Htun</a:t>
                      </a:r>
                      <a:endParaRPr lang="en-US" sz="1000" dirty="0"/>
                    </a:p>
                  </a:txBody>
                  <a:tcPr/>
                </a:tc>
                <a:tc>
                  <a:txBody>
                    <a:bodyPr/>
                    <a:lstStyle/>
                    <a:p>
                      <a:r>
                        <a:rPr lang="en-US" sz="1000" dirty="0" smtClean="0"/>
                        <a:t>95-9-8601048</a:t>
                      </a:r>
                      <a:endParaRPr lang="en-US" sz="1000" dirty="0"/>
                    </a:p>
                  </a:txBody>
                  <a:tcPr/>
                </a:tc>
                <a:extLst>
                  <a:ext uri="{0D108BD9-81ED-4DB2-BD59-A6C34878D82A}">
                    <a16:rowId xmlns:a16="http://schemas.microsoft.com/office/drawing/2014/main" val="10004"/>
                  </a:ext>
                </a:extLst>
              </a:tr>
              <a:tr h="276007">
                <a:tc>
                  <a:txBody>
                    <a:bodyPr/>
                    <a:lstStyle/>
                    <a:p>
                      <a:r>
                        <a:rPr lang="en-US" sz="1000" dirty="0" err="1" smtClean="0"/>
                        <a:t>Ms</a:t>
                      </a:r>
                      <a:r>
                        <a:rPr lang="en-US" sz="1000" dirty="0" smtClean="0"/>
                        <a:t> Ni </a:t>
                      </a:r>
                      <a:r>
                        <a:rPr lang="en-US" sz="1000" dirty="0" err="1" smtClean="0"/>
                        <a:t>Ni</a:t>
                      </a:r>
                      <a:r>
                        <a:rPr lang="en-US" sz="1000" dirty="0" smtClean="0"/>
                        <a:t> </a:t>
                      </a:r>
                      <a:r>
                        <a:rPr lang="en-US" sz="1000" dirty="0" err="1" smtClean="0"/>
                        <a:t>Khin</a:t>
                      </a:r>
                      <a:endParaRPr lang="en-US" sz="1000" dirty="0"/>
                    </a:p>
                  </a:txBody>
                  <a:tcPr/>
                </a:tc>
                <a:tc>
                  <a:txBody>
                    <a:bodyPr/>
                    <a:lstStyle/>
                    <a:p>
                      <a:r>
                        <a:rPr lang="en-US" sz="1000" dirty="0" smtClean="0"/>
                        <a:t>GM,</a:t>
                      </a:r>
                      <a:r>
                        <a:rPr lang="en-US" sz="1000" baseline="0" dirty="0" smtClean="0"/>
                        <a:t> Internet Wallet</a:t>
                      </a:r>
                      <a:endParaRPr lang="en-US" sz="1000" dirty="0"/>
                    </a:p>
                  </a:txBody>
                  <a:tcPr/>
                </a:tc>
                <a:tc>
                  <a:txBody>
                    <a:bodyPr/>
                    <a:lstStyle/>
                    <a:p>
                      <a:r>
                        <a:rPr lang="en-US" sz="1000" dirty="0" smtClean="0"/>
                        <a:t>95-9-43096360</a:t>
                      </a:r>
                      <a:endParaRPr lang="en-US" sz="1000" dirty="0"/>
                    </a:p>
                  </a:txBody>
                  <a:tcPr/>
                </a:tc>
                <a:extLst>
                  <a:ext uri="{0D108BD9-81ED-4DB2-BD59-A6C34878D82A}">
                    <a16:rowId xmlns:a16="http://schemas.microsoft.com/office/drawing/2014/main" val="10005"/>
                  </a:ext>
                </a:extLst>
              </a:tr>
              <a:tr h="276007">
                <a:tc>
                  <a:txBody>
                    <a:bodyPr/>
                    <a:lstStyle/>
                    <a:p>
                      <a:r>
                        <a:rPr lang="en-US" sz="1000" dirty="0" err="1" smtClean="0"/>
                        <a:t>Mr</a:t>
                      </a:r>
                      <a:r>
                        <a:rPr lang="en-US" sz="1000" dirty="0" smtClean="0"/>
                        <a:t> Thaw </a:t>
                      </a:r>
                      <a:r>
                        <a:rPr lang="en-US" sz="1000" dirty="0" err="1" smtClean="0"/>
                        <a:t>Zin</a:t>
                      </a:r>
                      <a:endParaRPr lang="en-US" sz="1000" dirty="0"/>
                    </a:p>
                  </a:txBody>
                  <a:tcPr/>
                </a:tc>
                <a:tc>
                  <a:txBody>
                    <a:bodyPr/>
                    <a:lstStyle/>
                    <a:p>
                      <a:r>
                        <a:rPr lang="en-US" sz="1000" dirty="0" smtClean="0"/>
                        <a:t>Marketing Manager, Speed Kyat</a:t>
                      </a:r>
                      <a:endParaRPr lang="en-US" sz="1000" dirty="0"/>
                    </a:p>
                  </a:txBody>
                  <a:tcPr/>
                </a:tc>
                <a:tc>
                  <a:txBody>
                    <a:bodyPr/>
                    <a:lstStyle/>
                    <a:p>
                      <a:r>
                        <a:rPr lang="en-US" sz="1000" dirty="0" smtClean="0"/>
                        <a:t>95-9-258877770</a:t>
                      </a:r>
                      <a:endParaRPr lang="en-US" sz="1000" dirty="0"/>
                    </a:p>
                  </a:txBody>
                  <a:tcPr/>
                </a:tc>
                <a:extLst>
                  <a:ext uri="{0D108BD9-81ED-4DB2-BD59-A6C34878D82A}">
                    <a16:rowId xmlns:a16="http://schemas.microsoft.com/office/drawing/2014/main" val="10006"/>
                  </a:ext>
                </a:extLst>
              </a:tr>
            </a:tbl>
          </a:graphicData>
        </a:graphic>
      </p:graphicFrame>
      <p:sp>
        <p:nvSpPr>
          <p:cNvPr id="3" name="TextBox 2"/>
          <p:cNvSpPr txBox="1"/>
          <p:nvPr/>
        </p:nvSpPr>
        <p:spPr>
          <a:xfrm>
            <a:off x="82550" y="438091"/>
            <a:ext cx="9747251" cy="400110"/>
          </a:xfrm>
          <a:prstGeom prst="rect">
            <a:avLst/>
          </a:prstGeom>
          <a:noFill/>
          <a:ln w="28575">
            <a:noFill/>
          </a:ln>
        </p:spPr>
        <p:txBody>
          <a:bodyPr wrap="square" rtlCol="0">
            <a:spAutoFit/>
          </a:bodyPr>
          <a:lstStyle/>
          <a:p>
            <a:r>
              <a:rPr lang="en-US" altLang="ja-JP" sz="2000" dirty="0" smtClean="0">
                <a:solidFill>
                  <a:schemeClr val="tx2">
                    <a:lumMod val="50000"/>
                  </a:schemeClr>
                </a:solidFill>
              </a:rPr>
              <a:t>Contacts</a:t>
            </a:r>
            <a:endParaRPr lang="en-US" sz="2000" dirty="0">
              <a:solidFill>
                <a:schemeClr val="tx2">
                  <a:lumMod val="50000"/>
                </a:schemeClr>
              </a:solidFill>
            </a:endParaRPr>
          </a:p>
        </p:txBody>
      </p:sp>
    </p:spTree>
    <p:extLst>
      <p:ext uri="{BB962C8B-B14F-4D97-AF65-F5344CB8AC3E}">
        <p14:creationId xmlns:p14="http://schemas.microsoft.com/office/powerpoint/2010/main" val="408811421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7402011" y="4267203"/>
            <a:ext cx="2141997" cy="830997"/>
          </a:xfrm>
          <a:prstGeom prst="rect">
            <a:avLst/>
          </a:prstGeom>
        </p:spPr>
        <p:txBody>
          <a:bodyPr wrap="none">
            <a:spAutoFit/>
          </a:bodyPr>
          <a:lstStyle/>
          <a:p>
            <a:r>
              <a:rPr lang="en-US" sz="1200" dirty="0">
                <a:solidFill>
                  <a:schemeClr val="tx1">
                    <a:lumMod val="90000"/>
                    <a:lumOff val="10000"/>
                  </a:schemeClr>
                </a:solidFill>
              </a:rPr>
              <a:t>Office </a:t>
            </a:r>
            <a:r>
              <a:rPr lang="en-US" sz="1200" dirty="0" smtClean="0">
                <a:solidFill>
                  <a:schemeClr val="tx1">
                    <a:lumMod val="90000"/>
                    <a:lumOff val="10000"/>
                  </a:schemeClr>
                </a:solidFill>
              </a:rPr>
              <a:t>307, </a:t>
            </a:r>
            <a:r>
              <a:rPr lang="en-US" sz="1200" dirty="0" err="1" smtClean="0">
                <a:solidFill>
                  <a:schemeClr val="tx1">
                    <a:lumMod val="90000"/>
                    <a:lumOff val="10000"/>
                  </a:schemeClr>
                </a:solidFill>
              </a:rPr>
              <a:t>Shwe</a:t>
            </a:r>
            <a:r>
              <a:rPr lang="en-US" sz="1200" dirty="0" smtClean="0">
                <a:solidFill>
                  <a:schemeClr val="tx1">
                    <a:lumMod val="90000"/>
                    <a:lumOff val="10000"/>
                  </a:schemeClr>
                </a:solidFill>
              </a:rPr>
              <a:t> </a:t>
            </a:r>
            <a:r>
              <a:rPr lang="en-US" sz="1200" dirty="0" err="1" smtClean="0">
                <a:solidFill>
                  <a:schemeClr val="tx1">
                    <a:lumMod val="90000"/>
                    <a:lumOff val="10000"/>
                  </a:schemeClr>
                </a:solidFill>
              </a:rPr>
              <a:t>Hintar</a:t>
            </a:r>
            <a:r>
              <a:rPr lang="en-US" sz="1200" dirty="0" smtClean="0">
                <a:solidFill>
                  <a:schemeClr val="tx1">
                    <a:lumMod val="90000"/>
                    <a:lumOff val="10000"/>
                  </a:schemeClr>
                </a:solidFill>
              </a:rPr>
              <a:t> Tower</a:t>
            </a:r>
            <a:endParaRPr lang="en-US" sz="1200" dirty="0">
              <a:solidFill>
                <a:schemeClr val="tx1">
                  <a:lumMod val="90000"/>
                  <a:lumOff val="10000"/>
                </a:schemeClr>
              </a:solidFill>
            </a:endParaRPr>
          </a:p>
          <a:p>
            <a:r>
              <a:rPr lang="en-US" sz="1200" dirty="0" smtClean="0">
                <a:solidFill>
                  <a:schemeClr val="tx1">
                    <a:lumMod val="90000"/>
                    <a:lumOff val="10000"/>
                  </a:schemeClr>
                </a:solidFill>
              </a:rPr>
              <a:t>Building B, 6 ½ Miles </a:t>
            </a:r>
            <a:r>
              <a:rPr lang="en-US" sz="1200" dirty="0" err="1" smtClean="0">
                <a:solidFill>
                  <a:schemeClr val="tx1">
                    <a:lumMod val="90000"/>
                    <a:lumOff val="10000"/>
                  </a:schemeClr>
                </a:solidFill>
              </a:rPr>
              <a:t>Pyay</a:t>
            </a:r>
            <a:r>
              <a:rPr lang="en-US" sz="1200" dirty="0" smtClean="0">
                <a:solidFill>
                  <a:schemeClr val="tx1">
                    <a:lumMod val="90000"/>
                    <a:lumOff val="10000"/>
                  </a:schemeClr>
                </a:solidFill>
              </a:rPr>
              <a:t> Road</a:t>
            </a:r>
          </a:p>
          <a:p>
            <a:r>
              <a:rPr lang="en-US" sz="1200" dirty="0" smtClean="0">
                <a:solidFill>
                  <a:schemeClr val="tx1">
                    <a:lumMod val="90000"/>
                    <a:lumOff val="10000"/>
                  </a:schemeClr>
                </a:solidFill>
              </a:rPr>
              <a:t>11 Qtr. </a:t>
            </a:r>
            <a:r>
              <a:rPr lang="en-US" sz="1200" dirty="0" err="1" smtClean="0">
                <a:solidFill>
                  <a:schemeClr val="tx1">
                    <a:lumMod val="90000"/>
                    <a:lumOff val="10000"/>
                  </a:schemeClr>
                </a:solidFill>
              </a:rPr>
              <a:t>Hlaing</a:t>
            </a:r>
            <a:r>
              <a:rPr lang="en-US" sz="1200" dirty="0" smtClean="0">
                <a:solidFill>
                  <a:schemeClr val="tx1">
                    <a:lumMod val="90000"/>
                    <a:lumOff val="10000"/>
                  </a:schemeClr>
                </a:solidFill>
              </a:rPr>
              <a:t> Township</a:t>
            </a:r>
          </a:p>
          <a:p>
            <a:r>
              <a:rPr lang="en-US" sz="1200" dirty="0" smtClean="0">
                <a:solidFill>
                  <a:schemeClr val="tx1">
                    <a:lumMod val="90000"/>
                    <a:lumOff val="10000"/>
                  </a:schemeClr>
                </a:solidFill>
              </a:rPr>
              <a:t>Yangon, Myanmar</a:t>
            </a:r>
            <a:endParaRPr lang="en-US" sz="1200" dirty="0">
              <a:solidFill>
                <a:schemeClr val="tx1">
                  <a:lumMod val="90000"/>
                  <a:lumOff val="10000"/>
                </a:schemeClr>
              </a:solidFill>
            </a:endParaRPr>
          </a:p>
        </p:txBody>
      </p:sp>
      <p:grpSp>
        <p:nvGrpSpPr>
          <p:cNvPr id="30" name="Group 29"/>
          <p:cNvGrpSpPr/>
          <p:nvPr/>
        </p:nvGrpSpPr>
        <p:grpSpPr>
          <a:xfrm>
            <a:off x="6902836" y="4301212"/>
            <a:ext cx="472652" cy="438912"/>
            <a:chOff x="6243638" y="2827337"/>
            <a:chExt cx="885825" cy="885825"/>
          </a:xfrm>
        </p:grpSpPr>
        <p:sp>
          <p:nvSpPr>
            <p:cNvPr id="31" name="Oval 139"/>
            <p:cNvSpPr>
              <a:spLocks noChangeArrowheads="1"/>
            </p:cNvSpPr>
            <p:nvPr/>
          </p:nvSpPr>
          <p:spPr bwMode="auto">
            <a:xfrm>
              <a:off x="6243638" y="2827337"/>
              <a:ext cx="885825" cy="885825"/>
            </a:xfrm>
            <a:prstGeom prst="ellipse">
              <a:avLst/>
            </a:pr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a:p>
          </p:txBody>
        </p:sp>
        <p:sp>
          <p:nvSpPr>
            <p:cNvPr id="32" name="Freeform 140"/>
            <p:cNvSpPr>
              <a:spLocks noEditPoints="1"/>
            </p:cNvSpPr>
            <p:nvPr/>
          </p:nvSpPr>
          <p:spPr bwMode="auto">
            <a:xfrm>
              <a:off x="6500813" y="3001962"/>
              <a:ext cx="355600" cy="555625"/>
            </a:xfrm>
            <a:custGeom>
              <a:avLst/>
              <a:gdLst>
                <a:gd name="T0" fmla="*/ 155 w 155"/>
                <a:gd name="T1" fmla="*/ 76 h 242"/>
                <a:gd name="T2" fmla="*/ 155 w 155"/>
                <a:gd name="T3" fmla="*/ 76 h 242"/>
                <a:gd name="T4" fmla="*/ 78 w 155"/>
                <a:gd name="T5" fmla="*/ 0 h 242"/>
                <a:gd name="T6" fmla="*/ 0 w 155"/>
                <a:gd name="T7" fmla="*/ 76 h 242"/>
                <a:gd name="T8" fmla="*/ 0 w 155"/>
                <a:gd name="T9" fmla="*/ 76 h 242"/>
                <a:gd name="T10" fmla="*/ 0 w 155"/>
                <a:gd name="T11" fmla="*/ 79 h 242"/>
                <a:gd name="T12" fmla="*/ 46 w 155"/>
                <a:gd name="T13" fmla="*/ 156 h 242"/>
                <a:gd name="T14" fmla="*/ 78 w 155"/>
                <a:gd name="T15" fmla="*/ 242 h 242"/>
                <a:gd name="T16" fmla="*/ 109 w 155"/>
                <a:gd name="T17" fmla="*/ 156 h 242"/>
                <a:gd name="T18" fmla="*/ 155 w 155"/>
                <a:gd name="T19" fmla="*/ 79 h 242"/>
                <a:gd name="T20" fmla="*/ 155 w 155"/>
                <a:gd name="T21" fmla="*/ 76 h 242"/>
                <a:gd name="T22" fmla="*/ 78 w 155"/>
                <a:gd name="T23" fmla="*/ 100 h 242"/>
                <a:gd name="T24" fmla="*/ 54 w 155"/>
                <a:gd name="T25" fmla="*/ 76 h 242"/>
                <a:gd name="T26" fmla="*/ 78 w 155"/>
                <a:gd name="T27" fmla="*/ 53 h 242"/>
                <a:gd name="T28" fmla="*/ 101 w 155"/>
                <a:gd name="T29" fmla="*/ 76 h 242"/>
                <a:gd name="T30" fmla="*/ 78 w 155"/>
                <a:gd name="T31" fmla="*/ 10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5" h="242">
                  <a:moveTo>
                    <a:pt x="155" y="76"/>
                  </a:moveTo>
                  <a:cubicBezTo>
                    <a:pt x="155" y="76"/>
                    <a:pt x="155" y="76"/>
                    <a:pt x="155" y="76"/>
                  </a:cubicBezTo>
                  <a:cubicBezTo>
                    <a:pt x="153" y="34"/>
                    <a:pt x="119" y="1"/>
                    <a:pt x="78" y="0"/>
                  </a:cubicBezTo>
                  <a:cubicBezTo>
                    <a:pt x="36" y="1"/>
                    <a:pt x="2" y="34"/>
                    <a:pt x="0" y="76"/>
                  </a:cubicBezTo>
                  <a:cubicBezTo>
                    <a:pt x="0" y="76"/>
                    <a:pt x="0" y="76"/>
                    <a:pt x="0" y="76"/>
                  </a:cubicBezTo>
                  <a:cubicBezTo>
                    <a:pt x="0" y="77"/>
                    <a:pt x="0" y="78"/>
                    <a:pt x="0" y="79"/>
                  </a:cubicBezTo>
                  <a:cubicBezTo>
                    <a:pt x="0" y="111"/>
                    <a:pt x="26" y="130"/>
                    <a:pt x="46" y="156"/>
                  </a:cubicBezTo>
                  <a:cubicBezTo>
                    <a:pt x="70" y="186"/>
                    <a:pt x="78" y="242"/>
                    <a:pt x="78" y="242"/>
                  </a:cubicBezTo>
                  <a:cubicBezTo>
                    <a:pt x="78" y="242"/>
                    <a:pt x="86" y="186"/>
                    <a:pt x="109" y="156"/>
                  </a:cubicBezTo>
                  <a:cubicBezTo>
                    <a:pt x="129" y="130"/>
                    <a:pt x="155" y="111"/>
                    <a:pt x="155" y="79"/>
                  </a:cubicBezTo>
                  <a:cubicBezTo>
                    <a:pt x="155" y="78"/>
                    <a:pt x="155" y="77"/>
                    <a:pt x="155" y="76"/>
                  </a:cubicBezTo>
                  <a:close/>
                  <a:moveTo>
                    <a:pt x="78" y="100"/>
                  </a:moveTo>
                  <a:cubicBezTo>
                    <a:pt x="65" y="100"/>
                    <a:pt x="54" y="89"/>
                    <a:pt x="54" y="76"/>
                  </a:cubicBezTo>
                  <a:cubicBezTo>
                    <a:pt x="54" y="63"/>
                    <a:pt x="65" y="53"/>
                    <a:pt x="78" y="53"/>
                  </a:cubicBezTo>
                  <a:cubicBezTo>
                    <a:pt x="91" y="53"/>
                    <a:pt x="101" y="63"/>
                    <a:pt x="101" y="76"/>
                  </a:cubicBezTo>
                  <a:cubicBezTo>
                    <a:pt x="101" y="89"/>
                    <a:pt x="91" y="100"/>
                    <a:pt x="78" y="1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34" name="Rectangle 33"/>
          <p:cNvSpPr/>
          <p:nvPr/>
        </p:nvSpPr>
        <p:spPr>
          <a:xfrm>
            <a:off x="7402011" y="5318278"/>
            <a:ext cx="1580176" cy="461665"/>
          </a:xfrm>
          <a:prstGeom prst="rect">
            <a:avLst/>
          </a:prstGeom>
        </p:spPr>
        <p:txBody>
          <a:bodyPr wrap="none">
            <a:spAutoFit/>
          </a:bodyPr>
          <a:lstStyle/>
          <a:p>
            <a:r>
              <a:rPr lang="en-US" sz="1200" dirty="0" smtClean="0">
                <a:solidFill>
                  <a:schemeClr val="tx1">
                    <a:lumMod val="90000"/>
                    <a:lumOff val="10000"/>
                  </a:schemeClr>
                </a:solidFill>
              </a:rPr>
              <a:t>+95 (0)1 654 730 (Tel)</a:t>
            </a:r>
          </a:p>
          <a:p>
            <a:r>
              <a:rPr lang="en-US" sz="1200" dirty="0" smtClean="0">
                <a:solidFill>
                  <a:schemeClr val="tx1">
                    <a:lumMod val="90000"/>
                    <a:lumOff val="10000"/>
                  </a:schemeClr>
                </a:solidFill>
              </a:rPr>
              <a:t>+95 (0)1 654 733 (Fax)</a:t>
            </a:r>
            <a:endParaRPr lang="en-US" sz="1200" dirty="0">
              <a:solidFill>
                <a:schemeClr val="tx1">
                  <a:lumMod val="90000"/>
                  <a:lumOff val="10000"/>
                </a:schemeClr>
              </a:solidFill>
            </a:endParaRPr>
          </a:p>
        </p:txBody>
      </p:sp>
      <p:grpSp>
        <p:nvGrpSpPr>
          <p:cNvPr id="35" name="Group 34"/>
          <p:cNvGrpSpPr/>
          <p:nvPr/>
        </p:nvGrpSpPr>
        <p:grpSpPr>
          <a:xfrm>
            <a:off x="6906406" y="5352288"/>
            <a:ext cx="472652" cy="438912"/>
            <a:chOff x="5958418" y="3997855"/>
            <a:chExt cx="741890" cy="741890"/>
          </a:xfrm>
        </p:grpSpPr>
        <p:sp>
          <p:nvSpPr>
            <p:cNvPr id="36" name="Oval 9"/>
            <p:cNvSpPr>
              <a:spLocks noChangeArrowheads="1"/>
            </p:cNvSpPr>
            <p:nvPr/>
          </p:nvSpPr>
          <p:spPr bwMode="auto">
            <a:xfrm>
              <a:off x="5958418" y="3997855"/>
              <a:ext cx="741890" cy="741890"/>
            </a:xfrm>
            <a:prstGeom prst="ellipse">
              <a:avLst/>
            </a:pr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sp>
          <p:nvSpPr>
            <p:cNvPr id="37" name="Freeform 93"/>
            <p:cNvSpPr>
              <a:spLocks/>
            </p:cNvSpPr>
            <p:nvPr/>
          </p:nvSpPr>
          <p:spPr bwMode="auto">
            <a:xfrm>
              <a:off x="6130926" y="4160838"/>
              <a:ext cx="319088" cy="477838"/>
            </a:xfrm>
            <a:custGeom>
              <a:avLst/>
              <a:gdLst>
                <a:gd name="T0" fmla="*/ 66 w 160"/>
                <a:gd name="T1" fmla="*/ 62 h 239"/>
                <a:gd name="T2" fmla="*/ 124 w 160"/>
                <a:gd name="T3" fmla="*/ 162 h 239"/>
                <a:gd name="T4" fmla="*/ 160 w 160"/>
                <a:gd name="T5" fmla="*/ 224 h 239"/>
                <a:gd name="T6" fmla="*/ 111 w 160"/>
                <a:gd name="T7" fmla="*/ 228 h 239"/>
                <a:gd name="T8" fmla="*/ 2 w 160"/>
                <a:gd name="T9" fmla="*/ 38 h 239"/>
                <a:gd name="T10" fmla="*/ 31 w 160"/>
                <a:gd name="T11" fmla="*/ 0 h 239"/>
                <a:gd name="T12" fmla="*/ 66 w 160"/>
                <a:gd name="T13" fmla="*/ 62 h 239"/>
              </a:gdLst>
              <a:ahLst/>
              <a:cxnLst>
                <a:cxn ang="0">
                  <a:pos x="T0" y="T1"/>
                </a:cxn>
                <a:cxn ang="0">
                  <a:pos x="T2" y="T3"/>
                </a:cxn>
                <a:cxn ang="0">
                  <a:pos x="T4" y="T5"/>
                </a:cxn>
                <a:cxn ang="0">
                  <a:pos x="T6" y="T7"/>
                </a:cxn>
                <a:cxn ang="0">
                  <a:pos x="T8" y="T9"/>
                </a:cxn>
                <a:cxn ang="0">
                  <a:pos x="T10" y="T11"/>
                </a:cxn>
                <a:cxn ang="0">
                  <a:pos x="T12" y="T13"/>
                </a:cxn>
              </a:cxnLst>
              <a:rect l="0" t="0" r="r" b="b"/>
              <a:pathLst>
                <a:path w="160" h="239">
                  <a:moveTo>
                    <a:pt x="66" y="62"/>
                  </a:moveTo>
                  <a:cubicBezTo>
                    <a:pt x="31" y="83"/>
                    <a:pt x="85" y="184"/>
                    <a:pt x="124" y="162"/>
                  </a:cubicBezTo>
                  <a:cubicBezTo>
                    <a:pt x="131" y="173"/>
                    <a:pt x="153" y="212"/>
                    <a:pt x="160" y="224"/>
                  </a:cubicBezTo>
                  <a:cubicBezTo>
                    <a:pt x="143" y="233"/>
                    <a:pt x="130" y="239"/>
                    <a:pt x="111" y="228"/>
                  </a:cubicBezTo>
                  <a:cubicBezTo>
                    <a:pt x="58" y="198"/>
                    <a:pt x="0" y="98"/>
                    <a:pt x="2" y="38"/>
                  </a:cubicBezTo>
                  <a:cubicBezTo>
                    <a:pt x="2" y="17"/>
                    <a:pt x="15" y="9"/>
                    <a:pt x="31" y="0"/>
                  </a:cubicBezTo>
                  <a:cubicBezTo>
                    <a:pt x="37" y="12"/>
                    <a:pt x="60" y="50"/>
                    <a:pt x="66" y="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 name="Freeform 94"/>
            <p:cNvSpPr>
              <a:spLocks/>
            </p:cNvSpPr>
            <p:nvPr/>
          </p:nvSpPr>
          <p:spPr bwMode="auto">
            <a:xfrm>
              <a:off x="6199188" y="4111625"/>
              <a:ext cx="139700" cy="176213"/>
            </a:xfrm>
            <a:custGeom>
              <a:avLst/>
              <a:gdLst>
                <a:gd name="T0" fmla="*/ 47 w 70"/>
                <a:gd name="T1" fmla="*/ 85 h 88"/>
                <a:gd name="T2" fmla="*/ 36 w 70"/>
                <a:gd name="T3" fmla="*/ 83 h 88"/>
                <a:gd name="T4" fmla="*/ 3 w 70"/>
                <a:gd name="T5" fmla="*/ 24 h 88"/>
                <a:gd name="T6" fmla="*/ 5 w 70"/>
                <a:gd name="T7" fmla="*/ 13 h 88"/>
                <a:gd name="T8" fmla="*/ 23 w 70"/>
                <a:gd name="T9" fmla="*/ 3 h 88"/>
                <a:gd name="T10" fmla="*/ 34 w 70"/>
                <a:gd name="T11" fmla="*/ 6 h 88"/>
                <a:gd name="T12" fmla="*/ 68 w 70"/>
                <a:gd name="T13" fmla="*/ 64 h 88"/>
                <a:gd name="T14" fmla="*/ 65 w 70"/>
                <a:gd name="T15" fmla="*/ 75 h 88"/>
                <a:gd name="T16" fmla="*/ 47 w 70"/>
                <a:gd name="T17" fmla="*/ 8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8">
                  <a:moveTo>
                    <a:pt x="47" y="85"/>
                  </a:moveTo>
                  <a:cubicBezTo>
                    <a:pt x="44" y="88"/>
                    <a:pt x="39" y="86"/>
                    <a:pt x="36" y="83"/>
                  </a:cubicBezTo>
                  <a:cubicBezTo>
                    <a:pt x="3" y="24"/>
                    <a:pt x="3" y="24"/>
                    <a:pt x="3" y="24"/>
                  </a:cubicBezTo>
                  <a:cubicBezTo>
                    <a:pt x="0" y="20"/>
                    <a:pt x="2" y="15"/>
                    <a:pt x="5" y="13"/>
                  </a:cubicBezTo>
                  <a:cubicBezTo>
                    <a:pt x="23" y="3"/>
                    <a:pt x="23" y="3"/>
                    <a:pt x="23" y="3"/>
                  </a:cubicBezTo>
                  <a:cubicBezTo>
                    <a:pt x="27" y="0"/>
                    <a:pt x="32" y="2"/>
                    <a:pt x="34" y="6"/>
                  </a:cubicBezTo>
                  <a:cubicBezTo>
                    <a:pt x="68" y="64"/>
                    <a:pt x="68" y="64"/>
                    <a:pt x="68" y="64"/>
                  </a:cubicBezTo>
                  <a:cubicBezTo>
                    <a:pt x="70" y="68"/>
                    <a:pt x="69" y="73"/>
                    <a:pt x="65" y="75"/>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9" name="Freeform 95"/>
            <p:cNvSpPr>
              <a:spLocks/>
            </p:cNvSpPr>
            <p:nvPr/>
          </p:nvSpPr>
          <p:spPr bwMode="auto">
            <a:xfrm>
              <a:off x="6384926" y="4432300"/>
              <a:ext cx="139700" cy="174625"/>
            </a:xfrm>
            <a:custGeom>
              <a:avLst/>
              <a:gdLst>
                <a:gd name="T0" fmla="*/ 47 w 70"/>
                <a:gd name="T1" fmla="*/ 85 h 87"/>
                <a:gd name="T2" fmla="*/ 36 w 70"/>
                <a:gd name="T3" fmla="*/ 82 h 87"/>
                <a:gd name="T4" fmla="*/ 2 w 70"/>
                <a:gd name="T5" fmla="*/ 23 h 87"/>
                <a:gd name="T6" fmla="*/ 5 w 70"/>
                <a:gd name="T7" fmla="*/ 12 h 87"/>
                <a:gd name="T8" fmla="*/ 23 w 70"/>
                <a:gd name="T9" fmla="*/ 2 h 87"/>
                <a:gd name="T10" fmla="*/ 34 w 70"/>
                <a:gd name="T11" fmla="*/ 5 h 87"/>
                <a:gd name="T12" fmla="*/ 68 w 70"/>
                <a:gd name="T13" fmla="*/ 63 h 87"/>
                <a:gd name="T14" fmla="*/ 65 w 70"/>
                <a:gd name="T15" fmla="*/ 74 h 87"/>
                <a:gd name="T16" fmla="*/ 47 w 70"/>
                <a:gd name="T17" fmla="*/ 8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 h="87">
                  <a:moveTo>
                    <a:pt x="47" y="85"/>
                  </a:moveTo>
                  <a:cubicBezTo>
                    <a:pt x="43" y="87"/>
                    <a:pt x="38" y="86"/>
                    <a:pt x="36" y="82"/>
                  </a:cubicBezTo>
                  <a:cubicBezTo>
                    <a:pt x="2" y="23"/>
                    <a:pt x="2" y="23"/>
                    <a:pt x="2" y="23"/>
                  </a:cubicBezTo>
                  <a:cubicBezTo>
                    <a:pt x="0" y="19"/>
                    <a:pt x="1" y="14"/>
                    <a:pt x="5" y="12"/>
                  </a:cubicBezTo>
                  <a:cubicBezTo>
                    <a:pt x="23" y="2"/>
                    <a:pt x="23" y="2"/>
                    <a:pt x="23" y="2"/>
                  </a:cubicBezTo>
                  <a:cubicBezTo>
                    <a:pt x="27" y="0"/>
                    <a:pt x="32" y="1"/>
                    <a:pt x="34" y="5"/>
                  </a:cubicBezTo>
                  <a:cubicBezTo>
                    <a:pt x="68" y="63"/>
                    <a:pt x="68" y="63"/>
                    <a:pt x="68" y="63"/>
                  </a:cubicBezTo>
                  <a:cubicBezTo>
                    <a:pt x="70" y="67"/>
                    <a:pt x="69" y="72"/>
                    <a:pt x="65" y="74"/>
                  </a:cubicBezTo>
                  <a:cubicBezTo>
                    <a:pt x="47" y="85"/>
                    <a:pt x="47" y="85"/>
                    <a:pt x="47"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41" name="Rectangle 40"/>
          <p:cNvSpPr/>
          <p:nvPr/>
        </p:nvSpPr>
        <p:spPr>
          <a:xfrm>
            <a:off x="4706952" y="4389123"/>
            <a:ext cx="1822230" cy="276999"/>
          </a:xfrm>
          <a:prstGeom prst="rect">
            <a:avLst/>
          </a:prstGeom>
        </p:spPr>
        <p:txBody>
          <a:bodyPr wrap="none">
            <a:spAutoFit/>
          </a:bodyPr>
          <a:lstStyle/>
          <a:p>
            <a:r>
              <a:rPr lang="en-US" sz="1200" dirty="0" smtClean="0">
                <a:solidFill>
                  <a:schemeClr val="tx1">
                    <a:lumMod val="90000"/>
                    <a:lumOff val="10000"/>
                  </a:schemeClr>
                </a:solidFill>
              </a:rPr>
              <a:t>facebook.com/</a:t>
            </a:r>
            <a:r>
              <a:rPr lang="en-US" sz="1200" dirty="0" err="1" smtClean="0">
                <a:solidFill>
                  <a:schemeClr val="tx1">
                    <a:lumMod val="90000"/>
                    <a:lumOff val="10000"/>
                  </a:schemeClr>
                </a:solidFill>
              </a:rPr>
              <a:t>ThuraSwiss</a:t>
            </a:r>
            <a:endParaRPr lang="en-US" sz="1200" dirty="0" smtClean="0">
              <a:solidFill>
                <a:schemeClr val="tx1">
                  <a:lumMod val="90000"/>
                  <a:lumOff val="10000"/>
                </a:schemeClr>
              </a:solidFill>
            </a:endParaRPr>
          </a:p>
        </p:txBody>
      </p:sp>
      <p:grpSp>
        <p:nvGrpSpPr>
          <p:cNvPr id="42" name="Group 41"/>
          <p:cNvGrpSpPr/>
          <p:nvPr/>
        </p:nvGrpSpPr>
        <p:grpSpPr>
          <a:xfrm>
            <a:off x="4210050" y="4301212"/>
            <a:ext cx="472652" cy="438912"/>
            <a:chOff x="6665976" y="1099566"/>
            <a:chExt cx="464756" cy="465910"/>
          </a:xfrm>
        </p:grpSpPr>
        <p:sp>
          <p:nvSpPr>
            <p:cNvPr id="43" name="Freeform 104"/>
            <p:cNvSpPr>
              <a:spLocks/>
            </p:cNvSpPr>
            <p:nvPr/>
          </p:nvSpPr>
          <p:spPr bwMode="auto">
            <a:xfrm>
              <a:off x="6665976" y="1099566"/>
              <a:ext cx="464756" cy="46591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sp>
          <p:nvSpPr>
            <p:cNvPr id="44" name="Freeform 101"/>
            <p:cNvSpPr>
              <a:spLocks/>
            </p:cNvSpPr>
            <p:nvPr/>
          </p:nvSpPr>
          <p:spPr bwMode="auto">
            <a:xfrm>
              <a:off x="6825883" y="1182779"/>
              <a:ext cx="144943" cy="299485"/>
            </a:xfrm>
            <a:custGeom>
              <a:avLst/>
              <a:gdLst>
                <a:gd name="T0" fmla="*/ 30 w 120"/>
                <a:gd name="T1" fmla="*/ 248 h 248"/>
                <a:gd name="T2" fmla="*/ 30 w 120"/>
                <a:gd name="T3" fmla="*/ 132 h 248"/>
                <a:gd name="T4" fmla="*/ 0 w 120"/>
                <a:gd name="T5" fmla="*/ 132 h 248"/>
                <a:gd name="T6" fmla="*/ 0 w 120"/>
                <a:gd name="T7" fmla="*/ 90 h 248"/>
                <a:gd name="T8" fmla="*/ 30 w 120"/>
                <a:gd name="T9" fmla="*/ 90 h 248"/>
                <a:gd name="T10" fmla="*/ 30 w 120"/>
                <a:gd name="T11" fmla="*/ 54 h 248"/>
                <a:gd name="T12" fmla="*/ 91 w 120"/>
                <a:gd name="T13" fmla="*/ 0 h 248"/>
                <a:gd name="T14" fmla="*/ 120 w 120"/>
                <a:gd name="T15" fmla="*/ 2 h 248"/>
                <a:gd name="T16" fmla="*/ 119 w 120"/>
                <a:gd name="T17" fmla="*/ 41 h 248"/>
                <a:gd name="T18" fmla="*/ 92 w 120"/>
                <a:gd name="T19" fmla="*/ 41 h 248"/>
                <a:gd name="T20" fmla="*/ 75 w 120"/>
                <a:gd name="T21" fmla="*/ 59 h 248"/>
                <a:gd name="T22" fmla="*/ 75 w 120"/>
                <a:gd name="T23" fmla="*/ 90 h 248"/>
                <a:gd name="T24" fmla="*/ 120 w 120"/>
                <a:gd name="T25" fmla="*/ 90 h 248"/>
                <a:gd name="T26" fmla="*/ 118 w 120"/>
                <a:gd name="T27" fmla="*/ 132 h 248"/>
                <a:gd name="T28" fmla="*/ 75 w 120"/>
                <a:gd name="T29" fmla="*/ 132 h 248"/>
                <a:gd name="T30" fmla="*/ 75 w 120"/>
                <a:gd name="T31" fmla="*/ 248 h 248"/>
                <a:gd name="T32" fmla="*/ 30 w 120"/>
                <a:gd name="T33"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0" h="248">
                  <a:moveTo>
                    <a:pt x="30" y="248"/>
                  </a:moveTo>
                  <a:cubicBezTo>
                    <a:pt x="30" y="132"/>
                    <a:pt x="30" y="132"/>
                    <a:pt x="30" y="132"/>
                  </a:cubicBezTo>
                  <a:cubicBezTo>
                    <a:pt x="0" y="132"/>
                    <a:pt x="0" y="132"/>
                    <a:pt x="0" y="132"/>
                  </a:cubicBezTo>
                  <a:cubicBezTo>
                    <a:pt x="0" y="90"/>
                    <a:pt x="0" y="90"/>
                    <a:pt x="0" y="90"/>
                  </a:cubicBezTo>
                  <a:cubicBezTo>
                    <a:pt x="30" y="90"/>
                    <a:pt x="30" y="90"/>
                    <a:pt x="30" y="90"/>
                  </a:cubicBezTo>
                  <a:cubicBezTo>
                    <a:pt x="30" y="90"/>
                    <a:pt x="30" y="73"/>
                    <a:pt x="30" y="54"/>
                  </a:cubicBezTo>
                  <a:cubicBezTo>
                    <a:pt x="30" y="26"/>
                    <a:pt x="49" y="0"/>
                    <a:pt x="91" y="0"/>
                  </a:cubicBezTo>
                  <a:cubicBezTo>
                    <a:pt x="107" y="0"/>
                    <a:pt x="120" y="2"/>
                    <a:pt x="120" y="2"/>
                  </a:cubicBezTo>
                  <a:cubicBezTo>
                    <a:pt x="119" y="41"/>
                    <a:pt x="119" y="41"/>
                    <a:pt x="119" y="41"/>
                  </a:cubicBezTo>
                  <a:cubicBezTo>
                    <a:pt x="119" y="41"/>
                    <a:pt x="106" y="41"/>
                    <a:pt x="92" y="41"/>
                  </a:cubicBezTo>
                  <a:cubicBezTo>
                    <a:pt x="77" y="41"/>
                    <a:pt x="75" y="48"/>
                    <a:pt x="75" y="59"/>
                  </a:cubicBezTo>
                  <a:cubicBezTo>
                    <a:pt x="75" y="68"/>
                    <a:pt x="75" y="40"/>
                    <a:pt x="75" y="90"/>
                  </a:cubicBezTo>
                  <a:cubicBezTo>
                    <a:pt x="120" y="90"/>
                    <a:pt x="120" y="90"/>
                    <a:pt x="120" y="90"/>
                  </a:cubicBezTo>
                  <a:cubicBezTo>
                    <a:pt x="118" y="132"/>
                    <a:pt x="118" y="132"/>
                    <a:pt x="118" y="132"/>
                  </a:cubicBezTo>
                  <a:cubicBezTo>
                    <a:pt x="75" y="132"/>
                    <a:pt x="75" y="132"/>
                    <a:pt x="75" y="132"/>
                  </a:cubicBezTo>
                  <a:cubicBezTo>
                    <a:pt x="75" y="248"/>
                    <a:pt x="75" y="248"/>
                    <a:pt x="75" y="248"/>
                  </a:cubicBezTo>
                  <a:lnTo>
                    <a:pt x="30" y="24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906000" cy="3929588"/>
          </a:xfrm>
          <a:prstGeom prst="rect">
            <a:avLst/>
          </a:prstGeom>
        </p:spPr>
      </p:pic>
      <p:sp>
        <p:nvSpPr>
          <p:cNvPr id="51" name="Rectangle 50"/>
          <p:cNvSpPr/>
          <p:nvPr/>
        </p:nvSpPr>
        <p:spPr>
          <a:xfrm>
            <a:off x="4706952" y="5414158"/>
            <a:ext cx="1533112" cy="276999"/>
          </a:xfrm>
          <a:prstGeom prst="rect">
            <a:avLst/>
          </a:prstGeom>
        </p:spPr>
        <p:txBody>
          <a:bodyPr wrap="none">
            <a:spAutoFit/>
          </a:bodyPr>
          <a:lstStyle/>
          <a:p>
            <a:r>
              <a:rPr lang="en-US" sz="1200" dirty="0" smtClean="0">
                <a:solidFill>
                  <a:schemeClr val="tx1">
                    <a:lumMod val="90000"/>
                    <a:lumOff val="10000"/>
                  </a:schemeClr>
                </a:solidFill>
              </a:rPr>
              <a:t>info@thuraswiss.com</a:t>
            </a:r>
          </a:p>
        </p:txBody>
      </p:sp>
      <p:grpSp>
        <p:nvGrpSpPr>
          <p:cNvPr id="52" name="Group 51"/>
          <p:cNvGrpSpPr/>
          <p:nvPr/>
        </p:nvGrpSpPr>
        <p:grpSpPr>
          <a:xfrm>
            <a:off x="4225260" y="5326246"/>
            <a:ext cx="472652" cy="438912"/>
            <a:chOff x="3465149" y="1128560"/>
            <a:chExt cx="527482" cy="528790"/>
          </a:xfrm>
        </p:grpSpPr>
        <p:sp>
          <p:nvSpPr>
            <p:cNvPr id="53" name="Freeform 104"/>
            <p:cNvSpPr>
              <a:spLocks/>
            </p:cNvSpPr>
            <p:nvPr/>
          </p:nvSpPr>
          <p:spPr bwMode="auto">
            <a:xfrm>
              <a:off x="3465149" y="1128560"/>
              <a:ext cx="527482" cy="528790"/>
            </a:xfrm>
            <a:custGeom>
              <a:avLst/>
              <a:gdLst>
                <a:gd name="T0" fmla="*/ 47 w 320"/>
                <a:gd name="T1" fmla="*/ 273 h 320"/>
                <a:gd name="T2" fmla="*/ 160 w 320"/>
                <a:gd name="T3" fmla="*/ 320 h 320"/>
                <a:gd name="T4" fmla="*/ 273 w 320"/>
                <a:gd name="T5" fmla="*/ 273 h 320"/>
                <a:gd name="T6" fmla="*/ 320 w 320"/>
                <a:gd name="T7" fmla="*/ 160 h 320"/>
                <a:gd name="T8" fmla="*/ 273 w 320"/>
                <a:gd name="T9" fmla="*/ 47 h 320"/>
                <a:gd name="T10" fmla="*/ 160 w 320"/>
                <a:gd name="T11" fmla="*/ 0 h 320"/>
                <a:gd name="T12" fmla="*/ 47 w 320"/>
                <a:gd name="T13" fmla="*/ 47 h 320"/>
                <a:gd name="T14" fmla="*/ 0 w 320"/>
                <a:gd name="T15" fmla="*/ 160 h 320"/>
                <a:gd name="T16" fmla="*/ 47 w 320"/>
                <a:gd name="T17" fmla="*/ 27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320">
                  <a:moveTo>
                    <a:pt x="47" y="273"/>
                  </a:moveTo>
                  <a:cubicBezTo>
                    <a:pt x="77" y="303"/>
                    <a:pt x="117" y="320"/>
                    <a:pt x="160" y="320"/>
                  </a:cubicBezTo>
                  <a:cubicBezTo>
                    <a:pt x="202" y="320"/>
                    <a:pt x="243" y="303"/>
                    <a:pt x="273" y="273"/>
                  </a:cubicBezTo>
                  <a:cubicBezTo>
                    <a:pt x="303" y="243"/>
                    <a:pt x="320" y="203"/>
                    <a:pt x="320" y="160"/>
                  </a:cubicBezTo>
                  <a:cubicBezTo>
                    <a:pt x="320" y="117"/>
                    <a:pt x="303" y="77"/>
                    <a:pt x="273" y="47"/>
                  </a:cubicBezTo>
                  <a:cubicBezTo>
                    <a:pt x="243" y="17"/>
                    <a:pt x="202" y="0"/>
                    <a:pt x="160" y="0"/>
                  </a:cubicBezTo>
                  <a:cubicBezTo>
                    <a:pt x="117" y="0"/>
                    <a:pt x="77" y="17"/>
                    <a:pt x="47" y="47"/>
                  </a:cubicBezTo>
                  <a:cubicBezTo>
                    <a:pt x="16" y="77"/>
                    <a:pt x="0" y="117"/>
                    <a:pt x="0" y="160"/>
                  </a:cubicBezTo>
                  <a:cubicBezTo>
                    <a:pt x="0" y="203"/>
                    <a:pt x="16" y="243"/>
                    <a:pt x="47" y="273"/>
                  </a:cubicBezTo>
                </a:path>
              </a:pathLst>
            </a:custGeom>
            <a:solidFill>
              <a:schemeClr val="accent2"/>
            </a:solidFill>
            <a:ln w="19050">
              <a:solidFill>
                <a:schemeClr val="accent1"/>
              </a:solidFill>
            </a:ln>
          </p:spPr>
          <p:txBody>
            <a:bodyPr vert="horz" wrap="square" lIns="91440" tIns="45720" rIns="91440" bIns="45720" numCol="1" anchor="t" anchorCtr="0" compatLnSpc="1">
              <a:prstTxWarp prst="textNoShape">
                <a:avLst/>
              </a:prstTxWarp>
            </a:bodyPr>
            <a:lstStyle/>
            <a:p>
              <a:endParaRPr lang="en-US" sz="1600" dirty="0"/>
            </a:p>
          </p:txBody>
        </p:sp>
        <p:grpSp>
          <p:nvGrpSpPr>
            <p:cNvPr id="54" name="Group 11"/>
            <p:cNvGrpSpPr>
              <a:grpSpLocks noChangeAspect="1"/>
            </p:cNvGrpSpPr>
            <p:nvPr/>
          </p:nvGrpSpPr>
          <p:grpSpPr bwMode="auto">
            <a:xfrm>
              <a:off x="3571581" y="1246159"/>
              <a:ext cx="314620" cy="293592"/>
              <a:chOff x="2678" y="1431"/>
              <a:chExt cx="404" cy="377"/>
            </a:xfrm>
            <a:solidFill>
              <a:schemeClr val="tx1"/>
            </a:solidFill>
          </p:grpSpPr>
          <p:sp>
            <p:nvSpPr>
              <p:cNvPr id="55" name="Freeform 12"/>
              <p:cNvSpPr>
                <a:spLocks noEditPoints="1"/>
              </p:cNvSpPr>
              <p:nvPr/>
            </p:nvSpPr>
            <p:spPr bwMode="auto">
              <a:xfrm>
                <a:off x="2796" y="1482"/>
                <a:ext cx="168" cy="173"/>
              </a:xfrm>
              <a:custGeom>
                <a:avLst/>
                <a:gdLst>
                  <a:gd name="T0" fmla="*/ 32 w 70"/>
                  <a:gd name="T1" fmla="*/ 72 h 72"/>
                  <a:gd name="T2" fmla="*/ 0 w 70"/>
                  <a:gd name="T3" fmla="*/ 40 h 72"/>
                  <a:gd name="T4" fmla="*/ 39 w 70"/>
                  <a:gd name="T5" fmla="*/ 0 h 72"/>
                  <a:gd name="T6" fmla="*/ 70 w 70"/>
                  <a:gd name="T7" fmla="*/ 30 h 72"/>
                  <a:gd name="T8" fmla="*/ 50 w 70"/>
                  <a:gd name="T9" fmla="*/ 55 h 72"/>
                  <a:gd name="T10" fmla="*/ 41 w 70"/>
                  <a:gd name="T11" fmla="*/ 49 h 72"/>
                  <a:gd name="T12" fmla="*/ 28 w 70"/>
                  <a:gd name="T13" fmla="*/ 55 h 72"/>
                  <a:gd name="T14" fmla="*/ 16 w 70"/>
                  <a:gd name="T15" fmla="*/ 41 h 72"/>
                  <a:gd name="T16" fmla="*/ 40 w 70"/>
                  <a:gd name="T17" fmla="*/ 16 h 72"/>
                  <a:gd name="T18" fmla="*/ 53 w 70"/>
                  <a:gd name="T19" fmla="*/ 19 h 72"/>
                  <a:gd name="T20" fmla="*/ 54 w 70"/>
                  <a:gd name="T21" fmla="*/ 19 h 72"/>
                  <a:gd name="T22" fmla="*/ 50 w 70"/>
                  <a:gd name="T23" fmla="*/ 39 h 72"/>
                  <a:gd name="T24" fmla="*/ 51 w 70"/>
                  <a:gd name="T25" fmla="*/ 46 h 72"/>
                  <a:gd name="T26" fmla="*/ 52 w 70"/>
                  <a:gd name="T27" fmla="*/ 46 h 72"/>
                  <a:gd name="T28" fmla="*/ 52 w 70"/>
                  <a:gd name="T29" fmla="*/ 46 h 72"/>
                  <a:gd name="T30" fmla="*/ 60 w 70"/>
                  <a:gd name="T31" fmla="*/ 31 h 72"/>
                  <a:gd name="T32" fmla="*/ 38 w 70"/>
                  <a:gd name="T33" fmla="*/ 8 h 72"/>
                  <a:gd name="T34" fmla="*/ 10 w 70"/>
                  <a:gd name="T35" fmla="*/ 39 h 72"/>
                  <a:gd name="T36" fmla="*/ 34 w 70"/>
                  <a:gd name="T37" fmla="*/ 64 h 72"/>
                  <a:gd name="T38" fmla="*/ 49 w 70"/>
                  <a:gd name="T39" fmla="*/ 61 h 72"/>
                  <a:gd name="T40" fmla="*/ 50 w 70"/>
                  <a:gd name="T41" fmla="*/ 60 h 72"/>
                  <a:gd name="T42" fmla="*/ 52 w 70"/>
                  <a:gd name="T43" fmla="*/ 68 h 72"/>
                  <a:gd name="T44" fmla="*/ 51 w 70"/>
                  <a:gd name="T45" fmla="*/ 69 h 72"/>
                  <a:gd name="T46" fmla="*/ 32 w 70"/>
                  <a:gd name="T47" fmla="*/ 72 h 72"/>
                  <a:gd name="T48" fmla="*/ 39 w 70"/>
                  <a:gd name="T49" fmla="*/ 27 h 72"/>
                  <a:gd name="T50" fmla="*/ 28 w 70"/>
                  <a:gd name="T51" fmla="*/ 40 h 72"/>
                  <a:gd name="T52" fmla="*/ 32 w 70"/>
                  <a:gd name="T53" fmla="*/ 45 h 72"/>
                  <a:gd name="T54" fmla="*/ 39 w 70"/>
                  <a:gd name="T55" fmla="*/ 35 h 72"/>
                  <a:gd name="T56" fmla="*/ 41 w 70"/>
                  <a:gd name="T57" fmla="*/ 27 h 72"/>
                  <a:gd name="T58" fmla="*/ 39 w 70"/>
                  <a:gd name="T59"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0" h="72">
                    <a:moveTo>
                      <a:pt x="32" y="72"/>
                    </a:moveTo>
                    <a:cubicBezTo>
                      <a:pt x="16" y="72"/>
                      <a:pt x="0" y="61"/>
                      <a:pt x="0" y="40"/>
                    </a:cubicBezTo>
                    <a:cubicBezTo>
                      <a:pt x="0" y="17"/>
                      <a:pt x="16" y="0"/>
                      <a:pt x="39" y="0"/>
                    </a:cubicBezTo>
                    <a:cubicBezTo>
                      <a:pt x="57" y="0"/>
                      <a:pt x="70" y="13"/>
                      <a:pt x="70" y="30"/>
                    </a:cubicBezTo>
                    <a:cubicBezTo>
                      <a:pt x="70" y="45"/>
                      <a:pt x="62" y="55"/>
                      <a:pt x="50" y="55"/>
                    </a:cubicBezTo>
                    <a:cubicBezTo>
                      <a:pt x="45" y="55"/>
                      <a:pt x="42" y="53"/>
                      <a:pt x="41" y="49"/>
                    </a:cubicBezTo>
                    <a:cubicBezTo>
                      <a:pt x="37" y="53"/>
                      <a:pt x="33" y="55"/>
                      <a:pt x="28" y="55"/>
                    </a:cubicBezTo>
                    <a:cubicBezTo>
                      <a:pt x="21" y="55"/>
                      <a:pt x="16" y="50"/>
                      <a:pt x="16" y="41"/>
                    </a:cubicBezTo>
                    <a:cubicBezTo>
                      <a:pt x="16" y="27"/>
                      <a:pt x="26" y="16"/>
                      <a:pt x="40" y="16"/>
                    </a:cubicBezTo>
                    <a:cubicBezTo>
                      <a:pt x="45" y="16"/>
                      <a:pt x="50" y="18"/>
                      <a:pt x="53" y="19"/>
                    </a:cubicBezTo>
                    <a:cubicBezTo>
                      <a:pt x="54" y="19"/>
                      <a:pt x="54" y="19"/>
                      <a:pt x="54" y="19"/>
                    </a:cubicBezTo>
                    <a:cubicBezTo>
                      <a:pt x="50" y="39"/>
                      <a:pt x="50" y="39"/>
                      <a:pt x="50" y="39"/>
                    </a:cubicBezTo>
                    <a:cubicBezTo>
                      <a:pt x="50" y="43"/>
                      <a:pt x="50" y="45"/>
                      <a:pt x="51" y="46"/>
                    </a:cubicBezTo>
                    <a:cubicBezTo>
                      <a:pt x="51" y="46"/>
                      <a:pt x="51" y="46"/>
                      <a:pt x="52" y="46"/>
                    </a:cubicBezTo>
                    <a:cubicBezTo>
                      <a:pt x="52" y="46"/>
                      <a:pt x="52" y="46"/>
                      <a:pt x="52" y="46"/>
                    </a:cubicBezTo>
                    <a:cubicBezTo>
                      <a:pt x="56" y="46"/>
                      <a:pt x="60" y="42"/>
                      <a:pt x="60" y="31"/>
                    </a:cubicBezTo>
                    <a:cubicBezTo>
                      <a:pt x="60" y="17"/>
                      <a:pt x="51" y="8"/>
                      <a:pt x="38" y="8"/>
                    </a:cubicBezTo>
                    <a:cubicBezTo>
                      <a:pt x="24" y="8"/>
                      <a:pt x="10" y="19"/>
                      <a:pt x="10" y="39"/>
                    </a:cubicBezTo>
                    <a:cubicBezTo>
                      <a:pt x="10" y="54"/>
                      <a:pt x="19" y="64"/>
                      <a:pt x="34" y="64"/>
                    </a:cubicBezTo>
                    <a:cubicBezTo>
                      <a:pt x="39" y="64"/>
                      <a:pt x="45" y="63"/>
                      <a:pt x="49" y="61"/>
                    </a:cubicBezTo>
                    <a:cubicBezTo>
                      <a:pt x="50" y="60"/>
                      <a:pt x="50" y="60"/>
                      <a:pt x="50" y="60"/>
                    </a:cubicBezTo>
                    <a:cubicBezTo>
                      <a:pt x="52" y="68"/>
                      <a:pt x="52" y="68"/>
                      <a:pt x="52" y="68"/>
                    </a:cubicBezTo>
                    <a:cubicBezTo>
                      <a:pt x="51" y="69"/>
                      <a:pt x="51" y="69"/>
                      <a:pt x="51" y="69"/>
                    </a:cubicBezTo>
                    <a:cubicBezTo>
                      <a:pt x="45" y="71"/>
                      <a:pt x="40" y="72"/>
                      <a:pt x="32" y="72"/>
                    </a:cubicBezTo>
                    <a:close/>
                    <a:moveTo>
                      <a:pt x="39" y="27"/>
                    </a:moveTo>
                    <a:cubicBezTo>
                      <a:pt x="33" y="27"/>
                      <a:pt x="28" y="33"/>
                      <a:pt x="28" y="40"/>
                    </a:cubicBezTo>
                    <a:cubicBezTo>
                      <a:pt x="28" y="42"/>
                      <a:pt x="29" y="45"/>
                      <a:pt x="32" y="45"/>
                    </a:cubicBezTo>
                    <a:cubicBezTo>
                      <a:pt x="35" y="45"/>
                      <a:pt x="39" y="41"/>
                      <a:pt x="39" y="35"/>
                    </a:cubicBezTo>
                    <a:cubicBezTo>
                      <a:pt x="41" y="27"/>
                      <a:pt x="41" y="27"/>
                      <a:pt x="41" y="27"/>
                    </a:cubicBezTo>
                    <a:cubicBezTo>
                      <a:pt x="40" y="27"/>
                      <a:pt x="39" y="27"/>
                      <a:pt x="39" y="2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56" name="Freeform 13"/>
              <p:cNvSpPr>
                <a:spLocks noEditPoints="1"/>
              </p:cNvSpPr>
              <p:nvPr/>
            </p:nvSpPr>
            <p:spPr bwMode="auto">
              <a:xfrm>
                <a:off x="2678" y="1431"/>
                <a:ext cx="404" cy="377"/>
              </a:xfrm>
              <a:custGeom>
                <a:avLst/>
                <a:gdLst>
                  <a:gd name="T0" fmla="*/ 4 w 168"/>
                  <a:gd name="T1" fmla="*/ 157 h 157"/>
                  <a:gd name="T2" fmla="*/ 0 w 168"/>
                  <a:gd name="T3" fmla="*/ 153 h 157"/>
                  <a:gd name="T4" fmla="*/ 0 w 168"/>
                  <a:gd name="T5" fmla="*/ 51 h 157"/>
                  <a:gd name="T6" fmla="*/ 2 w 168"/>
                  <a:gd name="T7" fmla="*/ 47 h 157"/>
                  <a:gd name="T8" fmla="*/ 17 w 168"/>
                  <a:gd name="T9" fmla="*/ 37 h 157"/>
                  <a:gd name="T10" fmla="*/ 17 w 168"/>
                  <a:gd name="T11" fmla="*/ 14 h 157"/>
                  <a:gd name="T12" fmla="*/ 21 w 168"/>
                  <a:gd name="T13" fmla="*/ 10 h 157"/>
                  <a:gd name="T14" fmla="*/ 59 w 168"/>
                  <a:gd name="T15" fmla="*/ 10 h 157"/>
                  <a:gd name="T16" fmla="*/ 73 w 168"/>
                  <a:gd name="T17" fmla="*/ 2 h 157"/>
                  <a:gd name="T18" fmla="*/ 84 w 168"/>
                  <a:gd name="T19" fmla="*/ 0 h 157"/>
                  <a:gd name="T20" fmla="*/ 94 w 168"/>
                  <a:gd name="T21" fmla="*/ 2 h 157"/>
                  <a:gd name="T22" fmla="*/ 109 w 168"/>
                  <a:gd name="T23" fmla="*/ 10 h 157"/>
                  <a:gd name="T24" fmla="*/ 147 w 168"/>
                  <a:gd name="T25" fmla="*/ 10 h 157"/>
                  <a:gd name="T26" fmla="*/ 151 w 168"/>
                  <a:gd name="T27" fmla="*/ 14 h 157"/>
                  <a:gd name="T28" fmla="*/ 151 w 168"/>
                  <a:gd name="T29" fmla="*/ 37 h 157"/>
                  <a:gd name="T30" fmla="*/ 166 w 168"/>
                  <a:gd name="T31" fmla="*/ 47 h 157"/>
                  <a:gd name="T32" fmla="*/ 168 w 168"/>
                  <a:gd name="T33" fmla="*/ 51 h 157"/>
                  <a:gd name="T34" fmla="*/ 168 w 168"/>
                  <a:gd name="T35" fmla="*/ 153 h 157"/>
                  <a:gd name="T36" fmla="*/ 164 w 168"/>
                  <a:gd name="T37" fmla="*/ 157 h 157"/>
                  <a:gd name="T38" fmla="*/ 4 w 168"/>
                  <a:gd name="T39" fmla="*/ 157 h 157"/>
                  <a:gd name="T40" fmla="*/ 154 w 168"/>
                  <a:gd name="T41" fmla="*/ 148 h 157"/>
                  <a:gd name="T42" fmla="*/ 107 w 168"/>
                  <a:gd name="T43" fmla="*/ 106 h 157"/>
                  <a:gd name="T44" fmla="*/ 60 w 168"/>
                  <a:gd name="T45" fmla="*/ 106 h 157"/>
                  <a:gd name="T46" fmla="*/ 13 w 168"/>
                  <a:gd name="T47" fmla="*/ 148 h 157"/>
                  <a:gd name="T48" fmla="*/ 154 w 168"/>
                  <a:gd name="T49" fmla="*/ 148 h 157"/>
                  <a:gd name="T50" fmla="*/ 8 w 168"/>
                  <a:gd name="T51" fmla="*/ 142 h 157"/>
                  <a:gd name="T52" fmla="*/ 45 w 168"/>
                  <a:gd name="T53" fmla="*/ 105 h 157"/>
                  <a:gd name="T54" fmla="*/ 8 w 168"/>
                  <a:gd name="T55" fmla="*/ 62 h 157"/>
                  <a:gd name="T56" fmla="*/ 8 w 168"/>
                  <a:gd name="T57" fmla="*/ 142 h 157"/>
                  <a:gd name="T58" fmla="*/ 122 w 168"/>
                  <a:gd name="T59" fmla="*/ 105 h 157"/>
                  <a:gd name="T60" fmla="*/ 160 w 168"/>
                  <a:gd name="T61" fmla="*/ 142 h 157"/>
                  <a:gd name="T62" fmla="*/ 160 w 168"/>
                  <a:gd name="T63" fmla="*/ 62 h 157"/>
                  <a:gd name="T64" fmla="*/ 122 w 168"/>
                  <a:gd name="T65" fmla="*/ 105 h 157"/>
                  <a:gd name="T66" fmla="*/ 52 w 168"/>
                  <a:gd name="T67" fmla="*/ 100 h 157"/>
                  <a:gd name="T68" fmla="*/ 60 w 168"/>
                  <a:gd name="T69" fmla="*/ 97 h 157"/>
                  <a:gd name="T70" fmla="*/ 107 w 168"/>
                  <a:gd name="T71" fmla="*/ 97 h 157"/>
                  <a:gd name="T72" fmla="*/ 116 w 168"/>
                  <a:gd name="T73" fmla="*/ 100 h 157"/>
                  <a:gd name="T74" fmla="*/ 143 w 168"/>
                  <a:gd name="T75" fmla="*/ 69 h 157"/>
                  <a:gd name="T76" fmla="*/ 143 w 168"/>
                  <a:gd name="T77" fmla="*/ 19 h 157"/>
                  <a:gd name="T78" fmla="*/ 25 w 168"/>
                  <a:gd name="T79" fmla="*/ 19 h 157"/>
                  <a:gd name="T80" fmla="*/ 25 w 168"/>
                  <a:gd name="T81" fmla="*/ 69 h 157"/>
                  <a:gd name="T82" fmla="*/ 52 w 168"/>
                  <a:gd name="T83" fmla="*/ 100 h 157"/>
                  <a:gd name="T84" fmla="*/ 151 w 168"/>
                  <a:gd name="T85" fmla="*/ 59 h 157"/>
                  <a:gd name="T86" fmla="*/ 157 w 168"/>
                  <a:gd name="T87" fmla="*/ 51 h 157"/>
                  <a:gd name="T88" fmla="*/ 151 w 168"/>
                  <a:gd name="T89" fmla="*/ 47 h 157"/>
                  <a:gd name="T90" fmla="*/ 151 w 168"/>
                  <a:gd name="T91" fmla="*/ 59 h 157"/>
                  <a:gd name="T92" fmla="*/ 17 w 168"/>
                  <a:gd name="T93" fmla="*/ 59 h 157"/>
                  <a:gd name="T94" fmla="*/ 17 w 168"/>
                  <a:gd name="T95" fmla="*/ 47 h 157"/>
                  <a:gd name="T96" fmla="*/ 10 w 168"/>
                  <a:gd name="T97" fmla="*/ 51 h 157"/>
                  <a:gd name="T98" fmla="*/ 17 w 168"/>
                  <a:gd name="T99" fmla="*/ 59 h 157"/>
                  <a:gd name="T100" fmla="*/ 93 w 168"/>
                  <a:gd name="T101" fmla="*/ 10 h 157"/>
                  <a:gd name="T102" fmla="*/ 91 w 168"/>
                  <a:gd name="T103" fmla="*/ 10 h 157"/>
                  <a:gd name="T104" fmla="*/ 84 w 168"/>
                  <a:gd name="T105" fmla="*/ 8 h 157"/>
                  <a:gd name="T106" fmla="*/ 76 w 168"/>
                  <a:gd name="T107" fmla="*/ 10 h 157"/>
                  <a:gd name="T108" fmla="*/ 75 w 168"/>
                  <a:gd name="T109" fmla="*/ 10 h 157"/>
                  <a:gd name="T110" fmla="*/ 93 w 168"/>
                  <a:gd name="T111" fmla="*/ 1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157">
                    <a:moveTo>
                      <a:pt x="4" y="157"/>
                    </a:moveTo>
                    <a:cubicBezTo>
                      <a:pt x="1" y="157"/>
                      <a:pt x="0" y="154"/>
                      <a:pt x="0" y="153"/>
                    </a:cubicBezTo>
                    <a:cubicBezTo>
                      <a:pt x="0" y="51"/>
                      <a:pt x="0" y="51"/>
                      <a:pt x="0" y="51"/>
                    </a:cubicBezTo>
                    <a:cubicBezTo>
                      <a:pt x="0" y="48"/>
                      <a:pt x="2" y="47"/>
                      <a:pt x="2" y="47"/>
                    </a:cubicBezTo>
                    <a:cubicBezTo>
                      <a:pt x="4" y="46"/>
                      <a:pt x="9" y="42"/>
                      <a:pt x="17" y="37"/>
                    </a:cubicBezTo>
                    <a:cubicBezTo>
                      <a:pt x="17" y="14"/>
                      <a:pt x="17" y="14"/>
                      <a:pt x="17" y="14"/>
                    </a:cubicBezTo>
                    <a:cubicBezTo>
                      <a:pt x="17" y="12"/>
                      <a:pt x="19" y="10"/>
                      <a:pt x="21" y="10"/>
                    </a:cubicBezTo>
                    <a:cubicBezTo>
                      <a:pt x="59" y="10"/>
                      <a:pt x="59" y="10"/>
                      <a:pt x="59" y="10"/>
                    </a:cubicBezTo>
                    <a:cubicBezTo>
                      <a:pt x="67" y="5"/>
                      <a:pt x="72" y="2"/>
                      <a:pt x="73" y="2"/>
                    </a:cubicBezTo>
                    <a:cubicBezTo>
                      <a:pt x="76" y="1"/>
                      <a:pt x="80" y="0"/>
                      <a:pt x="84" y="0"/>
                    </a:cubicBezTo>
                    <a:cubicBezTo>
                      <a:pt x="88" y="0"/>
                      <a:pt x="92" y="1"/>
                      <a:pt x="94" y="2"/>
                    </a:cubicBezTo>
                    <a:cubicBezTo>
                      <a:pt x="96" y="2"/>
                      <a:pt x="101" y="5"/>
                      <a:pt x="109" y="10"/>
                    </a:cubicBezTo>
                    <a:cubicBezTo>
                      <a:pt x="147" y="10"/>
                      <a:pt x="147" y="10"/>
                      <a:pt x="147" y="10"/>
                    </a:cubicBezTo>
                    <a:cubicBezTo>
                      <a:pt x="149" y="10"/>
                      <a:pt x="151" y="12"/>
                      <a:pt x="151" y="14"/>
                    </a:cubicBezTo>
                    <a:cubicBezTo>
                      <a:pt x="151" y="37"/>
                      <a:pt x="151" y="37"/>
                      <a:pt x="151" y="37"/>
                    </a:cubicBezTo>
                    <a:cubicBezTo>
                      <a:pt x="158" y="42"/>
                      <a:pt x="164" y="46"/>
                      <a:pt x="166" y="47"/>
                    </a:cubicBezTo>
                    <a:cubicBezTo>
                      <a:pt x="166" y="47"/>
                      <a:pt x="168" y="49"/>
                      <a:pt x="168" y="51"/>
                    </a:cubicBezTo>
                    <a:cubicBezTo>
                      <a:pt x="168" y="153"/>
                      <a:pt x="168" y="153"/>
                      <a:pt x="168" y="153"/>
                    </a:cubicBezTo>
                    <a:cubicBezTo>
                      <a:pt x="168" y="155"/>
                      <a:pt x="166" y="157"/>
                      <a:pt x="164" y="157"/>
                    </a:cubicBezTo>
                    <a:lnTo>
                      <a:pt x="4" y="157"/>
                    </a:lnTo>
                    <a:close/>
                    <a:moveTo>
                      <a:pt x="154" y="148"/>
                    </a:moveTo>
                    <a:cubicBezTo>
                      <a:pt x="132" y="124"/>
                      <a:pt x="112" y="106"/>
                      <a:pt x="107" y="106"/>
                    </a:cubicBezTo>
                    <a:cubicBezTo>
                      <a:pt x="60" y="106"/>
                      <a:pt x="60" y="106"/>
                      <a:pt x="60" y="106"/>
                    </a:cubicBezTo>
                    <a:cubicBezTo>
                      <a:pt x="56" y="106"/>
                      <a:pt x="35" y="124"/>
                      <a:pt x="13" y="148"/>
                    </a:cubicBezTo>
                    <a:lnTo>
                      <a:pt x="154" y="148"/>
                    </a:lnTo>
                    <a:close/>
                    <a:moveTo>
                      <a:pt x="8" y="142"/>
                    </a:moveTo>
                    <a:cubicBezTo>
                      <a:pt x="18" y="131"/>
                      <a:pt x="33" y="115"/>
                      <a:pt x="45" y="105"/>
                    </a:cubicBezTo>
                    <a:cubicBezTo>
                      <a:pt x="8" y="62"/>
                      <a:pt x="8" y="62"/>
                      <a:pt x="8" y="62"/>
                    </a:cubicBezTo>
                    <a:lnTo>
                      <a:pt x="8" y="142"/>
                    </a:lnTo>
                    <a:close/>
                    <a:moveTo>
                      <a:pt x="122" y="105"/>
                    </a:moveTo>
                    <a:cubicBezTo>
                      <a:pt x="135" y="115"/>
                      <a:pt x="150" y="131"/>
                      <a:pt x="160" y="142"/>
                    </a:cubicBezTo>
                    <a:cubicBezTo>
                      <a:pt x="160" y="62"/>
                      <a:pt x="160" y="62"/>
                      <a:pt x="160" y="62"/>
                    </a:cubicBezTo>
                    <a:lnTo>
                      <a:pt x="122" y="105"/>
                    </a:lnTo>
                    <a:close/>
                    <a:moveTo>
                      <a:pt x="52" y="100"/>
                    </a:moveTo>
                    <a:cubicBezTo>
                      <a:pt x="56" y="98"/>
                      <a:pt x="58" y="97"/>
                      <a:pt x="60" y="97"/>
                    </a:cubicBezTo>
                    <a:cubicBezTo>
                      <a:pt x="107" y="97"/>
                      <a:pt x="107" y="97"/>
                      <a:pt x="107" y="97"/>
                    </a:cubicBezTo>
                    <a:cubicBezTo>
                      <a:pt x="109" y="97"/>
                      <a:pt x="112" y="98"/>
                      <a:pt x="116" y="100"/>
                    </a:cubicBezTo>
                    <a:cubicBezTo>
                      <a:pt x="143" y="69"/>
                      <a:pt x="143" y="69"/>
                      <a:pt x="143" y="69"/>
                    </a:cubicBezTo>
                    <a:cubicBezTo>
                      <a:pt x="143" y="19"/>
                      <a:pt x="143" y="19"/>
                      <a:pt x="143" y="19"/>
                    </a:cubicBezTo>
                    <a:cubicBezTo>
                      <a:pt x="25" y="19"/>
                      <a:pt x="25" y="19"/>
                      <a:pt x="25" y="19"/>
                    </a:cubicBezTo>
                    <a:cubicBezTo>
                      <a:pt x="25" y="69"/>
                      <a:pt x="25" y="69"/>
                      <a:pt x="25" y="69"/>
                    </a:cubicBezTo>
                    <a:lnTo>
                      <a:pt x="52" y="100"/>
                    </a:lnTo>
                    <a:close/>
                    <a:moveTo>
                      <a:pt x="151" y="59"/>
                    </a:moveTo>
                    <a:cubicBezTo>
                      <a:pt x="157" y="51"/>
                      <a:pt x="157" y="51"/>
                      <a:pt x="157" y="51"/>
                    </a:cubicBezTo>
                    <a:cubicBezTo>
                      <a:pt x="151" y="47"/>
                      <a:pt x="151" y="47"/>
                      <a:pt x="151" y="47"/>
                    </a:cubicBezTo>
                    <a:lnTo>
                      <a:pt x="151" y="59"/>
                    </a:lnTo>
                    <a:close/>
                    <a:moveTo>
                      <a:pt x="17" y="59"/>
                    </a:moveTo>
                    <a:cubicBezTo>
                      <a:pt x="17" y="47"/>
                      <a:pt x="17" y="47"/>
                      <a:pt x="17" y="47"/>
                    </a:cubicBezTo>
                    <a:cubicBezTo>
                      <a:pt x="10" y="51"/>
                      <a:pt x="10" y="51"/>
                      <a:pt x="10" y="51"/>
                    </a:cubicBezTo>
                    <a:lnTo>
                      <a:pt x="17" y="59"/>
                    </a:lnTo>
                    <a:close/>
                    <a:moveTo>
                      <a:pt x="93" y="10"/>
                    </a:moveTo>
                    <a:cubicBezTo>
                      <a:pt x="92" y="10"/>
                      <a:pt x="92" y="10"/>
                      <a:pt x="91" y="10"/>
                    </a:cubicBezTo>
                    <a:cubicBezTo>
                      <a:pt x="90" y="9"/>
                      <a:pt x="87" y="8"/>
                      <a:pt x="84" y="8"/>
                    </a:cubicBezTo>
                    <a:cubicBezTo>
                      <a:pt x="81" y="8"/>
                      <a:pt x="78" y="9"/>
                      <a:pt x="76" y="10"/>
                    </a:cubicBezTo>
                    <a:cubicBezTo>
                      <a:pt x="76" y="10"/>
                      <a:pt x="76" y="10"/>
                      <a:pt x="75" y="10"/>
                    </a:cubicBezTo>
                    <a:lnTo>
                      <a:pt x="93" y="1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13" name="TextBox 12"/>
          <p:cNvSpPr txBox="1"/>
          <p:nvPr/>
        </p:nvSpPr>
        <p:spPr>
          <a:xfrm>
            <a:off x="495300" y="1924561"/>
            <a:ext cx="3124520" cy="2880360"/>
          </a:xfrm>
          <a:prstGeom prst="ellipse">
            <a:avLst/>
          </a:prstGeom>
          <a:solidFill>
            <a:schemeClr val="tx2">
              <a:lumMod val="50000"/>
            </a:schemeClr>
          </a:solidFill>
          <a:ln w="19050">
            <a:solidFill>
              <a:schemeClr val="accent1">
                <a:lumMod val="75000"/>
              </a:schemeClr>
            </a:solidFill>
          </a:ln>
        </p:spPr>
        <p:txBody>
          <a:bodyPr wrap="none" tIns="0" bIns="45720" rtlCol="0" anchor="ctr" anchorCtr="0">
            <a:noAutofit/>
          </a:bodyPr>
          <a:lstStyle/>
          <a:p>
            <a:pPr algn="ctr">
              <a:lnSpc>
                <a:spcPct val="70000"/>
              </a:lnSpc>
            </a:pPr>
            <a:r>
              <a:rPr lang="en-US" sz="4400" b="1" spc="-300" dirty="0" smtClean="0">
                <a:solidFill>
                  <a:schemeClr val="bg1"/>
                </a:solidFill>
                <a:latin typeface="Helvetica" pitchFamily="50" charset="0"/>
                <a:cs typeface="Helvetica Light"/>
              </a:rPr>
              <a:t>Contact Us</a:t>
            </a:r>
          </a:p>
          <a:p>
            <a:pPr algn="ctr">
              <a:lnSpc>
                <a:spcPct val="70000"/>
              </a:lnSpc>
            </a:pPr>
            <a:r>
              <a:rPr lang="en-US" sz="1300" dirty="0" smtClean="0">
                <a:solidFill>
                  <a:schemeClr val="bg1"/>
                </a:solidFill>
                <a:latin typeface="Helvetica Light"/>
                <a:cs typeface="Helvetica Light"/>
              </a:rPr>
              <a:t>At Our Yangon Office</a:t>
            </a:r>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999" b="23534"/>
          <a:stretch/>
        </p:blipFill>
        <p:spPr bwMode="auto">
          <a:xfrm>
            <a:off x="101963347" y="105765601"/>
            <a:ext cx="2090589" cy="13498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EEECE1"/>
                  </a:outerShdw>
                </a:effectLst>
              </a14:hiddenEffects>
            </a:ext>
          </a:extLst>
        </p:spPr>
      </p:pic>
    </p:spTree>
    <p:extLst>
      <p:ext uri="{BB962C8B-B14F-4D97-AF65-F5344CB8AC3E}">
        <p14:creationId xmlns:p14="http://schemas.microsoft.com/office/powerpoint/2010/main" val="2739520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sai.lohng\Desktop\Forms format\Thura logo.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905000" y="2362956"/>
            <a:ext cx="6051550" cy="1370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0983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28600" y="3767875"/>
            <a:ext cx="9419560" cy="2585323"/>
          </a:xfrm>
          <a:prstGeom prst="rect">
            <a:avLst/>
          </a:prstGeom>
          <a:noFill/>
        </p:spPr>
        <p:txBody>
          <a:bodyPr wrap="square" rtlCol="0">
            <a:spAutoFit/>
          </a:bodyPr>
          <a:lstStyle/>
          <a:p>
            <a:pPr marL="171450" indent="-171450" algn="just">
              <a:lnSpc>
                <a:spcPct val="150000"/>
              </a:lnSpc>
              <a:buFont typeface="Arial" pitchFamily="34" charset="0"/>
              <a:buChar char="•"/>
            </a:pPr>
            <a:r>
              <a:rPr lang="en-US" sz="1200" dirty="0">
                <a:solidFill>
                  <a:prstClr val="black"/>
                </a:solidFill>
              </a:rPr>
              <a:t>INGOs influence most of the rural areas since they have strong experience in microfinance sector and are capable of managing the clients where most of their clients come from agricultural sector.</a:t>
            </a:r>
          </a:p>
          <a:p>
            <a:pPr marL="171450" indent="-171450" algn="just">
              <a:lnSpc>
                <a:spcPct val="150000"/>
              </a:lnSpc>
              <a:buFont typeface="Arial" pitchFamily="34" charset="0"/>
              <a:buChar char="•"/>
            </a:pPr>
            <a:r>
              <a:rPr lang="en-US" sz="1200" dirty="0">
                <a:solidFill>
                  <a:prstClr val="black"/>
                </a:solidFill>
              </a:rPr>
              <a:t>Center locations, being eyed by most MFIs include Yangon, </a:t>
            </a:r>
            <a:r>
              <a:rPr lang="en-US" sz="1200" dirty="0" err="1">
                <a:solidFill>
                  <a:prstClr val="black"/>
                </a:solidFill>
              </a:rPr>
              <a:t>Bago</a:t>
            </a:r>
            <a:r>
              <a:rPr lang="en-US" sz="1200" dirty="0">
                <a:solidFill>
                  <a:prstClr val="black"/>
                </a:solidFill>
              </a:rPr>
              <a:t>, Mandalay, </a:t>
            </a:r>
            <a:r>
              <a:rPr lang="en-US" sz="1200" dirty="0" err="1">
                <a:solidFill>
                  <a:prstClr val="black"/>
                </a:solidFill>
              </a:rPr>
              <a:t>Ayeyarwaddy</a:t>
            </a:r>
            <a:r>
              <a:rPr lang="en-US" sz="1200" dirty="0">
                <a:solidFill>
                  <a:prstClr val="black"/>
                </a:solidFill>
              </a:rPr>
              <a:t> and </a:t>
            </a:r>
            <a:r>
              <a:rPr lang="en-US" sz="1200" dirty="0" err="1">
                <a:solidFill>
                  <a:prstClr val="black"/>
                </a:solidFill>
              </a:rPr>
              <a:t>Sagaing</a:t>
            </a:r>
            <a:r>
              <a:rPr lang="en-US" sz="1200" dirty="0">
                <a:solidFill>
                  <a:prstClr val="black"/>
                </a:solidFill>
              </a:rPr>
              <a:t>.</a:t>
            </a:r>
          </a:p>
          <a:p>
            <a:pPr marL="171450" indent="-171450" algn="just">
              <a:lnSpc>
                <a:spcPct val="150000"/>
              </a:lnSpc>
              <a:buFont typeface="Arial" pitchFamily="34" charset="0"/>
              <a:buChar char="•"/>
            </a:pPr>
            <a:r>
              <a:rPr lang="en-US" sz="1200" dirty="0" err="1">
                <a:solidFill>
                  <a:prstClr val="black"/>
                </a:solidFill>
              </a:rPr>
              <a:t>Ayeyarwaddy</a:t>
            </a:r>
            <a:r>
              <a:rPr lang="en-US" sz="1200" dirty="0">
                <a:solidFill>
                  <a:prstClr val="black"/>
                </a:solidFill>
              </a:rPr>
              <a:t> serves as a key delta region for farmers and agricultural sector comprising a total of 6.18 million population which is around 12% of country population. The rural population of the </a:t>
            </a:r>
            <a:r>
              <a:rPr lang="en-US" sz="1200" dirty="0" err="1">
                <a:solidFill>
                  <a:prstClr val="black"/>
                </a:solidFill>
              </a:rPr>
              <a:t>Ayeyarwaddy</a:t>
            </a:r>
            <a:r>
              <a:rPr lang="en-US" sz="1200" dirty="0">
                <a:solidFill>
                  <a:prstClr val="black"/>
                </a:solidFill>
              </a:rPr>
              <a:t> Division displays more than 80% of the division population in which there is still a large market left for microfinance services not being reached out by the MFIs yet. Small-businesses in </a:t>
            </a:r>
            <a:r>
              <a:rPr lang="en-US" sz="1200" dirty="0" err="1">
                <a:solidFill>
                  <a:prstClr val="black"/>
                </a:solidFill>
              </a:rPr>
              <a:t>Ayeyarwaddy</a:t>
            </a:r>
            <a:r>
              <a:rPr lang="en-US" sz="1200" dirty="0">
                <a:solidFill>
                  <a:prstClr val="black"/>
                </a:solidFill>
              </a:rPr>
              <a:t> are very diversified where one can see various types of agri-businesses, poultry farms, fishing and other traditional businesses.</a:t>
            </a:r>
          </a:p>
          <a:p>
            <a:pPr marL="171450" indent="-171450" algn="just">
              <a:lnSpc>
                <a:spcPct val="150000"/>
              </a:lnSpc>
              <a:buFont typeface="Arial" pitchFamily="34" charset="0"/>
              <a:buChar char="•"/>
            </a:pPr>
            <a:r>
              <a:rPr lang="en-US" sz="1200" dirty="0">
                <a:solidFill>
                  <a:prstClr val="black"/>
                </a:solidFill>
              </a:rPr>
              <a:t>Recently, </a:t>
            </a:r>
            <a:r>
              <a:rPr lang="en-US" sz="1200" dirty="0" err="1">
                <a:solidFill>
                  <a:prstClr val="black"/>
                </a:solidFill>
              </a:rPr>
              <a:t>Bago</a:t>
            </a:r>
            <a:r>
              <a:rPr lang="en-US" sz="1200" dirty="0">
                <a:solidFill>
                  <a:prstClr val="black"/>
                </a:solidFill>
              </a:rPr>
              <a:t> demonstrates as the most popular destination for expansion by MFIs due to its convenient logistics location from Yangon and the rural population of more than 3.4 million, which is 70% of 4.86 million total population</a:t>
            </a:r>
            <a:r>
              <a:rPr lang="en-US" sz="1200" dirty="0" smtClean="0">
                <a:solidFill>
                  <a:prstClr val="black"/>
                </a:solidFill>
              </a:rPr>
              <a:t>.</a:t>
            </a:r>
            <a:endParaRPr lang="en-US" sz="1200" dirty="0">
              <a:solidFill>
                <a:prstClr val="black"/>
              </a:solidFill>
            </a:endParaRPr>
          </a:p>
        </p:txBody>
      </p:sp>
      <p:sp>
        <p:nvSpPr>
          <p:cNvPr id="11" name="TextBox 10"/>
          <p:cNvSpPr txBox="1"/>
          <p:nvPr/>
        </p:nvSpPr>
        <p:spPr>
          <a:xfrm>
            <a:off x="4800600" y="3487581"/>
            <a:ext cx="1274708" cy="246221"/>
          </a:xfrm>
          <a:prstGeom prst="rect">
            <a:avLst/>
          </a:prstGeom>
          <a:noFill/>
        </p:spPr>
        <p:txBody>
          <a:bodyPr wrap="none" rtlCol="0">
            <a:spAutoFit/>
          </a:bodyPr>
          <a:lstStyle/>
          <a:p>
            <a:r>
              <a:rPr lang="en-US" sz="1000" dirty="0" smtClean="0">
                <a:solidFill>
                  <a:prstClr val="black"/>
                </a:solidFill>
              </a:rPr>
              <a:t>(1 USD = 1025 MMK)</a:t>
            </a:r>
          </a:p>
        </p:txBody>
      </p:sp>
      <p:sp>
        <p:nvSpPr>
          <p:cNvPr id="12" name="TextBox 11"/>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Financial Regulatory Department</a:t>
            </a:r>
            <a:endParaRPr lang="en-US" sz="900" dirty="0">
              <a:solidFill>
                <a:prstClr val="black"/>
              </a:solidFill>
            </a:endParaRPr>
          </a:p>
        </p:txBody>
      </p:sp>
      <p:sp>
        <p:nvSpPr>
          <p:cNvPr id="10"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13" name="TextBox 12"/>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Overview about Myanmar Microfinance</a:t>
            </a:r>
            <a:endParaRPr lang="en-US" sz="2400" dirty="0">
              <a:solidFill>
                <a:schemeClr val="tx2">
                  <a:lumMod val="50000"/>
                </a:schemeClr>
              </a:solidFill>
            </a:endParaRPr>
          </a:p>
        </p:txBody>
      </p:sp>
      <p:sp>
        <p:nvSpPr>
          <p:cNvPr id="14" name="TextBox 13"/>
          <p:cNvSpPr txBox="1"/>
          <p:nvPr/>
        </p:nvSpPr>
        <p:spPr>
          <a:xfrm>
            <a:off x="58057" y="99060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Market Size</a:t>
            </a:r>
            <a:endParaRPr lang="en-US" sz="1600" dirty="0">
              <a:solidFill>
                <a:schemeClr val="tx2">
                  <a:lumMod val="50000"/>
                </a:schemeClr>
              </a:solidFill>
            </a:endParaRPr>
          </a:p>
        </p:txBody>
      </p:sp>
      <p:sp>
        <p:nvSpPr>
          <p:cNvPr id="15" name="TextBox 14"/>
          <p:cNvSpPr txBox="1"/>
          <p:nvPr/>
        </p:nvSpPr>
        <p:spPr>
          <a:xfrm>
            <a:off x="228600" y="1367137"/>
            <a:ext cx="9419560" cy="461665"/>
          </a:xfrm>
          <a:prstGeom prst="rect">
            <a:avLst/>
          </a:prstGeom>
          <a:noFill/>
        </p:spPr>
        <p:txBody>
          <a:bodyPr wrap="square" rtlCol="0">
            <a:spAutoFit/>
          </a:bodyPr>
          <a:lstStyle/>
          <a:p>
            <a:pPr algn="just"/>
            <a:r>
              <a:rPr lang="en-US" sz="1200" b="1" i="1" dirty="0" smtClean="0"/>
              <a:t>According to Financial Regulatory Department, Myanmar’s microfinance market is worth approximately 281 million USD as of 2014. However, only a fraction of the actual market is being served at the moment as there is limited supply to fulfill the large demand.</a:t>
            </a:r>
          </a:p>
        </p:txBody>
      </p:sp>
      <p:graphicFrame>
        <p:nvGraphicFramePr>
          <p:cNvPr id="16" name="Table 15"/>
          <p:cNvGraphicFramePr>
            <a:graphicFrameLocks noGrp="1"/>
          </p:cNvGraphicFramePr>
          <p:nvPr>
            <p:extLst>
              <p:ext uri="{D42A27DB-BD31-4B8C-83A1-F6EECF244321}">
                <p14:modId xmlns:p14="http://schemas.microsoft.com/office/powerpoint/2010/main" val="1155912239"/>
              </p:ext>
            </p:extLst>
          </p:nvPr>
        </p:nvGraphicFramePr>
        <p:xfrm>
          <a:off x="304801" y="1981200"/>
          <a:ext cx="4322081" cy="1676400"/>
        </p:xfrm>
        <a:graphic>
          <a:graphicData uri="http://schemas.openxmlformats.org/drawingml/2006/table">
            <a:tbl>
              <a:tblPr bandRow="1">
                <a:tableStyleId>{5C22544A-7EE6-4342-B048-85BDC9FD1C3A}</a:tableStyleId>
              </a:tblPr>
              <a:tblGrid>
                <a:gridCol w="2241078">
                  <a:extLst>
                    <a:ext uri="{9D8B030D-6E8A-4147-A177-3AD203B41FA5}">
                      <a16:colId xmlns:a16="http://schemas.microsoft.com/office/drawing/2014/main" val="20000"/>
                    </a:ext>
                  </a:extLst>
                </a:gridCol>
                <a:gridCol w="2081003">
                  <a:extLst>
                    <a:ext uri="{9D8B030D-6E8A-4147-A177-3AD203B41FA5}">
                      <a16:colId xmlns:a16="http://schemas.microsoft.com/office/drawing/2014/main" val="20001"/>
                    </a:ext>
                  </a:extLst>
                </a:gridCol>
              </a:tblGrid>
              <a:tr h="279400">
                <a:tc>
                  <a:txBody>
                    <a:bodyPr/>
                    <a:lstStyle/>
                    <a:p>
                      <a:r>
                        <a:rPr lang="en-US" sz="1050" dirty="0" smtClean="0">
                          <a:solidFill>
                            <a:schemeClr val="bg1"/>
                          </a:solidFill>
                        </a:rPr>
                        <a:t>State/Division (</a:t>
                      </a:r>
                      <a:r>
                        <a:rPr lang="en-US" sz="1050" dirty="0" err="1" smtClean="0">
                          <a:solidFill>
                            <a:schemeClr val="bg1"/>
                          </a:solidFill>
                        </a:rPr>
                        <a:t>incld</a:t>
                      </a:r>
                      <a:r>
                        <a:rPr lang="en-US" sz="1050" dirty="0" smtClean="0">
                          <a:solidFill>
                            <a:schemeClr val="bg1"/>
                          </a:solidFill>
                        </a:rPr>
                        <a:t>: Nay </a:t>
                      </a:r>
                      <a:r>
                        <a:rPr lang="en-US" sz="1050" dirty="0" err="1" smtClean="0">
                          <a:solidFill>
                            <a:schemeClr val="bg1"/>
                          </a:solidFill>
                        </a:rPr>
                        <a:t>Pyi</a:t>
                      </a:r>
                      <a:r>
                        <a:rPr lang="en-US" sz="1050" dirty="0" smtClean="0">
                          <a:solidFill>
                            <a:schemeClr val="bg1"/>
                          </a:solidFill>
                        </a:rPr>
                        <a:t> Taw)</a:t>
                      </a:r>
                      <a:endParaRPr lang="en-US" sz="1050" dirty="0">
                        <a:solidFill>
                          <a:schemeClr val="bg1"/>
                        </a:solidFill>
                      </a:endParaRPr>
                    </a:p>
                  </a:txBody>
                  <a:tcPr>
                    <a:solidFill>
                      <a:schemeClr val="tx2"/>
                    </a:solidFill>
                  </a:tcPr>
                </a:tc>
                <a:tc>
                  <a:txBody>
                    <a:bodyPr/>
                    <a:lstStyle/>
                    <a:p>
                      <a:r>
                        <a:rPr lang="en-US" sz="1050" dirty="0" smtClean="0"/>
                        <a:t>15</a:t>
                      </a:r>
                      <a:endParaRPr lang="en-US" sz="1050" dirty="0"/>
                    </a:p>
                  </a:txBody>
                  <a:tcPr/>
                </a:tc>
                <a:extLst>
                  <a:ext uri="{0D108BD9-81ED-4DB2-BD59-A6C34878D82A}">
                    <a16:rowId xmlns:a16="http://schemas.microsoft.com/office/drawing/2014/main" val="10000"/>
                  </a:ext>
                </a:extLst>
              </a:tr>
              <a:tr h="279400">
                <a:tc>
                  <a:txBody>
                    <a:bodyPr/>
                    <a:lstStyle/>
                    <a:p>
                      <a:r>
                        <a:rPr lang="en-US" sz="1050" dirty="0" smtClean="0">
                          <a:solidFill>
                            <a:schemeClr val="bg1"/>
                          </a:solidFill>
                        </a:rPr>
                        <a:t>Townships</a:t>
                      </a:r>
                      <a:endParaRPr lang="en-US" sz="1050" dirty="0">
                        <a:solidFill>
                          <a:schemeClr val="bg1"/>
                        </a:solidFill>
                      </a:endParaRPr>
                    </a:p>
                  </a:txBody>
                  <a:tcPr>
                    <a:solidFill>
                      <a:schemeClr val="tx2"/>
                    </a:solidFill>
                  </a:tcPr>
                </a:tc>
                <a:tc>
                  <a:txBody>
                    <a:bodyPr/>
                    <a:lstStyle/>
                    <a:p>
                      <a:r>
                        <a:rPr lang="en-US" sz="1050" dirty="0" smtClean="0"/>
                        <a:t>201</a:t>
                      </a:r>
                      <a:endParaRPr lang="en-US" sz="1050" dirty="0"/>
                    </a:p>
                  </a:txBody>
                  <a:tcPr/>
                </a:tc>
                <a:extLst>
                  <a:ext uri="{0D108BD9-81ED-4DB2-BD59-A6C34878D82A}">
                    <a16:rowId xmlns:a16="http://schemas.microsoft.com/office/drawing/2014/main" val="10001"/>
                  </a:ext>
                </a:extLst>
              </a:tr>
              <a:tr h="279400">
                <a:tc>
                  <a:txBody>
                    <a:bodyPr/>
                    <a:lstStyle/>
                    <a:p>
                      <a:r>
                        <a:rPr lang="en-US" sz="1050" dirty="0" smtClean="0">
                          <a:solidFill>
                            <a:schemeClr val="bg1"/>
                          </a:solidFill>
                        </a:rPr>
                        <a:t>Wards</a:t>
                      </a:r>
                      <a:endParaRPr lang="en-US" sz="1050" dirty="0">
                        <a:solidFill>
                          <a:schemeClr val="bg1"/>
                        </a:solidFill>
                      </a:endParaRPr>
                    </a:p>
                  </a:txBody>
                  <a:tcPr>
                    <a:solidFill>
                      <a:schemeClr val="tx2"/>
                    </a:solidFill>
                  </a:tcPr>
                </a:tc>
                <a:tc>
                  <a:txBody>
                    <a:bodyPr/>
                    <a:lstStyle/>
                    <a:p>
                      <a:r>
                        <a:rPr lang="en-US" sz="1050" dirty="0" smtClean="0"/>
                        <a:t>1641</a:t>
                      </a:r>
                      <a:endParaRPr lang="en-US" sz="1050" dirty="0"/>
                    </a:p>
                  </a:txBody>
                  <a:tcPr/>
                </a:tc>
                <a:extLst>
                  <a:ext uri="{0D108BD9-81ED-4DB2-BD59-A6C34878D82A}">
                    <a16:rowId xmlns:a16="http://schemas.microsoft.com/office/drawing/2014/main" val="10002"/>
                  </a:ext>
                </a:extLst>
              </a:tr>
              <a:tr h="279400">
                <a:tc>
                  <a:txBody>
                    <a:bodyPr/>
                    <a:lstStyle/>
                    <a:p>
                      <a:r>
                        <a:rPr lang="en-US" sz="1050" dirty="0" smtClean="0">
                          <a:solidFill>
                            <a:schemeClr val="bg1"/>
                          </a:solidFill>
                        </a:rPr>
                        <a:t>Group</a:t>
                      </a:r>
                      <a:r>
                        <a:rPr lang="en-US" sz="1050" baseline="0" dirty="0" smtClean="0">
                          <a:solidFill>
                            <a:schemeClr val="bg1"/>
                          </a:solidFill>
                        </a:rPr>
                        <a:t> of Villages</a:t>
                      </a:r>
                      <a:endParaRPr lang="en-US" sz="1050" dirty="0">
                        <a:solidFill>
                          <a:schemeClr val="bg1"/>
                        </a:solidFill>
                      </a:endParaRPr>
                    </a:p>
                  </a:txBody>
                  <a:tcPr>
                    <a:solidFill>
                      <a:schemeClr val="tx2"/>
                    </a:solidFill>
                  </a:tcPr>
                </a:tc>
                <a:tc>
                  <a:txBody>
                    <a:bodyPr/>
                    <a:lstStyle/>
                    <a:p>
                      <a:r>
                        <a:rPr lang="en-US" sz="1050" dirty="0" smtClean="0"/>
                        <a:t>2577</a:t>
                      </a:r>
                      <a:endParaRPr lang="en-US" sz="1050" dirty="0"/>
                    </a:p>
                  </a:txBody>
                  <a:tcPr/>
                </a:tc>
                <a:extLst>
                  <a:ext uri="{0D108BD9-81ED-4DB2-BD59-A6C34878D82A}">
                    <a16:rowId xmlns:a16="http://schemas.microsoft.com/office/drawing/2014/main" val="10003"/>
                  </a:ext>
                </a:extLst>
              </a:tr>
              <a:tr h="279400">
                <a:tc>
                  <a:txBody>
                    <a:bodyPr/>
                    <a:lstStyle/>
                    <a:p>
                      <a:r>
                        <a:rPr lang="en-US" sz="1050" dirty="0" smtClean="0">
                          <a:solidFill>
                            <a:schemeClr val="bg1"/>
                          </a:solidFill>
                        </a:rPr>
                        <a:t>Villages</a:t>
                      </a:r>
                      <a:endParaRPr lang="en-US" sz="1050" dirty="0">
                        <a:solidFill>
                          <a:schemeClr val="bg1"/>
                        </a:solidFill>
                      </a:endParaRPr>
                    </a:p>
                  </a:txBody>
                  <a:tcPr>
                    <a:solidFill>
                      <a:schemeClr val="tx2"/>
                    </a:solidFill>
                  </a:tcPr>
                </a:tc>
                <a:tc>
                  <a:txBody>
                    <a:bodyPr/>
                    <a:lstStyle/>
                    <a:p>
                      <a:r>
                        <a:rPr lang="en-US" sz="1050" dirty="0" smtClean="0"/>
                        <a:t>6087</a:t>
                      </a:r>
                      <a:endParaRPr lang="en-US" sz="1050" dirty="0"/>
                    </a:p>
                  </a:txBody>
                  <a:tcPr/>
                </a:tc>
                <a:extLst>
                  <a:ext uri="{0D108BD9-81ED-4DB2-BD59-A6C34878D82A}">
                    <a16:rowId xmlns:a16="http://schemas.microsoft.com/office/drawing/2014/main" val="10004"/>
                  </a:ext>
                </a:extLst>
              </a:tr>
              <a:tr h="279400">
                <a:tc>
                  <a:txBody>
                    <a:bodyPr/>
                    <a:lstStyle/>
                    <a:p>
                      <a:r>
                        <a:rPr lang="en-US" sz="1050" dirty="0" smtClean="0">
                          <a:solidFill>
                            <a:schemeClr val="bg1"/>
                          </a:solidFill>
                        </a:rPr>
                        <a:t>Number of Borrowers</a:t>
                      </a:r>
                      <a:endParaRPr lang="en-US" sz="1050" dirty="0">
                        <a:solidFill>
                          <a:schemeClr val="bg1"/>
                        </a:solidFill>
                      </a:endParaRPr>
                    </a:p>
                  </a:txBody>
                  <a:tcPr>
                    <a:solidFill>
                      <a:schemeClr val="tx2"/>
                    </a:solidFill>
                  </a:tcPr>
                </a:tc>
                <a:tc>
                  <a:txBody>
                    <a:bodyPr/>
                    <a:lstStyle/>
                    <a:p>
                      <a:r>
                        <a:rPr lang="en-US" sz="1050" dirty="0" smtClean="0"/>
                        <a:t>977,177</a:t>
                      </a:r>
                      <a:endParaRPr lang="en-US" sz="1050" dirty="0"/>
                    </a:p>
                  </a:txBody>
                  <a:tcPr/>
                </a:tc>
                <a:extLst>
                  <a:ext uri="{0D108BD9-81ED-4DB2-BD59-A6C34878D82A}">
                    <a16:rowId xmlns:a16="http://schemas.microsoft.com/office/drawing/2014/main" val="10005"/>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638148619"/>
              </p:ext>
            </p:extLst>
          </p:nvPr>
        </p:nvGraphicFramePr>
        <p:xfrm>
          <a:off x="4800601" y="1981201"/>
          <a:ext cx="4724400" cy="1506378"/>
        </p:xfrm>
        <a:graphic>
          <a:graphicData uri="http://schemas.openxmlformats.org/drawingml/2006/table">
            <a:tbl>
              <a:tblPr bandRow="1">
                <a:tableStyleId>{5C22544A-7EE6-4342-B048-85BDC9FD1C3A}</a:tableStyleId>
              </a:tblPr>
              <a:tblGrid>
                <a:gridCol w="17526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tblGrid>
              <a:tr h="537518">
                <a:tc>
                  <a:txBody>
                    <a:bodyPr/>
                    <a:lstStyle/>
                    <a:p>
                      <a:endParaRPr lang="en-US" sz="1050" dirty="0">
                        <a:solidFill>
                          <a:schemeClr val="bg1"/>
                        </a:solidFill>
                      </a:endParaRPr>
                    </a:p>
                  </a:txBody>
                  <a:tcPr>
                    <a:solidFill>
                      <a:schemeClr val="tx2"/>
                    </a:solidFill>
                  </a:tcPr>
                </a:tc>
                <a:tc>
                  <a:txBody>
                    <a:bodyPr/>
                    <a:lstStyle/>
                    <a:p>
                      <a:pPr algn="ctr"/>
                      <a:r>
                        <a:rPr lang="en-US" sz="1050" dirty="0" smtClean="0"/>
                        <a:t>MMK </a:t>
                      </a:r>
                    </a:p>
                    <a:p>
                      <a:pPr algn="ctr"/>
                      <a:r>
                        <a:rPr lang="en-US" sz="1050" dirty="0" smtClean="0"/>
                        <a:t>(million)</a:t>
                      </a:r>
                      <a:endParaRPr lang="en-US" sz="1050" dirty="0"/>
                    </a:p>
                  </a:txBody>
                  <a:tcPr/>
                </a:tc>
                <a:tc>
                  <a:txBody>
                    <a:bodyPr/>
                    <a:lstStyle/>
                    <a:p>
                      <a:pPr algn="ctr"/>
                      <a:r>
                        <a:rPr lang="en-US" sz="1050" dirty="0" smtClean="0"/>
                        <a:t>USD</a:t>
                      </a:r>
                    </a:p>
                    <a:p>
                      <a:pPr algn="ctr"/>
                      <a:r>
                        <a:rPr lang="en-US" sz="1050" dirty="0" smtClean="0"/>
                        <a:t>(million)</a:t>
                      </a:r>
                      <a:endParaRPr lang="en-US" sz="1050" dirty="0"/>
                    </a:p>
                  </a:txBody>
                  <a:tcPr/>
                </a:tc>
                <a:extLst>
                  <a:ext uri="{0D108BD9-81ED-4DB2-BD59-A6C34878D82A}">
                    <a16:rowId xmlns:a16="http://schemas.microsoft.com/office/drawing/2014/main" val="10000"/>
                  </a:ext>
                </a:extLst>
              </a:tr>
              <a:tr h="484430">
                <a:tc>
                  <a:txBody>
                    <a:bodyPr/>
                    <a:lstStyle/>
                    <a:p>
                      <a:r>
                        <a:rPr lang="en-US" sz="1050" dirty="0" smtClean="0">
                          <a:solidFill>
                            <a:schemeClr val="bg1"/>
                          </a:solidFill>
                        </a:rPr>
                        <a:t>Total</a:t>
                      </a:r>
                      <a:r>
                        <a:rPr lang="en-US" sz="1050" baseline="0" dirty="0" smtClean="0">
                          <a:solidFill>
                            <a:schemeClr val="bg1"/>
                          </a:solidFill>
                        </a:rPr>
                        <a:t> loans disbursed</a:t>
                      </a:r>
                      <a:endParaRPr lang="en-US" sz="1050" dirty="0">
                        <a:solidFill>
                          <a:schemeClr val="bg1"/>
                        </a:solidFill>
                      </a:endParaRPr>
                    </a:p>
                  </a:txBody>
                  <a:tcPr>
                    <a:solidFill>
                      <a:schemeClr val="tx2"/>
                    </a:solidFill>
                  </a:tcPr>
                </a:tc>
                <a:tc>
                  <a:txBody>
                    <a:bodyPr/>
                    <a:lstStyle/>
                    <a:p>
                      <a:pPr algn="ctr"/>
                      <a:r>
                        <a:rPr lang="en-US" sz="1050" dirty="0" smtClean="0"/>
                        <a:t>288,413</a:t>
                      </a:r>
                      <a:endParaRPr lang="en-US" sz="1050" dirty="0"/>
                    </a:p>
                  </a:txBody>
                  <a:tcPr/>
                </a:tc>
                <a:tc>
                  <a:txBody>
                    <a:bodyPr/>
                    <a:lstStyle/>
                    <a:p>
                      <a:pPr algn="ctr"/>
                      <a:r>
                        <a:rPr lang="en-US" sz="1050" dirty="0" smtClean="0"/>
                        <a:t>281.38</a:t>
                      </a:r>
                      <a:endParaRPr lang="en-US" sz="1050" dirty="0"/>
                    </a:p>
                  </a:txBody>
                  <a:tcPr/>
                </a:tc>
                <a:extLst>
                  <a:ext uri="{0D108BD9-81ED-4DB2-BD59-A6C34878D82A}">
                    <a16:rowId xmlns:a16="http://schemas.microsoft.com/office/drawing/2014/main" val="10001"/>
                  </a:ext>
                </a:extLst>
              </a:tr>
              <a:tr h="484430">
                <a:tc>
                  <a:txBody>
                    <a:bodyPr/>
                    <a:lstStyle/>
                    <a:p>
                      <a:r>
                        <a:rPr lang="en-US" sz="1050" dirty="0" smtClean="0">
                          <a:solidFill>
                            <a:schemeClr val="bg1"/>
                          </a:solidFill>
                        </a:rPr>
                        <a:t>Total deposit</a:t>
                      </a:r>
                      <a:r>
                        <a:rPr lang="en-US" sz="1050" baseline="0" dirty="0" smtClean="0">
                          <a:solidFill>
                            <a:schemeClr val="bg1"/>
                          </a:solidFill>
                        </a:rPr>
                        <a:t> amount</a:t>
                      </a:r>
                      <a:endParaRPr lang="en-US" sz="1050" dirty="0">
                        <a:solidFill>
                          <a:schemeClr val="bg1"/>
                        </a:solidFill>
                      </a:endParaRPr>
                    </a:p>
                  </a:txBody>
                  <a:tcPr>
                    <a:solidFill>
                      <a:schemeClr val="tx2"/>
                    </a:solidFill>
                  </a:tcPr>
                </a:tc>
                <a:tc>
                  <a:txBody>
                    <a:bodyPr/>
                    <a:lstStyle/>
                    <a:p>
                      <a:pPr algn="ctr"/>
                      <a:r>
                        <a:rPr lang="en-US" sz="1050" dirty="0" smtClean="0"/>
                        <a:t>35,281.87</a:t>
                      </a:r>
                      <a:endParaRPr lang="en-US" sz="1050" dirty="0"/>
                    </a:p>
                  </a:txBody>
                  <a:tcPr/>
                </a:tc>
                <a:tc>
                  <a:txBody>
                    <a:bodyPr/>
                    <a:lstStyle/>
                    <a:p>
                      <a:pPr algn="ctr"/>
                      <a:r>
                        <a:rPr lang="en-US" sz="1050" dirty="0" smtClean="0"/>
                        <a:t>34.42</a:t>
                      </a:r>
                      <a:endParaRPr lang="en-US" sz="105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3437656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4" name="TextBox 3"/>
          <p:cNvSpPr txBox="1"/>
          <p:nvPr/>
        </p:nvSpPr>
        <p:spPr>
          <a:xfrm>
            <a:off x="98879" y="99060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Market Size</a:t>
            </a:r>
            <a:endParaRPr lang="en-US" sz="1600" dirty="0">
              <a:solidFill>
                <a:schemeClr val="tx2">
                  <a:lumMod val="50000"/>
                </a:schemeClr>
              </a:solidFill>
            </a:endParaRPr>
          </a:p>
        </p:txBody>
      </p:sp>
      <p:sp>
        <p:nvSpPr>
          <p:cNvPr id="10" name="TextBox 10"/>
          <p:cNvSpPr txBox="1"/>
          <p:nvPr/>
        </p:nvSpPr>
        <p:spPr>
          <a:xfrm>
            <a:off x="277304" y="1447800"/>
            <a:ext cx="9400096" cy="1565878"/>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171450" indent="-171450" algn="just">
              <a:lnSpc>
                <a:spcPct val="114000"/>
              </a:lnSpc>
              <a:buFont typeface="Arial" pitchFamily="34" charset="0"/>
              <a:buChar char="•"/>
            </a:pPr>
            <a:r>
              <a:rPr lang="en-US" sz="1200" dirty="0" smtClean="0"/>
              <a:t>The Myanmar microfinance market is still at the stage of immaturity where there are still unreached demand awaiting for the boom, however; according to the comparison with client growth and loans disbursement growth, the growth of loans disbursement outweigh that of the client growth which shows imbalances in the two growth. Therefore, we can say that the market is expanding vertically where MFIs seeking to increase average loan size which enables to increase the amount of loans disbursement.</a:t>
            </a:r>
          </a:p>
          <a:p>
            <a:pPr marL="171450" indent="-171450" algn="just">
              <a:lnSpc>
                <a:spcPct val="114000"/>
              </a:lnSpc>
              <a:buFont typeface="Arial" pitchFamily="34" charset="0"/>
              <a:buChar char="•"/>
            </a:pPr>
            <a:r>
              <a:rPr lang="en-US" sz="1200" dirty="0" smtClean="0"/>
              <a:t>The projection of loans disbursement starting from 2015 – 2018 is based on assumption of growing average loan size and multiply it with the number of borrowers for each year. </a:t>
            </a:r>
          </a:p>
          <a:p>
            <a:pPr marL="171450" indent="-171450" algn="just">
              <a:lnSpc>
                <a:spcPct val="114000"/>
              </a:lnSpc>
              <a:buFont typeface="Arial" pitchFamily="34" charset="0"/>
              <a:buChar char="•"/>
            </a:pPr>
            <a:r>
              <a:rPr lang="en-US" sz="1200" dirty="0" smtClean="0"/>
              <a:t>The below graphs show average loan size per person (2013 May – 2018) and loans disbursement (2013 May – 2018) estimated projection. </a:t>
            </a:r>
            <a:endParaRPr lang="en-US" sz="1200" dirty="0"/>
          </a:p>
        </p:txBody>
      </p:sp>
      <p:grpSp>
        <p:nvGrpSpPr>
          <p:cNvPr id="11" name="Group 10"/>
          <p:cNvGrpSpPr/>
          <p:nvPr/>
        </p:nvGrpSpPr>
        <p:grpSpPr>
          <a:xfrm>
            <a:off x="4343400" y="3124200"/>
            <a:ext cx="5334000" cy="3048000"/>
            <a:chOff x="4223013" y="3352800"/>
            <a:chExt cx="5616310" cy="3048000"/>
          </a:xfrm>
        </p:grpSpPr>
        <p:graphicFrame>
          <p:nvGraphicFramePr>
            <p:cNvPr id="15" name="Chart 14"/>
            <p:cNvGraphicFramePr>
              <a:graphicFrameLocks/>
            </p:cNvGraphicFramePr>
            <p:nvPr/>
          </p:nvGraphicFramePr>
          <p:xfrm>
            <a:off x="4223013" y="3352800"/>
            <a:ext cx="5616310" cy="3048000"/>
          </p:xfrm>
          <a:graphic>
            <a:graphicData uri="http://schemas.openxmlformats.org/drawingml/2006/chart">
              <c:chart xmlns:c="http://schemas.openxmlformats.org/drawingml/2006/chart" xmlns:r="http://schemas.openxmlformats.org/officeDocument/2006/relationships" r:id="rId2"/>
            </a:graphicData>
          </a:graphic>
        </p:graphicFrame>
        <p:cxnSp>
          <p:nvCxnSpPr>
            <p:cNvPr id="16" name="Straight Arrow Connector 15"/>
            <p:cNvCxnSpPr/>
            <p:nvPr/>
          </p:nvCxnSpPr>
          <p:spPr>
            <a:xfrm flipV="1">
              <a:off x="7645926" y="4267200"/>
              <a:ext cx="1219200" cy="6858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457200" y="3106947"/>
            <a:ext cx="3886201" cy="3006122"/>
            <a:chOff x="140777" y="3733800"/>
            <a:chExt cx="4337050" cy="2971800"/>
          </a:xfrm>
        </p:grpSpPr>
        <p:graphicFrame>
          <p:nvGraphicFramePr>
            <p:cNvPr id="13" name="Chart 12"/>
            <p:cNvGraphicFramePr>
              <a:graphicFrameLocks/>
            </p:cNvGraphicFramePr>
            <p:nvPr>
              <p:extLst>
                <p:ext uri="{D42A27DB-BD31-4B8C-83A1-F6EECF244321}">
                  <p14:modId xmlns:p14="http://schemas.microsoft.com/office/powerpoint/2010/main" val="3748713464"/>
                </p:ext>
              </p:extLst>
            </p:nvPr>
          </p:nvGraphicFramePr>
          <p:xfrm>
            <a:off x="140777" y="3733800"/>
            <a:ext cx="4337050" cy="2971800"/>
          </p:xfrm>
          <a:graphic>
            <a:graphicData uri="http://schemas.openxmlformats.org/drawingml/2006/chart">
              <c:chart xmlns:c="http://schemas.openxmlformats.org/drawingml/2006/chart" xmlns:r="http://schemas.openxmlformats.org/officeDocument/2006/relationships" r:id="rId3"/>
            </a:graphicData>
          </a:graphic>
        </p:graphicFrame>
        <p:cxnSp>
          <p:nvCxnSpPr>
            <p:cNvPr id="14" name="Straight Arrow Connector 13"/>
            <p:cNvCxnSpPr/>
            <p:nvPr/>
          </p:nvCxnSpPr>
          <p:spPr>
            <a:xfrm flipV="1">
              <a:off x="2057400" y="4152900"/>
              <a:ext cx="1411738" cy="38100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Overview about Myanmar Microfinance</a:t>
            </a:r>
            <a:endParaRPr lang="en-US" sz="2400" dirty="0">
              <a:solidFill>
                <a:schemeClr val="tx2">
                  <a:lumMod val="50000"/>
                </a:schemeClr>
              </a:solidFill>
            </a:endParaRPr>
          </a:p>
        </p:txBody>
      </p:sp>
      <p:sp>
        <p:nvSpPr>
          <p:cNvPr id="18" name="TextBox 17"/>
          <p:cNvSpPr txBox="1"/>
          <p:nvPr/>
        </p:nvSpPr>
        <p:spPr>
          <a:xfrm>
            <a:off x="82550" y="6477000"/>
            <a:ext cx="7099300" cy="230832"/>
          </a:xfrm>
          <a:prstGeom prst="rect">
            <a:avLst/>
          </a:prstGeom>
          <a:noFill/>
          <a:ln>
            <a:noFill/>
          </a:ln>
        </p:spPr>
        <p:txBody>
          <a:bodyPr wrap="square" rtlCol="0">
            <a:spAutoFit/>
          </a:bodyPr>
          <a:lstStyle/>
          <a:p>
            <a:r>
              <a:rPr lang="en-US" sz="900" dirty="0" smtClean="0"/>
              <a:t>Source: 2013 May Financial Regulatory Department Workshop meeting, 2014 May UNDP Myanmar Microfinance Sector Issue Brief</a:t>
            </a:r>
            <a:endParaRPr lang="en-US" sz="900" dirty="0"/>
          </a:p>
        </p:txBody>
      </p:sp>
    </p:spTree>
    <p:extLst>
      <p:ext uri="{BB962C8B-B14F-4D97-AF65-F5344CB8AC3E}">
        <p14:creationId xmlns:p14="http://schemas.microsoft.com/office/powerpoint/2010/main" val="745597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
        <p:nvSpPr>
          <p:cNvPr id="17" name="TextBox 16"/>
          <p:cNvSpPr txBox="1"/>
          <p:nvPr/>
        </p:nvSpPr>
        <p:spPr>
          <a:xfrm>
            <a:off x="82550" y="99060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Analyze the loan portfolio by types of loans</a:t>
            </a:r>
            <a:endParaRPr lang="en-US" sz="1600" dirty="0">
              <a:solidFill>
                <a:schemeClr val="tx2">
                  <a:lumMod val="50000"/>
                </a:schemeClr>
              </a:solidFill>
            </a:endParaRPr>
          </a:p>
        </p:txBody>
      </p:sp>
      <p:sp>
        <p:nvSpPr>
          <p:cNvPr id="18" name="TextBox 17"/>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Overview about Myanmar Microfinance</a:t>
            </a:r>
            <a:endParaRPr lang="en-US" sz="2400" dirty="0">
              <a:solidFill>
                <a:schemeClr val="tx2">
                  <a:lumMod val="50000"/>
                </a:schemeClr>
              </a:solidFill>
            </a:endParaRPr>
          </a:p>
        </p:txBody>
      </p:sp>
      <p:sp>
        <p:nvSpPr>
          <p:cNvPr id="7" name="TextBox 6"/>
          <p:cNvSpPr txBox="1"/>
          <p:nvPr/>
        </p:nvSpPr>
        <p:spPr>
          <a:xfrm>
            <a:off x="152400" y="1323556"/>
            <a:ext cx="9525000" cy="1200329"/>
          </a:xfrm>
          <a:prstGeom prst="rect">
            <a:avLst/>
          </a:prstGeom>
          <a:noFill/>
        </p:spPr>
        <p:txBody>
          <a:bodyPr wrap="square" rtlCol="0">
            <a:spAutoFit/>
          </a:bodyPr>
          <a:lstStyle/>
          <a:p>
            <a:pPr marL="285750" indent="-285750" algn="just">
              <a:lnSpc>
                <a:spcPct val="150000"/>
              </a:lnSpc>
              <a:buFont typeface="Arial" pitchFamily="34" charset="0"/>
              <a:buChar char="•"/>
            </a:pPr>
            <a:r>
              <a:rPr lang="en-US" sz="1200" dirty="0" smtClean="0"/>
              <a:t>According  to Financial Regulatory Department, the MFIs are encouraged to practice group lending model. </a:t>
            </a:r>
            <a:endParaRPr lang="en-US" sz="1200" dirty="0"/>
          </a:p>
          <a:p>
            <a:pPr marL="285750" indent="-285750" algn="just">
              <a:lnSpc>
                <a:spcPct val="150000"/>
              </a:lnSpc>
              <a:buFont typeface="Arial" pitchFamily="34" charset="0"/>
              <a:buChar char="•"/>
            </a:pPr>
            <a:r>
              <a:rPr lang="en-US" sz="1200" dirty="0" smtClean="0"/>
              <a:t>In addition, almost all the MFIs practice group lending model because it carries less risk than lending to individuals as the group members are bound to cover the loss if one of the members fail to repay their debt.</a:t>
            </a:r>
          </a:p>
          <a:p>
            <a:pPr marL="285750" indent="-285750" algn="just">
              <a:lnSpc>
                <a:spcPct val="150000"/>
              </a:lnSpc>
              <a:buFont typeface="Arial" pitchFamily="34" charset="0"/>
              <a:buChar char="•"/>
            </a:pPr>
            <a:r>
              <a:rPr lang="en-US" sz="1200" dirty="0" smtClean="0"/>
              <a:t>There are very limited number of MFIs who practice individual lending model</a:t>
            </a:r>
            <a:r>
              <a:rPr lang="en-US" sz="1200" dirty="0"/>
              <a:t>.</a:t>
            </a:r>
          </a:p>
        </p:txBody>
      </p:sp>
      <p:graphicFrame>
        <p:nvGraphicFramePr>
          <p:cNvPr id="8" name="Table 7"/>
          <p:cNvGraphicFramePr>
            <a:graphicFrameLocks noGrp="1"/>
          </p:cNvGraphicFramePr>
          <p:nvPr>
            <p:extLst>
              <p:ext uri="{D42A27DB-BD31-4B8C-83A1-F6EECF244321}">
                <p14:modId xmlns:p14="http://schemas.microsoft.com/office/powerpoint/2010/main" val="3979419209"/>
              </p:ext>
            </p:extLst>
          </p:nvPr>
        </p:nvGraphicFramePr>
        <p:xfrm>
          <a:off x="168013" y="2743200"/>
          <a:ext cx="9585588" cy="3552366"/>
        </p:xfrm>
        <a:graphic>
          <a:graphicData uri="http://schemas.openxmlformats.org/drawingml/2006/table">
            <a:tbl>
              <a:tblPr firstRow="1" bandRow="1">
                <a:tableStyleId>{5C22544A-7EE6-4342-B048-85BDC9FD1C3A}</a:tableStyleId>
              </a:tblPr>
              <a:tblGrid>
                <a:gridCol w="2346588">
                  <a:extLst>
                    <a:ext uri="{9D8B030D-6E8A-4147-A177-3AD203B41FA5}">
                      <a16:colId xmlns:a16="http://schemas.microsoft.com/office/drawing/2014/main" val="20000"/>
                    </a:ext>
                  </a:extLst>
                </a:gridCol>
                <a:gridCol w="7239000">
                  <a:extLst>
                    <a:ext uri="{9D8B030D-6E8A-4147-A177-3AD203B41FA5}">
                      <a16:colId xmlns:a16="http://schemas.microsoft.com/office/drawing/2014/main" val="20001"/>
                    </a:ext>
                  </a:extLst>
                </a:gridCol>
              </a:tblGrid>
              <a:tr h="228600">
                <a:tc gridSpan="2">
                  <a:txBody>
                    <a:bodyPr/>
                    <a:lstStyle/>
                    <a:p>
                      <a:pPr algn="ctr"/>
                      <a:r>
                        <a:rPr lang="en-US" sz="1400" b="1" dirty="0" smtClean="0">
                          <a:solidFill>
                            <a:schemeClr val="bg1"/>
                          </a:solidFill>
                        </a:rPr>
                        <a:t>Loan</a:t>
                      </a:r>
                      <a:r>
                        <a:rPr lang="en-US" sz="1400" b="1" baseline="0" dirty="0" smtClean="0">
                          <a:solidFill>
                            <a:schemeClr val="bg1"/>
                          </a:solidFill>
                        </a:rPr>
                        <a:t> Products</a:t>
                      </a:r>
                      <a:endParaRPr lang="en-US" sz="1400" b="1" dirty="0">
                        <a:solidFill>
                          <a:schemeClr val="bg1"/>
                        </a:solidFill>
                      </a:endParaRPr>
                    </a:p>
                  </a:txBody>
                  <a:tcPr anchor="ctr">
                    <a:solidFill>
                      <a:srgbClr val="17375E"/>
                    </a:solidFill>
                  </a:tcPr>
                </a:tc>
                <a:tc hMerge="1">
                  <a:txBody>
                    <a:bodyPr/>
                    <a:lstStyle/>
                    <a:p>
                      <a:pPr marL="285750" indent="-285750">
                        <a:buFont typeface="Arial" pitchFamily="34" charset="0"/>
                        <a:buChar char="•"/>
                      </a:pPr>
                      <a:endParaRPr lang="en-US" sz="1200" baseline="0" dirty="0" smtClean="0"/>
                    </a:p>
                  </a:txBody>
                  <a:tcPr/>
                </a:tc>
                <a:extLst>
                  <a:ext uri="{0D108BD9-81ED-4DB2-BD59-A6C34878D82A}">
                    <a16:rowId xmlns:a16="http://schemas.microsoft.com/office/drawing/2014/main" val="10000"/>
                  </a:ext>
                </a:extLst>
              </a:tr>
              <a:tr h="201108">
                <a:tc>
                  <a:txBody>
                    <a:bodyPr/>
                    <a:lstStyle/>
                    <a:p>
                      <a:pPr algn="l"/>
                      <a:r>
                        <a:rPr lang="en-US" sz="1200" b="1" dirty="0" smtClean="0">
                          <a:solidFill>
                            <a:srgbClr val="FFFFFF"/>
                          </a:solidFill>
                        </a:rPr>
                        <a:t>Type</a:t>
                      </a:r>
                      <a:r>
                        <a:rPr lang="en-US" sz="1200" b="1" baseline="0" dirty="0" smtClean="0">
                          <a:solidFill>
                            <a:srgbClr val="FFFFFF"/>
                          </a:solidFill>
                        </a:rPr>
                        <a:t> of Product</a:t>
                      </a:r>
                      <a:endParaRPr lang="en-US" sz="1200" b="1" dirty="0">
                        <a:solidFill>
                          <a:srgbClr val="FFFFFF"/>
                        </a:solidFill>
                      </a:endParaRPr>
                    </a:p>
                  </a:txBody>
                  <a:tcPr anchor="ctr">
                    <a:solidFill>
                      <a:srgbClr val="17375E"/>
                    </a:solidFill>
                  </a:tcPr>
                </a:tc>
                <a:tc>
                  <a:txBody>
                    <a:bodyPr/>
                    <a:lstStyle/>
                    <a:p>
                      <a:pPr marL="0" indent="0" algn="ctr">
                        <a:buFont typeface="Arial" pitchFamily="34" charset="0"/>
                        <a:buNone/>
                      </a:pPr>
                      <a:r>
                        <a:rPr lang="en-US" sz="1200" b="1" dirty="0" smtClean="0">
                          <a:solidFill>
                            <a:srgbClr val="FFFFFF"/>
                          </a:solidFill>
                        </a:rPr>
                        <a:t>Remarks</a:t>
                      </a:r>
                      <a:endParaRPr lang="en-US" sz="1200" b="1" dirty="0">
                        <a:solidFill>
                          <a:srgbClr val="FFFFFF"/>
                        </a:solidFill>
                      </a:endParaRPr>
                    </a:p>
                  </a:txBody>
                  <a:tcPr anchor="ctr">
                    <a:solidFill>
                      <a:srgbClr val="17375E"/>
                    </a:solidFill>
                  </a:tcPr>
                </a:tc>
                <a:extLst>
                  <a:ext uri="{0D108BD9-81ED-4DB2-BD59-A6C34878D82A}">
                    <a16:rowId xmlns:a16="http://schemas.microsoft.com/office/drawing/2014/main" val="10001"/>
                  </a:ext>
                </a:extLst>
              </a:tr>
              <a:tr h="46925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Agriculture</a:t>
                      </a:r>
                      <a:r>
                        <a:rPr lang="en-US" sz="1200" baseline="0" dirty="0" smtClean="0">
                          <a:solidFill>
                            <a:schemeClr val="tx1"/>
                          </a:solidFill>
                        </a:rPr>
                        <a:t> Loan</a:t>
                      </a:r>
                      <a:endParaRPr lang="en-US" sz="1200" dirty="0" smtClean="0">
                        <a:solidFill>
                          <a:schemeClr val="tx1"/>
                        </a:solidFill>
                      </a:endParaRPr>
                    </a:p>
                  </a:txBody>
                  <a:tcPr anchor="ctr"/>
                </a:tc>
                <a:tc>
                  <a:txBody>
                    <a:bodyPr/>
                    <a:lstStyle/>
                    <a:p>
                      <a:pPr marL="171450" indent="-171450">
                        <a:buFont typeface="Arial" pitchFamily="34" charset="0"/>
                        <a:buChar char="•"/>
                      </a:pPr>
                      <a:r>
                        <a:rPr lang="en-US" sz="1200" kern="1200" dirty="0" smtClean="0">
                          <a:solidFill>
                            <a:schemeClr val="tx1"/>
                          </a:solidFill>
                          <a:effectLst/>
                          <a:latin typeface="+mn-lt"/>
                          <a:ea typeface="+mn-ea"/>
                          <a:cs typeface="+mn-cs"/>
                        </a:rPr>
                        <a:t>Specialized</a:t>
                      </a:r>
                      <a:r>
                        <a:rPr lang="en-US" sz="1200" kern="1200" baseline="0" dirty="0" smtClean="0">
                          <a:solidFill>
                            <a:schemeClr val="tx1"/>
                          </a:solidFill>
                          <a:effectLst/>
                          <a:latin typeface="+mn-lt"/>
                          <a:ea typeface="+mn-ea"/>
                          <a:cs typeface="+mn-cs"/>
                        </a:rPr>
                        <a:t> loan for farmers based on crop cycles</a:t>
                      </a:r>
                    </a:p>
                    <a:p>
                      <a:pPr marL="171450" indent="-171450">
                        <a:buFont typeface="Arial" pitchFamily="34" charset="0"/>
                        <a:buChar char="•"/>
                      </a:pPr>
                      <a:r>
                        <a:rPr lang="en-US" sz="1200" kern="1200" baseline="0" dirty="0" smtClean="0">
                          <a:solidFill>
                            <a:schemeClr val="tx1"/>
                          </a:solidFill>
                          <a:effectLst/>
                          <a:latin typeface="+mn-lt"/>
                          <a:ea typeface="+mn-ea"/>
                          <a:cs typeface="+mn-cs"/>
                        </a:rPr>
                        <a:t>Loans are disbursed at the beginning of crop season when farmers need working capital, followed by collection of interest and principal after the harvest.</a:t>
                      </a:r>
                    </a:p>
                  </a:txBody>
                  <a:tcPr anchor="ctr"/>
                </a:tc>
                <a:extLst>
                  <a:ext uri="{0D108BD9-81ED-4DB2-BD59-A6C34878D82A}">
                    <a16:rowId xmlns:a16="http://schemas.microsoft.com/office/drawing/2014/main" val="10002"/>
                  </a:ext>
                </a:extLst>
              </a:tr>
              <a:tr h="564362">
                <a:tc>
                  <a:txBody>
                    <a:bodyPr/>
                    <a:lstStyle/>
                    <a:p>
                      <a:r>
                        <a:rPr lang="en-US" sz="1200" dirty="0" smtClean="0"/>
                        <a:t>Livestock</a:t>
                      </a:r>
                      <a:r>
                        <a:rPr lang="en-US" sz="1200" baseline="0" dirty="0" smtClean="0"/>
                        <a:t> Loan</a:t>
                      </a:r>
                      <a:endParaRPr lang="en-US" sz="1200" b="0" dirty="0">
                        <a:solidFill>
                          <a:schemeClr val="tx1"/>
                        </a:solidFill>
                      </a:endParaRPr>
                    </a:p>
                  </a:txBody>
                  <a:tcPr anchor="ctr">
                    <a:solidFill>
                      <a:srgbClr val="C6D9F1"/>
                    </a:solidFill>
                  </a:tcPr>
                </a:tc>
                <a:tc>
                  <a:txBody>
                    <a:bodyPr/>
                    <a:lstStyle/>
                    <a:p>
                      <a:pPr marL="171450" indent="-171450">
                        <a:buFont typeface="Arial" pitchFamily="34" charset="0"/>
                        <a:buChar char="•"/>
                      </a:pPr>
                      <a:r>
                        <a:rPr lang="en-US" sz="1200" b="0" kern="1200" dirty="0" smtClean="0">
                          <a:solidFill>
                            <a:schemeClr val="dk1"/>
                          </a:solidFill>
                          <a:effectLst/>
                          <a:latin typeface="+mn-lt"/>
                          <a:ea typeface="+mn-ea"/>
                          <a:cs typeface="+mn-cs"/>
                        </a:rPr>
                        <a:t>Specialized loan given</a:t>
                      </a:r>
                      <a:r>
                        <a:rPr lang="en-US" sz="1200" b="0" kern="1200" baseline="0" dirty="0" smtClean="0">
                          <a:solidFill>
                            <a:schemeClr val="dk1"/>
                          </a:solidFill>
                          <a:effectLst/>
                          <a:latin typeface="+mn-lt"/>
                          <a:ea typeface="+mn-ea"/>
                          <a:cs typeface="+mn-cs"/>
                        </a:rPr>
                        <a:t> for animal-rearing.</a:t>
                      </a:r>
                    </a:p>
                    <a:p>
                      <a:pPr marL="171450" indent="-171450">
                        <a:buFont typeface="Arial" pitchFamily="34" charset="0"/>
                        <a:buChar char="•"/>
                      </a:pPr>
                      <a:r>
                        <a:rPr lang="en-US" sz="1200" b="0" kern="1200" baseline="0" dirty="0" smtClean="0">
                          <a:solidFill>
                            <a:schemeClr val="dk1"/>
                          </a:solidFill>
                          <a:effectLst/>
                          <a:latin typeface="+mn-lt"/>
                          <a:ea typeface="+mn-ea"/>
                          <a:cs typeface="+mn-cs"/>
                        </a:rPr>
                        <a:t>Interest is collected during the loan term since livestock can generate steady income which is different from agriculture loan.</a:t>
                      </a:r>
                    </a:p>
                  </a:txBody>
                  <a:tcPr anchor="ctr">
                    <a:solidFill>
                      <a:srgbClr val="C6D9F1"/>
                    </a:solidFill>
                  </a:tcPr>
                </a:tc>
                <a:extLst>
                  <a:ext uri="{0D108BD9-81ED-4DB2-BD59-A6C34878D82A}">
                    <a16:rowId xmlns:a16="http://schemas.microsoft.com/office/drawing/2014/main" val="10003"/>
                  </a:ext>
                </a:extLst>
              </a:tr>
              <a:tr h="564362">
                <a:tc>
                  <a:txBody>
                    <a:bodyPr/>
                    <a:lstStyle/>
                    <a:p>
                      <a:r>
                        <a:rPr lang="en-US" sz="1200" b="0" dirty="0" smtClean="0">
                          <a:solidFill>
                            <a:schemeClr val="tx1"/>
                          </a:solidFill>
                        </a:rPr>
                        <a:t>Micro-Enterprise</a:t>
                      </a:r>
                      <a:r>
                        <a:rPr lang="en-US" sz="1200" b="0" baseline="0" dirty="0" smtClean="0">
                          <a:solidFill>
                            <a:schemeClr val="tx1"/>
                          </a:solidFill>
                        </a:rPr>
                        <a:t> Loan</a:t>
                      </a:r>
                      <a:endParaRPr lang="en-US" sz="1200" b="0" dirty="0">
                        <a:solidFill>
                          <a:schemeClr val="tx1"/>
                        </a:solidFil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dk1"/>
                          </a:solidFill>
                          <a:effectLst/>
                          <a:latin typeface="+mn-lt"/>
                          <a:ea typeface="+mn-ea"/>
                          <a:cs typeface="+mn-cs"/>
                        </a:rPr>
                        <a:t>Loans given to people who are </a:t>
                      </a:r>
                      <a:r>
                        <a:rPr lang="en-US" sz="1200" b="0" kern="1200" baseline="0" dirty="0" smtClean="0">
                          <a:solidFill>
                            <a:schemeClr val="dk1"/>
                          </a:solidFill>
                          <a:effectLst/>
                          <a:latin typeface="+mn-lt"/>
                          <a:ea typeface="+mn-ea"/>
                          <a:cs typeface="+mn-cs"/>
                        </a:rPr>
                        <a:t>engaging in small size income generating type of profession such as wood carving and sewing.</a:t>
                      </a:r>
                    </a:p>
                  </a:txBody>
                  <a:tcPr anchor="ctr"/>
                </a:tc>
                <a:extLst>
                  <a:ext uri="{0D108BD9-81ED-4DB2-BD59-A6C34878D82A}">
                    <a16:rowId xmlns:a16="http://schemas.microsoft.com/office/drawing/2014/main" val="10004"/>
                  </a:ext>
                </a:extLst>
              </a:tr>
              <a:tr h="564362">
                <a:tc>
                  <a:txBody>
                    <a:bodyPr/>
                    <a:lstStyle/>
                    <a:p>
                      <a:r>
                        <a:rPr lang="en-US" sz="1200" b="0" dirty="0" smtClean="0">
                          <a:solidFill>
                            <a:schemeClr val="tx1"/>
                          </a:solidFill>
                        </a:rPr>
                        <a:t>Consumer Credit</a:t>
                      </a:r>
                      <a:endParaRPr lang="en-US" sz="1200" b="0" dirty="0">
                        <a:solidFill>
                          <a:schemeClr val="tx1"/>
                        </a:solidFill>
                      </a:endParaRPr>
                    </a:p>
                  </a:txBody>
                  <a:tcPr anchor="ctr">
                    <a:solidFill>
                      <a:srgbClr val="C6D9F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dk1"/>
                          </a:solidFill>
                          <a:effectLst/>
                          <a:latin typeface="+mn-lt"/>
                          <a:ea typeface="+mn-ea"/>
                          <a:cs typeface="+mn-cs"/>
                        </a:rPr>
                        <a:t>Financing purchase of non-investment goods that are consumed such as mobile phones and other essential lifestyle supporting items.</a:t>
                      </a:r>
                    </a:p>
                  </a:txBody>
                  <a:tcPr anchor="ctr">
                    <a:solidFill>
                      <a:srgbClr val="C6D9F1"/>
                    </a:solidFill>
                  </a:tcPr>
                </a:tc>
                <a:extLst>
                  <a:ext uri="{0D108BD9-81ED-4DB2-BD59-A6C34878D82A}">
                    <a16:rowId xmlns:a16="http://schemas.microsoft.com/office/drawing/2014/main" val="10005"/>
                  </a:ext>
                </a:extLst>
              </a:tr>
              <a:tr h="564362">
                <a:tc>
                  <a:txBody>
                    <a:bodyPr/>
                    <a:lstStyle/>
                    <a:p>
                      <a:r>
                        <a:rPr lang="en-US" sz="1200" b="0" dirty="0" smtClean="0">
                          <a:solidFill>
                            <a:schemeClr val="tx1"/>
                          </a:solidFill>
                        </a:rPr>
                        <a:t>Personal</a:t>
                      </a:r>
                      <a:r>
                        <a:rPr lang="en-US" sz="1200" b="0" baseline="0" dirty="0" smtClean="0">
                          <a:solidFill>
                            <a:schemeClr val="tx1"/>
                          </a:solidFill>
                        </a:rPr>
                        <a:t> Loan</a:t>
                      </a:r>
                      <a:endParaRPr lang="en-US" sz="1200" b="0" dirty="0">
                        <a:solidFill>
                          <a:schemeClr val="tx1"/>
                        </a:solidFill>
                      </a:endParaRP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dk1"/>
                          </a:solidFill>
                          <a:effectLst/>
                          <a:latin typeface="+mn-lt"/>
                          <a:ea typeface="+mn-ea"/>
                          <a:cs typeface="+mn-cs"/>
                        </a:rPr>
                        <a:t>A type of loan given out to a household to finance anything they need for their family such as financing their children’s education. </a:t>
                      </a:r>
                    </a:p>
                  </a:txBody>
                  <a:tcPr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9344207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
        <p:nvSpPr>
          <p:cNvPr id="17" name="TextBox 16"/>
          <p:cNvSpPr txBox="1"/>
          <p:nvPr/>
        </p:nvSpPr>
        <p:spPr>
          <a:xfrm>
            <a:off x="82550" y="99060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Analyze the loan portfolio by loan purposes</a:t>
            </a:r>
            <a:endParaRPr lang="en-US" sz="1600" dirty="0">
              <a:solidFill>
                <a:schemeClr val="tx2">
                  <a:lumMod val="50000"/>
                </a:schemeClr>
              </a:solidFill>
            </a:endParaRPr>
          </a:p>
        </p:txBody>
      </p:sp>
      <p:sp>
        <p:nvSpPr>
          <p:cNvPr id="5" name="TextBox 4"/>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Overview about Myanmar Microfinance</a:t>
            </a:r>
            <a:endParaRPr lang="en-US" sz="2400" dirty="0">
              <a:solidFill>
                <a:schemeClr val="tx2">
                  <a:lumMod val="50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3796092314"/>
              </p:ext>
            </p:extLst>
          </p:nvPr>
        </p:nvGraphicFramePr>
        <p:xfrm>
          <a:off x="228601" y="2362200"/>
          <a:ext cx="9448800" cy="3962400"/>
        </p:xfrm>
        <a:graphic>
          <a:graphicData uri="http://schemas.openxmlformats.org/drawingml/2006/table">
            <a:tbl>
              <a:tblPr bandRow="1">
                <a:tableStyleId>{5C22544A-7EE6-4342-B048-85BDC9FD1C3A}</a:tableStyleId>
              </a:tblPr>
              <a:tblGrid>
                <a:gridCol w="1664336">
                  <a:extLst>
                    <a:ext uri="{9D8B030D-6E8A-4147-A177-3AD203B41FA5}">
                      <a16:colId xmlns:a16="http://schemas.microsoft.com/office/drawing/2014/main" val="20000"/>
                    </a:ext>
                  </a:extLst>
                </a:gridCol>
                <a:gridCol w="7784464">
                  <a:extLst>
                    <a:ext uri="{9D8B030D-6E8A-4147-A177-3AD203B41FA5}">
                      <a16:colId xmlns:a16="http://schemas.microsoft.com/office/drawing/2014/main" val="20001"/>
                    </a:ext>
                  </a:extLst>
                </a:gridCol>
              </a:tblGrid>
              <a:tr h="97462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Farmers</a:t>
                      </a:r>
                    </a:p>
                  </a:txBody>
                  <a:tcPr anchor="ctr">
                    <a:solidFill>
                      <a:schemeClr val="tx2">
                        <a:lumMod val="75000"/>
                      </a:schemeClr>
                    </a:solidFill>
                  </a:tcPr>
                </a:tc>
                <a:tc>
                  <a:txBody>
                    <a:bodyPr/>
                    <a:lstStyle/>
                    <a:p>
                      <a:pPr marL="171450" indent="-171450" algn="just">
                        <a:buFont typeface="Arial" pitchFamily="34" charset="0"/>
                        <a:buChar char="•"/>
                      </a:pPr>
                      <a:r>
                        <a:rPr lang="en-US" sz="1100" dirty="0" smtClean="0">
                          <a:solidFill>
                            <a:schemeClr val="tx1"/>
                          </a:solidFill>
                        </a:rPr>
                        <a:t>Farmers need financing for their cropping activities and their farming equipment. </a:t>
                      </a:r>
                    </a:p>
                    <a:p>
                      <a:pPr marL="171450" indent="-171450" algn="just">
                        <a:buFont typeface="Arial" pitchFamily="34" charset="0"/>
                        <a:buChar char="•"/>
                      </a:pPr>
                      <a:r>
                        <a:rPr lang="en-US" sz="1100" dirty="0" smtClean="0">
                          <a:solidFill>
                            <a:schemeClr val="tx1"/>
                          </a:solidFill>
                        </a:rPr>
                        <a:t>According to primary sources, the loan size for farmers are decided per acre which is average around 100 – 150 USD per acre. Some MFIs offer agriculture loan mainly targeting on agricultural related activities where others offer seasonal loans which are suitable to any farming business including gardening, etc. </a:t>
                      </a:r>
                    </a:p>
                  </a:txBody>
                  <a:tcPr anchor="ctr">
                    <a:solidFill>
                      <a:srgbClr val="C6D9F1"/>
                    </a:solidFill>
                  </a:tcPr>
                </a:tc>
                <a:extLst>
                  <a:ext uri="{0D108BD9-81ED-4DB2-BD59-A6C34878D82A}">
                    <a16:rowId xmlns:a16="http://schemas.microsoft.com/office/drawing/2014/main" val="10000"/>
                  </a:ext>
                </a:extLst>
              </a:tr>
              <a:tr h="70300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Micro-enterprises</a:t>
                      </a:r>
                    </a:p>
                  </a:txBody>
                  <a:tcPr anchor="ctr">
                    <a:solidFill>
                      <a:schemeClr val="tx2">
                        <a:lumMod val="75000"/>
                      </a:schemeClr>
                    </a:solidFill>
                  </a:tcPr>
                </a:tc>
                <a:tc>
                  <a:txBody>
                    <a:bodyPr/>
                    <a:lstStyle/>
                    <a:p>
                      <a:pPr marL="171450" indent="-171450" algn="just">
                        <a:buFont typeface="Arial" pitchFamily="34" charset="0"/>
                        <a:buChar char="•"/>
                      </a:pPr>
                      <a:r>
                        <a:rPr lang="en-US" sz="1100" dirty="0" smtClean="0">
                          <a:solidFill>
                            <a:schemeClr val="tx1"/>
                          </a:solidFill>
                        </a:rPr>
                        <a:t>Micro-enterprises need funding to expand their businesses and the needs to equip their business.</a:t>
                      </a:r>
                    </a:p>
                    <a:p>
                      <a:pPr marL="171450" indent="-171450" algn="just">
                        <a:buFont typeface="Arial" pitchFamily="34" charset="0"/>
                        <a:buChar char="•"/>
                      </a:pPr>
                      <a:r>
                        <a:rPr lang="en-US" sz="1100" dirty="0" smtClean="0">
                          <a:solidFill>
                            <a:schemeClr val="tx1"/>
                          </a:solidFill>
                        </a:rPr>
                        <a:t>Other small type of micro-enterprises also include self-employed who are engaged in a petty shop or handicrafts. </a:t>
                      </a:r>
                    </a:p>
                    <a:p>
                      <a:pPr marL="171450" indent="-171450" algn="just">
                        <a:buFont typeface="Arial" pitchFamily="34" charset="0"/>
                        <a:buChar char="•"/>
                      </a:pPr>
                      <a:r>
                        <a:rPr lang="en-US" sz="1100" dirty="0" smtClean="0">
                          <a:solidFill>
                            <a:schemeClr val="tx1"/>
                          </a:solidFill>
                        </a:rPr>
                        <a:t>Average loan size is approximately 300 USD.</a:t>
                      </a:r>
                    </a:p>
                  </a:txBody>
                  <a:tcPr anchor="ctr">
                    <a:solidFill>
                      <a:srgbClr val="E9EDF4"/>
                    </a:solidFill>
                  </a:tcPr>
                </a:tc>
                <a:extLst>
                  <a:ext uri="{0D108BD9-81ED-4DB2-BD59-A6C34878D82A}">
                    <a16:rowId xmlns:a16="http://schemas.microsoft.com/office/drawing/2014/main" val="10001"/>
                  </a:ext>
                </a:extLst>
              </a:tr>
              <a:tr h="132612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Low-income workers</a:t>
                      </a:r>
                    </a:p>
                  </a:txBody>
                  <a:tcPr anchor="ctr">
                    <a:solidFill>
                      <a:schemeClr val="tx2">
                        <a:lumMod val="75000"/>
                      </a:schemeClr>
                    </a:solidFill>
                  </a:tcPr>
                </a:tc>
                <a:tc>
                  <a:txBody>
                    <a:bodyPr/>
                    <a:lstStyle/>
                    <a:p>
                      <a:pPr marL="171450" indent="-171450" algn="just">
                        <a:buFont typeface="Arial" pitchFamily="34" charset="0"/>
                        <a:buChar char="•"/>
                      </a:pPr>
                      <a:r>
                        <a:rPr lang="en-US" sz="1100" dirty="0" smtClean="0">
                          <a:solidFill>
                            <a:schemeClr val="tx1"/>
                          </a:solidFill>
                        </a:rPr>
                        <a:t>Low-income workers include factory workers,</a:t>
                      </a:r>
                      <a:r>
                        <a:rPr lang="en-US" sz="1100" baseline="0" dirty="0" smtClean="0">
                          <a:solidFill>
                            <a:schemeClr val="tx1"/>
                          </a:solidFill>
                        </a:rPr>
                        <a:t> employees, government employees and so on.</a:t>
                      </a:r>
                    </a:p>
                    <a:p>
                      <a:pPr marL="171450" indent="-171450" algn="just">
                        <a:buFont typeface="Arial" pitchFamily="34" charset="0"/>
                        <a:buChar char="•"/>
                      </a:pPr>
                      <a:r>
                        <a:rPr lang="en-US" sz="1100" baseline="0" dirty="0" smtClean="0">
                          <a:solidFill>
                            <a:schemeClr val="tx1"/>
                          </a:solidFill>
                        </a:rPr>
                        <a:t>According to a primary source, one of the MFIs offer credit financing and other loan products to the workers and the loan reviewing process are tied to the respective HR departments which makes the MFI easy to monitor their activities.</a:t>
                      </a:r>
                    </a:p>
                    <a:p>
                      <a:pPr marL="171450" indent="-171450" algn="just">
                        <a:buFont typeface="Arial" pitchFamily="34" charset="0"/>
                        <a:buChar char="•"/>
                      </a:pPr>
                      <a:r>
                        <a:rPr lang="en-US" sz="1100" baseline="0" dirty="0" smtClean="0">
                          <a:solidFill>
                            <a:schemeClr val="tx1"/>
                          </a:solidFill>
                        </a:rPr>
                        <a:t>According to the order 3/2014 by MSC, financing luxury items are prohibited, however; some MFIs seems to be doing the financing of household items such as washing machines, televisions, mobile phones, etc. According to the primary source, since the luxury items are not identified in the order, the MFIs still have the chance to convince the authorities by reasoning that the items can generate income for the clients.</a:t>
                      </a:r>
                      <a:endParaRPr lang="en-US" sz="1100" dirty="0" smtClean="0">
                        <a:solidFill>
                          <a:schemeClr val="tx1"/>
                        </a:solidFill>
                      </a:endParaRPr>
                    </a:p>
                  </a:txBody>
                  <a:tcPr anchor="ctr">
                    <a:solidFill>
                      <a:srgbClr val="C6D9F1"/>
                    </a:solidFill>
                  </a:tcPr>
                </a:tc>
                <a:extLst>
                  <a:ext uri="{0D108BD9-81ED-4DB2-BD59-A6C34878D82A}">
                    <a16:rowId xmlns:a16="http://schemas.microsoft.com/office/drawing/2014/main" val="10002"/>
                  </a:ext>
                </a:extLst>
              </a:tr>
              <a:tr h="51127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Street Hawkers </a:t>
                      </a:r>
                    </a:p>
                  </a:txBody>
                  <a:tcPr anchor="ctr">
                    <a:solidFill>
                      <a:schemeClr val="tx2">
                        <a:lumMod val="75000"/>
                      </a:schemeClr>
                    </a:solidFill>
                  </a:tcPr>
                </a:tc>
                <a:tc>
                  <a:txBody>
                    <a:bodyPr/>
                    <a:lstStyle/>
                    <a:p>
                      <a:pPr marL="171450" indent="-171450" algn="just">
                        <a:buFont typeface="Arial" pitchFamily="34" charset="0"/>
                        <a:buChar char="•"/>
                      </a:pPr>
                      <a:r>
                        <a:rPr lang="en-US" sz="1100" dirty="0" smtClean="0">
                          <a:solidFill>
                            <a:schemeClr val="tx1"/>
                          </a:solidFill>
                        </a:rPr>
                        <a:t>Street hawkers are identified as high risk clients since they are easily</a:t>
                      </a:r>
                      <a:r>
                        <a:rPr lang="en-US" sz="1100" baseline="0" dirty="0" smtClean="0">
                          <a:solidFill>
                            <a:schemeClr val="tx1"/>
                          </a:solidFill>
                        </a:rPr>
                        <a:t> transported by their nature of merchandising.</a:t>
                      </a:r>
                    </a:p>
                    <a:p>
                      <a:pPr marL="171450" indent="-171450" algn="just">
                        <a:buFont typeface="Arial" pitchFamily="34" charset="0"/>
                        <a:buChar char="•"/>
                      </a:pPr>
                      <a:r>
                        <a:rPr lang="en-US" sz="1100" baseline="0" dirty="0" smtClean="0">
                          <a:solidFill>
                            <a:schemeClr val="tx1"/>
                          </a:solidFill>
                        </a:rPr>
                        <a:t>Therefore, most of the MFIs try to avoid the street hawkers while only very few of them paid out loans to them.</a:t>
                      </a:r>
                      <a:endParaRPr lang="en-US" sz="1100" dirty="0" smtClean="0">
                        <a:solidFill>
                          <a:schemeClr val="tx1"/>
                        </a:solidFill>
                      </a:endParaRPr>
                    </a:p>
                  </a:txBody>
                  <a:tcPr anchor="ctr"/>
                </a:tc>
                <a:extLst>
                  <a:ext uri="{0D108BD9-81ED-4DB2-BD59-A6C34878D82A}">
                    <a16:rowId xmlns:a16="http://schemas.microsoft.com/office/drawing/2014/main" val="10003"/>
                  </a:ext>
                </a:extLst>
              </a:tr>
              <a:tr h="44736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Women</a:t>
                      </a:r>
                    </a:p>
                  </a:txBody>
                  <a:tcPr anchor="ctr">
                    <a:solidFill>
                      <a:schemeClr val="tx2">
                        <a:lumMod val="75000"/>
                      </a:schemeClr>
                    </a:solidFill>
                  </a:tcPr>
                </a:tc>
                <a:tc>
                  <a:txBody>
                    <a:bodyPr/>
                    <a:lstStyle/>
                    <a:p>
                      <a:pPr marL="171450" indent="-171450" algn="just">
                        <a:buFont typeface="Arial" pitchFamily="34" charset="0"/>
                        <a:buChar char="•"/>
                      </a:pPr>
                      <a:r>
                        <a:rPr lang="en-US" sz="1100" dirty="0" smtClean="0">
                          <a:solidFill>
                            <a:schemeClr val="tx1"/>
                          </a:solidFill>
                        </a:rPr>
                        <a:t>Women are centered as the first priority</a:t>
                      </a:r>
                      <a:r>
                        <a:rPr lang="en-US" sz="1100" baseline="0" dirty="0" smtClean="0">
                          <a:solidFill>
                            <a:schemeClr val="tx1"/>
                          </a:solidFill>
                        </a:rPr>
                        <a:t> since the default rate of women is much lower than that of men.</a:t>
                      </a:r>
                    </a:p>
                    <a:p>
                      <a:pPr marL="171450" indent="-171450" algn="just">
                        <a:buFont typeface="Arial" pitchFamily="34" charset="0"/>
                        <a:buChar char="•"/>
                      </a:pPr>
                      <a:r>
                        <a:rPr lang="en-US" sz="1100" dirty="0" smtClean="0">
                          <a:solidFill>
                            <a:schemeClr val="tx1"/>
                          </a:solidFill>
                        </a:rPr>
                        <a:t>Another fact includes gender equality</a:t>
                      </a:r>
                      <a:r>
                        <a:rPr lang="en-US" sz="1100" baseline="0" dirty="0" smtClean="0">
                          <a:solidFill>
                            <a:schemeClr val="tx1"/>
                          </a:solidFill>
                        </a:rPr>
                        <a:t> where MFIs want to give equal right to women. </a:t>
                      </a:r>
                      <a:endParaRPr lang="en-US" sz="1100" dirty="0" smtClean="0">
                        <a:solidFill>
                          <a:schemeClr val="tx1"/>
                        </a:solidFill>
                      </a:endParaRPr>
                    </a:p>
                  </a:txBody>
                  <a:tcPr anchor="ctr">
                    <a:solidFill>
                      <a:srgbClr val="C6D9F1"/>
                    </a:solidFill>
                  </a:tcPr>
                </a:tc>
                <a:extLst>
                  <a:ext uri="{0D108BD9-81ED-4DB2-BD59-A6C34878D82A}">
                    <a16:rowId xmlns:a16="http://schemas.microsoft.com/office/drawing/2014/main" val="10004"/>
                  </a:ext>
                </a:extLst>
              </a:tr>
            </a:tbl>
          </a:graphicData>
        </a:graphic>
      </p:graphicFrame>
      <p:sp>
        <p:nvSpPr>
          <p:cNvPr id="8" name="TextBox 7"/>
          <p:cNvSpPr txBox="1"/>
          <p:nvPr/>
        </p:nvSpPr>
        <p:spPr>
          <a:xfrm>
            <a:off x="304801" y="1351643"/>
            <a:ext cx="9372600" cy="934358"/>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t>Client types vary from different MFIs according to the focus on different areas such as urban or rural, however; the rules and regulations direct all the MFIs to operate in 50:50 ratio of urban and rural. </a:t>
            </a:r>
          </a:p>
          <a:p>
            <a:pPr marL="171450" indent="-171450" algn="just">
              <a:lnSpc>
                <a:spcPct val="114000"/>
              </a:lnSpc>
              <a:buFont typeface="Arial" pitchFamily="34" charset="0"/>
              <a:buChar char="•"/>
            </a:pPr>
            <a:r>
              <a:rPr lang="en-US" sz="1200" dirty="0" smtClean="0"/>
              <a:t>Most of the INGOs focus more on rural areas in which more than 50% of the client portfolio is from agricultural sector. </a:t>
            </a:r>
          </a:p>
          <a:p>
            <a:pPr marL="171450" indent="-171450" algn="just">
              <a:lnSpc>
                <a:spcPct val="114000"/>
              </a:lnSpc>
              <a:buFont typeface="Arial" pitchFamily="34" charset="0"/>
              <a:buChar char="•"/>
            </a:pPr>
            <a:r>
              <a:rPr lang="en-US" sz="1200" dirty="0" smtClean="0"/>
              <a:t>Other types of client include low-income factory workers, micro-businesses, middle income people for credit financing and hawkers, etc.</a:t>
            </a:r>
            <a:endParaRPr lang="en-US" sz="1200" dirty="0"/>
          </a:p>
        </p:txBody>
      </p:sp>
    </p:spTree>
    <p:extLst>
      <p:ext uri="{BB962C8B-B14F-4D97-AF65-F5344CB8AC3E}">
        <p14:creationId xmlns:p14="http://schemas.microsoft.com/office/powerpoint/2010/main" val="41656458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1: Myanmar Microfinance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In-depth interviews, Microfinance in Myanmar Sector Assessment Report</a:t>
            </a:r>
            <a:endParaRPr lang="en-US" sz="900" dirty="0">
              <a:solidFill>
                <a:prstClr val="black"/>
              </a:solidFill>
            </a:endParaRPr>
          </a:p>
        </p:txBody>
      </p:sp>
      <p:sp>
        <p:nvSpPr>
          <p:cNvPr id="7" name="TextBox 6"/>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Competition Dynamics</a:t>
            </a:r>
            <a:endParaRPr lang="en-US" sz="2400" dirty="0">
              <a:solidFill>
                <a:srgbClr val="1F497D">
                  <a:lumMod val="50000"/>
                </a:srgbClr>
              </a:solidFill>
            </a:endParaRPr>
          </a:p>
        </p:txBody>
      </p:sp>
      <p:sp>
        <p:nvSpPr>
          <p:cNvPr id="8" name="TextBox 7"/>
          <p:cNvSpPr txBox="1"/>
          <p:nvPr/>
        </p:nvSpPr>
        <p:spPr>
          <a:xfrm>
            <a:off x="82550" y="990601"/>
            <a:ext cx="9137650" cy="338554"/>
          </a:xfrm>
          <a:prstGeom prst="rect">
            <a:avLst/>
          </a:prstGeom>
          <a:noFill/>
          <a:ln w="28575">
            <a:noFill/>
          </a:ln>
        </p:spPr>
        <p:txBody>
          <a:bodyPr wrap="square" rtlCol="0">
            <a:spAutoFit/>
          </a:bodyPr>
          <a:lstStyle/>
          <a:p>
            <a:r>
              <a:rPr lang="en-US" altLang="ja-JP" sz="1600" dirty="0" smtClean="0">
                <a:solidFill>
                  <a:srgbClr val="1F497D">
                    <a:lumMod val="50000"/>
                  </a:srgbClr>
                </a:solidFill>
              </a:rPr>
              <a:t>Market share of key MFIs and segmentation: international MFIs and local MFIs vs. financial cooperatives</a:t>
            </a:r>
            <a:endParaRPr lang="en-US" sz="1600" dirty="0">
              <a:solidFill>
                <a:srgbClr val="1F497D">
                  <a:lumMod val="50000"/>
                </a:srgbClr>
              </a:solidFill>
            </a:endParaRPr>
          </a:p>
        </p:txBody>
      </p:sp>
      <p:sp>
        <p:nvSpPr>
          <p:cNvPr id="14" name="TextBox 7"/>
          <p:cNvSpPr txBox="1"/>
          <p:nvPr/>
        </p:nvSpPr>
        <p:spPr>
          <a:xfrm>
            <a:off x="306162" y="1411805"/>
            <a:ext cx="7999638" cy="369332"/>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a:lnSpc>
                <a:spcPct val="150000"/>
              </a:lnSpc>
            </a:pPr>
            <a:endParaRPr lang="en-US" sz="1200" dirty="0" smtClean="0">
              <a:solidFill>
                <a:prstClr val="black"/>
              </a:solidFill>
            </a:endParaRPr>
          </a:p>
        </p:txBody>
      </p:sp>
      <p:sp>
        <p:nvSpPr>
          <p:cNvPr id="5" name="TextBox 4"/>
          <p:cNvSpPr txBox="1"/>
          <p:nvPr/>
        </p:nvSpPr>
        <p:spPr>
          <a:xfrm>
            <a:off x="306163" y="1524002"/>
            <a:ext cx="7618638" cy="276999"/>
          </a:xfrm>
          <a:prstGeom prst="rect">
            <a:avLst/>
          </a:prstGeom>
          <a:noFill/>
        </p:spPr>
        <p:txBody>
          <a:bodyPr wrap="square" rtlCol="0">
            <a:spAutoFit/>
          </a:bodyPr>
          <a:lstStyle/>
          <a:p>
            <a:r>
              <a:rPr lang="en-US" sz="1200" dirty="0" smtClean="0"/>
              <a:t>Apart from MFIs, there are the following kinds of formal providers of micro credit in Myanmar.</a:t>
            </a:r>
          </a:p>
        </p:txBody>
      </p:sp>
      <p:graphicFrame>
        <p:nvGraphicFramePr>
          <p:cNvPr id="11" name="Table 10"/>
          <p:cNvGraphicFramePr>
            <a:graphicFrameLocks noGrp="1"/>
          </p:cNvGraphicFramePr>
          <p:nvPr>
            <p:extLst>
              <p:ext uri="{D42A27DB-BD31-4B8C-83A1-F6EECF244321}">
                <p14:modId xmlns:p14="http://schemas.microsoft.com/office/powerpoint/2010/main" val="2956155223"/>
              </p:ext>
            </p:extLst>
          </p:nvPr>
        </p:nvGraphicFramePr>
        <p:xfrm>
          <a:off x="294661" y="1828802"/>
          <a:ext cx="9382740" cy="4495799"/>
        </p:xfrm>
        <a:graphic>
          <a:graphicData uri="http://schemas.openxmlformats.org/drawingml/2006/table">
            <a:tbl>
              <a:tblPr bandRow="1">
                <a:tableStyleId>{5C22544A-7EE6-4342-B048-85BDC9FD1C3A}</a:tableStyleId>
              </a:tblPr>
              <a:tblGrid>
                <a:gridCol w="1652701">
                  <a:extLst>
                    <a:ext uri="{9D8B030D-6E8A-4147-A177-3AD203B41FA5}">
                      <a16:colId xmlns:a16="http://schemas.microsoft.com/office/drawing/2014/main" val="20000"/>
                    </a:ext>
                  </a:extLst>
                </a:gridCol>
                <a:gridCol w="7730039">
                  <a:extLst>
                    <a:ext uri="{9D8B030D-6E8A-4147-A177-3AD203B41FA5}">
                      <a16:colId xmlns:a16="http://schemas.microsoft.com/office/drawing/2014/main" val="20001"/>
                    </a:ext>
                  </a:extLst>
                </a:gridCol>
              </a:tblGrid>
              <a:tr h="855913">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Banks</a:t>
                      </a:r>
                    </a:p>
                  </a:txBody>
                  <a:tcPr anchor="ctr">
                    <a:solidFill>
                      <a:schemeClr val="tx2">
                        <a:lumMod val="75000"/>
                      </a:schemeClr>
                    </a:solidFill>
                  </a:tcPr>
                </a:tc>
                <a:tc>
                  <a:txBody>
                    <a:bodyPr/>
                    <a:lstStyle/>
                    <a:p>
                      <a:pPr marL="171450" marR="0" indent="-171450" algn="just" defTabSz="914400" rtl="0" eaLnBrk="1" fontAlgn="auto" latinLnBrk="0" hangingPunct="1">
                        <a:lnSpc>
                          <a:spcPct val="114000"/>
                        </a:lnSpc>
                        <a:spcBef>
                          <a:spcPts val="0"/>
                        </a:spcBef>
                        <a:spcAft>
                          <a:spcPts val="0"/>
                        </a:spcAft>
                        <a:buClrTx/>
                        <a:buSzTx/>
                        <a:buFont typeface="Arial" pitchFamily="34" charset="0"/>
                        <a:buChar char="•"/>
                        <a:tabLst/>
                        <a:defRPr/>
                      </a:pPr>
                      <a:r>
                        <a:rPr lang="en-US" sz="1100" dirty="0" smtClean="0"/>
                        <a:t>Myanmar Agricultural Development Bank (MADB), a state-owned agricultural development bank, and Global Treasure Bank , a private bank specialized in livestock and fisheries development – previously Myanmar Livestock and Fisheries Development Bank (MLFDB) provide micro credit to microenterprises as well as individuals.</a:t>
                      </a:r>
                    </a:p>
                  </a:txBody>
                  <a:tcPr anchor="ctr">
                    <a:solidFill>
                      <a:srgbClr val="C6D9F1"/>
                    </a:solidFill>
                  </a:tcPr>
                </a:tc>
                <a:extLst>
                  <a:ext uri="{0D108BD9-81ED-4DB2-BD59-A6C34878D82A}">
                    <a16:rowId xmlns:a16="http://schemas.microsoft.com/office/drawing/2014/main" val="10000"/>
                  </a:ext>
                </a:extLst>
              </a:tr>
              <a:tr h="11932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Cooperatives</a:t>
                      </a:r>
                    </a:p>
                  </a:txBody>
                  <a:tcPr anchor="ctr">
                    <a:solidFill>
                      <a:schemeClr val="tx2">
                        <a:lumMod val="75000"/>
                      </a:schemeClr>
                    </a:solidFill>
                  </a:tcPr>
                </a:tc>
                <a:tc>
                  <a:txBody>
                    <a:bodyPr/>
                    <a:lstStyle/>
                    <a:p>
                      <a:pPr marL="171450" indent="-171450" algn="just">
                        <a:lnSpc>
                          <a:spcPct val="114000"/>
                        </a:lnSpc>
                        <a:buFont typeface="Arial" pitchFamily="34" charset="0"/>
                        <a:buChar char="•"/>
                      </a:pPr>
                      <a:r>
                        <a:rPr lang="en-US" sz="1100" dirty="0" smtClean="0">
                          <a:solidFill>
                            <a:schemeClr val="tx1"/>
                          </a:solidFill>
                        </a:rPr>
                        <a:t>Cooperatives run</a:t>
                      </a:r>
                      <a:r>
                        <a:rPr lang="en-US" sz="1100" baseline="0" dirty="0" smtClean="0">
                          <a:solidFill>
                            <a:schemeClr val="tx1"/>
                          </a:solidFill>
                        </a:rPr>
                        <a:t> by Ministry of Cooperatives</a:t>
                      </a:r>
                      <a:r>
                        <a:rPr lang="en-US" sz="1100" dirty="0" smtClean="0">
                          <a:solidFill>
                            <a:schemeClr val="tx1"/>
                          </a:solidFill>
                        </a:rPr>
                        <a:t> focus primarily on deposit mobilization and microloans in urban areas. Financial cooperatives are organized under the Union of Savings and Credit Federation (tertiary</a:t>
                      </a:r>
                      <a:r>
                        <a:rPr lang="en-US" sz="1100" baseline="0" dirty="0" smtClean="0">
                          <a:solidFill>
                            <a:schemeClr val="tx1"/>
                          </a:solidFill>
                        </a:rPr>
                        <a:t> level society), which, as of March 2012, had 41 savings and credit federations  (secondary level societies) and 1,625 primary level societies who work mainly for grass root people.</a:t>
                      </a:r>
                    </a:p>
                    <a:p>
                      <a:pPr marL="171450" indent="-171450" algn="just">
                        <a:lnSpc>
                          <a:spcPct val="114000"/>
                        </a:lnSpc>
                        <a:buFont typeface="Arial" pitchFamily="34" charset="0"/>
                        <a:buChar char="•"/>
                      </a:pPr>
                      <a:r>
                        <a:rPr lang="en-US" sz="1100" baseline="0" dirty="0" smtClean="0">
                          <a:solidFill>
                            <a:schemeClr val="tx1"/>
                          </a:solidFill>
                        </a:rPr>
                        <a:t>The Central Cooperative Society operates 46 MFIs in 14 regions.</a:t>
                      </a:r>
                      <a:endParaRPr lang="en-US" sz="1100" dirty="0" smtClean="0">
                        <a:solidFill>
                          <a:schemeClr val="tx1"/>
                        </a:solidFill>
                      </a:endParaRPr>
                    </a:p>
                  </a:txBody>
                  <a:tcPr anchor="ctr">
                    <a:solidFill>
                      <a:srgbClr val="E9EDF4"/>
                    </a:solidFill>
                  </a:tcPr>
                </a:tc>
                <a:extLst>
                  <a:ext uri="{0D108BD9-81ED-4DB2-BD59-A6C34878D82A}">
                    <a16:rowId xmlns:a16="http://schemas.microsoft.com/office/drawing/2014/main" val="10001"/>
                  </a:ext>
                </a:extLst>
              </a:tr>
              <a:tr h="119327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Myanmar</a:t>
                      </a:r>
                      <a:r>
                        <a:rPr lang="en-US" sz="1400" b="1" baseline="0" dirty="0" smtClean="0">
                          <a:solidFill>
                            <a:schemeClr val="bg1"/>
                          </a:solidFill>
                        </a:rPr>
                        <a:t> Small Loan Enterprise</a:t>
                      </a:r>
                      <a:endParaRPr lang="en-US" sz="1400" b="1" dirty="0" smtClean="0">
                        <a:solidFill>
                          <a:schemeClr val="bg1"/>
                        </a:solidFill>
                      </a:endParaRPr>
                    </a:p>
                  </a:txBody>
                  <a:tcPr anchor="ctr">
                    <a:solidFill>
                      <a:schemeClr val="tx2">
                        <a:lumMod val="75000"/>
                      </a:schemeClr>
                    </a:solidFill>
                  </a:tcPr>
                </a:tc>
                <a:tc>
                  <a:txBody>
                    <a:bodyPr/>
                    <a:lstStyle/>
                    <a:p>
                      <a:pPr marL="171450" marR="0" indent="-171450" algn="just" defTabSz="914400" rtl="0" eaLnBrk="1" fontAlgn="auto" latinLnBrk="0" hangingPunct="1">
                        <a:lnSpc>
                          <a:spcPct val="114000"/>
                        </a:lnSpc>
                        <a:spcBef>
                          <a:spcPts val="0"/>
                        </a:spcBef>
                        <a:spcAft>
                          <a:spcPts val="0"/>
                        </a:spcAft>
                        <a:buClrTx/>
                        <a:buSzTx/>
                        <a:buFont typeface="Arial" pitchFamily="34" charset="0"/>
                        <a:buChar char="•"/>
                        <a:tabLst/>
                        <a:defRPr/>
                      </a:pPr>
                      <a:r>
                        <a:rPr lang="en-US" sz="1100" dirty="0" smtClean="0">
                          <a:solidFill>
                            <a:schemeClr val="tx1"/>
                          </a:solidFill>
                        </a:rPr>
                        <a:t>Myanmar Small Loan Enterprise</a:t>
                      </a:r>
                      <a:r>
                        <a:rPr lang="en-US" sz="1100" baseline="0" dirty="0" smtClean="0">
                          <a:solidFill>
                            <a:schemeClr val="tx1"/>
                          </a:solidFill>
                        </a:rPr>
                        <a:t> (MSLE) </a:t>
                      </a:r>
                      <a:r>
                        <a:rPr lang="en-US" sz="1100" dirty="0" smtClean="0">
                          <a:solidFill>
                            <a:schemeClr val="tx1"/>
                          </a:solidFill>
                        </a:rPr>
                        <a:t>was</a:t>
                      </a:r>
                      <a:r>
                        <a:rPr lang="en-US" sz="1100" baseline="0" dirty="0" smtClean="0">
                          <a:solidFill>
                            <a:schemeClr val="tx1"/>
                          </a:solidFill>
                        </a:rPr>
                        <a:t> formed under the Ministry of Finance and pawnshops were registered with MSLE. A few years back, Yangon City Development Committee and respective regional city development committees have been assigned as regulatory and administrative bodies for pawnshops. </a:t>
                      </a:r>
                      <a:endParaRPr lang="en-US" sz="1100" dirty="0" smtClean="0">
                        <a:solidFill>
                          <a:schemeClr val="tx1"/>
                        </a:solidFill>
                      </a:endParaRPr>
                    </a:p>
                    <a:p>
                      <a:pPr marL="171450" indent="-171450" algn="just">
                        <a:lnSpc>
                          <a:spcPct val="114000"/>
                        </a:lnSpc>
                        <a:buFont typeface="Arial" pitchFamily="34" charset="0"/>
                        <a:buChar char="•"/>
                      </a:pPr>
                      <a:r>
                        <a:rPr lang="en-US" sz="1100" baseline="0" dirty="0" smtClean="0">
                          <a:solidFill>
                            <a:schemeClr val="tx1"/>
                          </a:solidFill>
                        </a:rPr>
                        <a:t>MSLE also went through a transition process and transformed as Microfinance Supervisory Enterprise (MSE) and took new responsibilities as a microfinance supervisory body.</a:t>
                      </a:r>
                    </a:p>
                  </a:txBody>
                  <a:tcPr anchor="ctr">
                    <a:solidFill>
                      <a:srgbClr val="C6D9F1"/>
                    </a:solidFill>
                  </a:tcPr>
                </a:tc>
                <a:extLst>
                  <a:ext uri="{0D108BD9-81ED-4DB2-BD59-A6C34878D82A}">
                    <a16:rowId xmlns:a16="http://schemas.microsoft.com/office/drawing/2014/main" val="10002"/>
                  </a:ext>
                </a:extLst>
              </a:tr>
              <a:tr h="125333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bg1"/>
                          </a:solidFill>
                        </a:rPr>
                        <a:t>NGOs</a:t>
                      </a:r>
                    </a:p>
                  </a:txBody>
                  <a:tcPr anchor="ctr">
                    <a:solidFill>
                      <a:schemeClr val="tx2">
                        <a:lumMod val="75000"/>
                      </a:schemeClr>
                    </a:solidFill>
                  </a:tcPr>
                </a:tc>
                <a:tc>
                  <a:txBody>
                    <a:bodyPr/>
                    <a:lstStyle/>
                    <a:p>
                      <a:pPr marL="171450" indent="-171450" algn="just">
                        <a:lnSpc>
                          <a:spcPct val="114000"/>
                        </a:lnSpc>
                        <a:buFont typeface="Arial" pitchFamily="34" charset="0"/>
                        <a:buChar char="•"/>
                      </a:pPr>
                      <a:r>
                        <a:rPr lang="en-US" sz="1100" dirty="0" smtClean="0">
                          <a:solidFill>
                            <a:schemeClr val="tx1"/>
                          </a:solidFill>
                        </a:rPr>
                        <a:t>Before</a:t>
                      </a:r>
                      <a:r>
                        <a:rPr lang="en-US" sz="1100" baseline="0" dirty="0" smtClean="0">
                          <a:solidFill>
                            <a:schemeClr val="tx1"/>
                          </a:solidFill>
                        </a:rPr>
                        <a:t> the passage of Microfinance Law, NGOs have been major contributors in Myanmar’s micro credit sector. Before 2011, PACT in collaboration with UNDP was the only NGO which was permitted to operate micro lending legally. After the enactment of Microfinance Law, major NGOs and INGOs have received MFI licenses. Leading organizations include GRET, PACT, Save the Children and World Vision.</a:t>
                      </a:r>
                    </a:p>
                    <a:p>
                      <a:pPr marL="171450" indent="-171450" algn="just">
                        <a:lnSpc>
                          <a:spcPct val="114000"/>
                        </a:lnSpc>
                        <a:buFont typeface="Arial" pitchFamily="34" charset="0"/>
                        <a:buChar char="•"/>
                      </a:pPr>
                      <a:r>
                        <a:rPr lang="en-US" sz="1100" baseline="0" dirty="0" smtClean="0">
                          <a:solidFill>
                            <a:schemeClr val="tx1"/>
                          </a:solidFill>
                        </a:rPr>
                        <a:t>Having strong financial and HR capability, NGOs can reach out to clients in different geographical locations and thus, the client base is much greater than private MFIs.</a:t>
                      </a:r>
                    </a:p>
                  </a:txBody>
                  <a:tcPr anchor="ctr">
                    <a:solidFill>
                      <a:srgbClr val="E9EDF4"/>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0653560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611868"/>
            <a:ext cx="9450162" cy="4712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82550" y="990601"/>
            <a:ext cx="9137650" cy="338554"/>
          </a:xfrm>
          <a:prstGeom prst="rect">
            <a:avLst/>
          </a:prstGeom>
          <a:noFill/>
          <a:ln w="28575">
            <a:noFill/>
          </a:ln>
        </p:spPr>
        <p:txBody>
          <a:bodyPr wrap="square" rtlCol="0">
            <a:spAutoFit/>
          </a:bodyPr>
          <a:lstStyle/>
          <a:p>
            <a:r>
              <a:rPr lang="en-US" altLang="ja-JP" sz="1600" dirty="0" smtClean="0">
                <a:solidFill>
                  <a:srgbClr val="1F497D">
                    <a:lumMod val="50000"/>
                  </a:srgbClr>
                </a:solidFill>
              </a:rPr>
              <a:t>Market share of key MFIs and segmentation: international MFIs and local MFIs vs. financial cooperatives</a:t>
            </a:r>
            <a:endParaRPr lang="en-US" sz="1600" dirty="0">
              <a:solidFill>
                <a:srgbClr val="1F497D">
                  <a:lumMod val="50000"/>
                </a:srgbClr>
              </a:solidFill>
            </a:endParaRPr>
          </a:p>
        </p:txBody>
      </p:sp>
      <p:sp>
        <p:nvSpPr>
          <p:cNvPr id="8" name="TextBox 7"/>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Competition Dynamics</a:t>
            </a:r>
            <a:endParaRPr lang="en-US" sz="2400" dirty="0">
              <a:solidFill>
                <a:srgbClr val="1F497D">
                  <a:lumMod val="50000"/>
                </a:srgbClr>
              </a:solidFill>
            </a:endParaRPr>
          </a:p>
        </p:txBody>
      </p:sp>
      <p:sp>
        <p:nvSpPr>
          <p:cNvPr id="9"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1: Myanmar Microfinance Market</a:t>
            </a:r>
          </a:p>
        </p:txBody>
      </p:sp>
      <p:sp>
        <p:nvSpPr>
          <p:cNvPr id="3" name="TextBox 2"/>
          <p:cNvSpPr txBox="1"/>
          <p:nvPr/>
        </p:nvSpPr>
        <p:spPr>
          <a:xfrm>
            <a:off x="228600" y="1334871"/>
            <a:ext cx="9450162" cy="276999"/>
          </a:xfrm>
          <a:prstGeom prst="rect">
            <a:avLst/>
          </a:prstGeom>
          <a:noFill/>
        </p:spPr>
        <p:txBody>
          <a:bodyPr wrap="square" rtlCol="0">
            <a:spAutoFit/>
          </a:bodyPr>
          <a:lstStyle/>
          <a:p>
            <a:pPr algn="just"/>
            <a:r>
              <a:rPr lang="en-US" sz="1200" dirty="0" smtClean="0"/>
              <a:t>The following illustrates the number of borrowers, loan portfolio and average loan outstanding of different sources as of 2012. </a:t>
            </a:r>
          </a:p>
        </p:txBody>
      </p:sp>
      <p:sp>
        <p:nvSpPr>
          <p:cNvPr id="11" name="TextBox 10"/>
          <p:cNvSpPr txBox="1"/>
          <p:nvPr/>
        </p:nvSpPr>
        <p:spPr>
          <a:xfrm>
            <a:off x="82550" y="6477000"/>
            <a:ext cx="7099300" cy="230832"/>
          </a:xfrm>
          <a:prstGeom prst="rect">
            <a:avLst/>
          </a:prstGeom>
          <a:noFill/>
          <a:ln>
            <a:noFill/>
          </a:ln>
        </p:spPr>
        <p:txBody>
          <a:bodyPr wrap="square" rtlCol="0">
            <a:spAutoFit/>
          </a:bodyPr>
          <a:lstStyle/>
          <a:p>
            <a:r>
              <a:rPr lang="en-US" sz="900" dirty="0" smtClean="0"/>
              <a:t>Source: Microfinance in Myanmar Sector Assessment Report</a:t>
            </a:r>
            <a:endParaRPr lang="en-US" sz="900" dirty="0"/>
          </a:p>
        </p:txBody>
      </p:sp>
    </p:spTree>
    <p:extLst>
      <p:ext uri="{BB962C8B-B14F-4D97-AF65-F5344CB8AC3E}">
        <p14:creationId xmlns:p14="http://schemas.microsoft.com/office/powerpoint/2010/main" val="39811521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 Desk Research</a:t>
            </a:r>
            <a:endParaRPr lang="en-US" sz="900" dirty="0"/>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Products offering characteristics by leading MFIs</a:t>
            </a:r>
            <a:endParaRPr lang="en-US" sz="2400" dirty="0">
              <a:solidFill>
                <a:schemeClr val="tx2">
                  <a:lumMod val="50000"/>
                </a:schemeClr>
              </a:solidFill>
            </a:endParaRPr>
          </a:p>
        </p:txBody>
      </p:sp>
      <p:sp>
        <p:nvSpPr>
          <p:cNvPr id="8" name="TextBox 7"/>
          <p:cNvSpPr txBox="1"/>
          <p:nvPr/>
        </p:nvSpPr>
        <p:spPr>
          <a:xfrm>
            <a:off x="82550" y="99060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Interest rates and Repayment</a:t>
            </a:r>
            <a:endParaRPr lang="en-US" sz="1600" dirty="0">
              <a:solidFill>
                <a:schemeClr val="tx2">
                  <a:lumMod val="50000"/>
                </a:schemeClr>
              </a:solidFill>
            </a:endParaRPr>
          </a:p>
        </p:txBody>
      </p:sp>
      <p:sp>
        <p:nvSpPr>
          <p:cNvPr id="6" name="TextBox 5"/>
          <p:cNvSpPr txBox="1"/>
          <p:nvPr/>
        </p:nvSpPr>
        <p:spPr>
          <a:xfrm>
            <a:off x="228601" y="1487270"/>
            <a:ext cx="4834921" cy="646331"/>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endParaRPr lang="en-US" sz="1200" dirty="0" smtClean="0"/>
          </a:p>
          <a:p>
            <a:r>
              <a:rPr lang="en-US" sz="1200" dirty="0" smtClean="0"/>
              <a:t>According to Microfinance rules and regulations, interest rates and deposit rates are limited as below.</a:t>
            </a:r>
            <a:endParaRPr lang="en-US" sz="1200" dirty="0"/>
          </a:p>
        </p:txBody>
      </p:sp>
      <p:sp>
        <p:nvSpPr>
          <p:cNvPr id="9" name="TextBox 11"/>
          <p:cNvSpPr txBox="1"/>
          <p:nvPr/>
        </p:nvSpPr>
        <p:spPr>
          <a:xfrm>
            <a:off x="381001" y="3635276"/>
            <a:ext cx="2088641" cy="2308324"/>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171450" indent="-171450" algn="just">
              <a:buFont typeface="Arial" pitchFamily="34" charset="0"/>
              <a:buChar char="•"/>
            </a:pPr>
            <a:r>
              <a:rPr lang="en-US" sz="1200" dirty="0" smtClean="0"/>
              <a:t>Interest rate varies according to the repayment system of MFI where bullet payment exceeds 30% and declining payment takes 30%.</a:t>
            </a:r>
          </a:p>
          <a:p>
            <a:pPr marL="171450" indent="-171450" algn="just">
              <a:buFont typeface="Arial" pitchFamily="34" charset="0"/>
              <a:buChar char="•"/>
            </a:pPr>
            <a:endParaRPr lang="en-US" sz="1200" dirty="0" smtClean="0"/>
          </a:p>
          <a:p>
            <a:pPr marL="171450" indent="-171450" algn="just">
              <a:buFont typeface="Arial" pitchFamily="34" charset="0"/>
              <a:buChar char="•"/>
            </a:pPr>
            <a:r>
              <a:rPr lang="en-US" sz="1200" dirty="0" smtClean="0"/>
              <a:t>Therefore, the authorities ordered all the MFIs to practice declining payment method with instructions on calculations.</a:t>
            </a:r>
            <a:endParaRPr lang="en-US" sz="1200" dirty="0"/>
          </a:p>
        </p:txBody>
      </p:sp>
      <p:grpSp>
        <p:nvGrpSpPr>
          <p:cNvPr id="10" name="Group 9"/>
          <p:cNvGrpSpPr/>
          <p:nvPr/>
        </p:nvGrpSpPr>
        <p:grpSpPr>
          <a:xfrm>
            <a:off x="457201" y="2224726"/>
            <a:ext cx="4495800" cy="1356674"/>
            <a:chOff x="744008" y="2667000"/>
            <a:chExt cx="7714192" cy="1507102"/>
          </a:xfrm>
        </p:grpSpPr>
        <p:sp>
          <p:nvSpPr>
            <p:cNvPr id="12" name="Rectangle 11"/>
            <p:cNvSpPr/>
            <p:nvPr/>
          </p:nvSpPr>
          <p:spPr>
            <a:xfrm>
              <a:off x="744008" y="2667000"/>
              <a:ext cx="3453080" cy="381000"/>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dirty="0" smtClean="0"/>
                <a:t>Interest Rate</a:t>
              </a:r>
              <a:endParaRPr lang="en-US" sz="1400" dirty="0"/>
            </a:p>
          </p:txBody>
        </p:sp>
        <p:sp>
          <p:nvSpPr>
            <p:cNvPr id="13" name="Rectangle 12"/>
            <p:cNvSpPr/>
            <p:nvPr/>
          </p:nvSpPr>
          <p:spPr>
            <a:xfrm>
              <a:off x="4953000" y="2667000"/>
              <a:ext cx="3505200" cy="381000"/>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dirty="0" smtClean="0"/>
                <a:t>Deposit Rate</a:t>
              </a:r>
              <a:endParaRPr lang="en-US" sz="1400" dirty="0"/>
            </a:p>
          </p:txBody>
        </p:sp>
        <p:sp>
          <p:nvSpPr>
            <p:cNvPr id="14" name="Rectangle 13"/>
            <p:cNvSpPr/>
            <p:nvPr/>
          </p:nvSpPr>
          <p:spPr>
            <a:xfrm>
              <a:off x="744008" y="3048000"/>
              <a:ext cx="3453080" cy="6096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200" dirty="0" smtClean="0">
                  <a:solidFill>
                    <a:schemeClr val="tx1"/>
                  </a:solidFill>
                </a:rPr>
                <a:t>30% Annual Effective Rate</a:t>
              </a:r>
              <a:endParaRPr lang="en-US" sz="1200" dirty="0">
                <a:solidFill>
                  <a:schemeClr val="tx1"/>
                </a:solidFill>
              </a:endParaRPr>
            </a:p>
          </p:txBody>
        </p:sp>
        <p:sp>
          <p:nvSpPr>
            <p:cNvPr id="15" name="Rectangle 14"/>
            <p:cNvSpPr/>
            <p:nvPr/>
          </p:nvSpPr>
          <p:spPr>
            <a:xfrm>
              <a:off x="4953000" y="3048000"/>
              <a:ext cx="3505200" cy="6096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200" dirty="0" smtClean="0">
                  <a:solidFill>
                    <a:schemeClr val="tx1"/>
                  </a:solidFill>
                </a:rPr>
                <a:t>15% Annual </a:t>
              </a:r>
              <a:endParaRPr lang="en-US" sz="1200" dirty="0">
                <a:solidFill>
                  <a:schemeClr val="tx1"/>
                </a:solidFill>
              </a:endParaRPr>
            </a:p>
          </p:txBody>
        </p:sp>
        <p:sp>
          <p:nvSpPr>
            <p:cNvPr id="16" name="Down Arrow 15"/>
            <p:cNvSpPr/>
            <p:nvPr/>
          </p:nvSpPr>
          <p:spPr>
            <a:xfrm>
              <a:off x="2267203" y="3733800"/>
              <a:ext cx="203344" cy="440302"/>
            </a:xfrm>
            <a:prstGeom prst="downArrow">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sp>
          <p:nvSpPr>
            <p:cNvPr id="17" name="Down Arrow 16"/>
            <p:cNvSpPr/>
            <p:nvPr/>
          </p:nvSpPr>
          <p:spPr>
            <a:xfrm>
              <a:off x="6286419" y="3733800"/>
              <a:ext cx="244049" cy="440302"/>
            </a:xfrm>
            <a:prstGeom prst="downArrow">
              <a:avLst/>
            </a:prstGeom>
            <a:solidFill>
              <a:schemeClr val="tx2">
                <a:lumMod val="40000"/>
                <a:lumOff val="6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en-US"/>
            </a:p>
          </p:txBody>
        </p:sp>
      </p:grpSp>
      <p:sp>
        <p:nvSpPr>
          <p:cNvPr id="11" name="TextBox 13"/>
          <p:cNvSpPr txBox="1"/>
          <p:nvPr/>
        </p:nvSpPr>
        <p:spPr>
          <a:xfrm>
            <a:off x="2819400" y="3657600"/>
            <a:ext cx="2057400" cy="1969770"/>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171450" indent="-171450" algn="just">
              <a:buFont typeface="Arial" pitchFamily="34" charset="0"/>
              <a:buChar char="•"/>
            </a:pPr>
            <a:r>
              <a:rPr lang="en-US" sz="1200" dirty="0" smtClean="0"/>
              <a:t>Deposit rate is effective for both voluntary savings and compulsory savings.</a:t>
            </a:r>
          </a:p>
          <a:p>
            <a:pPr marL="171450" indent="-171450" algn="just">
              <a:buFont typeface="Arial" pitchFamily="34" charset="0"/>
              <a:buChar char="•"/>
            </a:pPr>
            <a:endParaRPr lang="en-US" sz="1200" dirty="0" smtClean="0"/>
          </a:p>
          <a:p>
            <a:pPr marL="171450" indent="-171450" algn="just">
              <a:buFont typeface="Arial" pitchFamily="34" charset="0"/>
              <a:buChar char="•"/>
            </a:pPr>
            <a:r>
              <a:rPr lang="en-US" sz="1200" dirty="0" smtClean="0"/>
              <a:t>Compulsory savings take a specific percentage of the loan amount averaging around 1-5% which can vary from different MFIs. </a:t>
            </a:r>
          </a:p>
          <a:p>
            <a:endParaRPr lang="en-US" sz="1400" dirty="0"/>
          </a:p>
        </p:txBody>
      </p:sp>
      <p:cxnSp>
        <p:nvCxnSpPr>
          <p:cNvPr id="5" name="Straight Connector 4"/>
          <p:cNvCxnSpPr/>
          <p:nvPr/>
        </p:nvCxnSpPr>
        <p:spPr>
          <a:xfrm>
            <a:off x="5105400" y="1329154"/>
            <a:ext cx="0" cy="4919246"/>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105401" y="1624549"/>
            <a:ext cx="4495800" cy="4213910"/>
          </a:xfrm>
          <a:prstGeom prst="rect">
            <a:avLst/>
          </a:prstGeom>
          <a:noFill/>
        </p:spPr>
        <p:txBody>
          <a:bodyPr wrap="square" rtlCol="0">
            <a:spAutoFit/>
          </a:bodyPr>
          <a:lstStyle/>
          <a:p>
            <a:pPr marL="171450" indent="-171450" algn="just">
              <a:buFont typeface="Arial" pitchFamily="34" charset="0"/>
              <a:buChar char="•"/>
            </a:pPr>
            <a:r>
              <a:rPr lang="en-US" sz="1200" dirty="0" smtClean="0"/>
              <a:t>According to notification 2/2014, the Financial Regulatory Department has instructed to practice the declining payment method as flat payment method charges high interest rate and could be a burden for the borrowers with flat payment method.</a:t>
            </a:r>
          </a:p>
          <a:p>
            <a:pPr marL="171450" indent="-171450" algn="just">
              <a:buFont typeface="Arial" pitchFamily="34" charset="0"/>
              <a:buChar char="•"/>
            </a:pPr>
            <a:endParaRPr lang="en-US" sz="1200" dirty="0" smtClean="0"/>
          </a:p>
          <a:p>
            <a:pPr marL="171450" indent="-171450" algn="just">
              <a:buFont typeface="Arial" pitchFamily="34" charset="0"/>
              <a:buChar char="•"/>
            </a:pPr>
            <a:r>
              <a:rPr lang="en-US" sz="1200" dirty="0" smtClean="0"/>
              <a:t>There are two methods of repayment systems practiced by MFIs;</a:t>
            </a:r>
          </a:p>
          <a:p>
            <a:pPr marL="171450" indent="-171450" algn="just">
              <a:lnSpc>
                <a:spcPct val="150000"/>
              </a:lnSpc>
              <a:buFont typeface="Arial" pitchFamily="34" charset="0"/>
              <a:buChar char="•"/>
            </a:pPr>
            <a:endParaRPr lang="en-US" sz="1200" dirty="0" smtClean="0"/>
          </a:p>
          <a:p>
            <a:pPr lvl="1" algn="just">
              <a:lnSpc>
                <a:spcPct val="114000"/>
              </a:lnSpc>
            </a:pPr>
            <a:r>
              <a:rPr lang="en-US" sz="1200" dirty="0" smtClean="0"/>
              <a:t>                                                       </a:t>
            </a:r>
          </a:p>
          <a:p>
            <a:pPr lvl="1" algn="just">
              <a:lnSpc>
                <a:spcPct val="114000"/>
              </a:lnSpc>
            </a:pPr>
            <a:endParaRPr lang="en-US" sz="1200" dirty="0"/>
          </a:p>
          <a:p>
            <a:pPr lvl="1" algn="just">
              <a:lnSpc>
                <a:spcPct val="114000"/>
              </a:lnSpc>
            </a:pPr>
            <a:endParaRPr lang="en-US" sz="1200" dirty="0" smtClean="0"/>
          </a:p>
          <a:p>
            <a:pPr lvl="1" algn="just">
              <a:lnSpc>
                <a:spcPct val="114000"/>
              </a:lnSpc>
            </a:pPr>
            <a:endParaRPr lang="en-US" sz="1200" dirty="0"/>
          </a:p>
          <a:p>
            <a:pPr lvl="1" algn="just">
              <a:lnSpc>
                <a:spcPct val="114000"/>
              </a:lnSpc>
            </a:pPr>
            <a:endParaRPr lang="en-US" sz="1200" dirty="0" smtClean="0"/>
          </a:p>
          <a:p>
            <a:pPr lvl="1" algn="just">
              <a:lnSpc>
                <a:spcPct val="114000"/>
              </a:lnSpc>
            </a:pPr>
            <a:endParaRPr lang="en-US" sz="1200" dirty="0"/>
          </a:p>
          <a:p>
            <a:pPr lvl="1" algn="just">
              <a:lnSpc>
                <a:spcPct val="114000"/>
              </a:lnSpc>
            </a:pPr>
            <a:endParaRPr lang="en-US" sz="1200" dirty="0" smtClean="0"/>
          </a:p>
          <a:p>
            <a:pPr lvl="1" algn="just">
              <a:lnSpc>
                <a:spcPct val="114000"/>
              </a:lnSpc>
            </a:pPr>
            <a:endParaRPr lang="en-US" sz="1200" dirty="0"/>
          </a:p>
          <a:p>
            <a:pPr algn="just">
              <a:lnSpc>
                <a:spcPct val="114000"/>
              </a:lnSpc>
            </a:pPr>
            <a:endParaRPr lang="en-US" sz="1200" dirty="0"/>
          </a:p>
          <a:p>
            <a:pPr marL="171450" indent="-171450" algn="just">
              <a:lnSpc>
                <a:spcPct val="114000"/>
              </a:lnSpc>
              <a:buFont typeface="Arial" pitchFamily="34" charset="0"/>
              <a:buChar char="•"/>
            </a:pPr>
            <a:r>
              <a:rPr lang="en-US" sz="1200" dirty="0"/>
              <a:t>There are still a few MFIs that practice the flat repayment system.</a:t>
            </a:r>
          </a:p>
          <a:p>
            <a:pPr marL="171450" indent="-171450" algn="just">
              <a:lnSpc>
                <a:spcPct val="114000"/>
              </a:lnSpc>
              <a:buFont typeface="Arial" pitchFamily="34" charset="0"/>
              <a:buChar char="•"/>
            </a:pPr>
            <a:r>
              <a:rPr lang="en-US" sz="1200" dirty="0" smtClean="0"/>
              <a:t>However, as mentioned in individual and group lending scenario, these MFIs will be also obligated to transform their payment method to the method instructed by the government.</a:t>
            </a:r>
          </a:p>
        </p:txBody>
      </p:sp>
      <p:sp>
        <p:nvSpPr>
          <p:cNvPr id="19" name="TextBox 18"/>
          <p:cNvSpPr txBox="1"/>
          <p:nvPr/>
        </p:nvSpPr>
        <p:spPr>
          <a:xfrm>
            <a:off x="228600" y="1399403"/>
            <a:ext cx="1143000" cy="276999"/>
          </a:xfrm>
          <a:prstGeom prst="rect">
            <a:avLst/>
          </a:prstGeom>
          <a:noFill/>
        </p:spPr>
        <p:txBody>
          <a:bodyPr wrap="square" rtlCol="0">
            <a:spAutoFit/>
          </a:bodyPr>
          <a:lstStyle/>
          <a:p>
            <a:r>
              <a:rPr lang="en-US" sz="1200" b="1" dirty="0" smtClean="0"/>
              <a:t>Interest</a:t>
            </a:r>
            <a:endParaRPr lang="en-US" sz="1200" b="1" dirty="0"/>
          </a:p>
        </p:txBody>
      </p:sp>
      <p:sp>
        <p:nvSpPr>
          <p:cNvPr id="20" name="TextBox 19"/>
          <p:cNvSpPr txBox="1"/>
          <p:nvPr/>
        </p:nvSpPr>
        <p:spPr>
          <a:xfrm>
            <a:off x="5257801" y="1295402"/>
            <a:ext cx="1219200" cy="276999"/>
          </a:xfrm>
          <a:prstGeom prst="rect">
            <a:avLst/>
          </a:prstGeom>
          <a:noFill/>
        </p:spPr>
        <p:txBody>
          <a:bodyPr wrap="square" rtlCol="0">
            <a:spAutoFit/>
          </a:bodyPr>
          <a:lstStyle/>
          <a:p>
            <a:r>
              <a:rPr lang="en-US" sz="1200" b="1" dirty="0" smtClean="0"/>
              <a:t>Repayment</a:t>
            </a:r>
            <a:endParaRPr lang="en-US" sz="1200" b="1" dirty="0"/>
          </a:p>
        </p:txBody>
      </p:sp>
      <p:sp>
        <p:nvSpPr>
          <p:cNvPr id="23" name="TextBox 22"/>
          <p:cNvSpPr txBox="1"/>
          <p:nvPr/>
        </p:nvSpPr>
        <p:spPr>
          <a:xfrm>
            <a:off x="5372101" y="4114802"/>
            <a:ext cx="1485900" cy="461665"/>
          </a:xfrm>
          <a:prstGeom prst="rect">
            <a:avLst/>
          </a:prstGeom>
          <a:solidFill>
            <a:srgbClr val="17375E"/>
          </a:solidFill>
        </p:spPr>
        <p:txBody>
          <a:bodyPr wrap="square" rtlCol="0">
            <a:spAutoFit/>
          </a:bodyPr>
          <a:lstStyle/>
          <a:p>
            <a:pPr algn="ctr"/>
            <a:r>
              <a:rPr lang="en-US" sz="1200" dirty="0" smtClean="0">
                <a:solidFill>
                  <a:srgbClr val="FFFFFF"/>
                </a:solidFill>
              </a:rPr>
              <a:t>Declining payment (Effective Rate)</a:t>
            </a:r>
            <a:endParaRPr lang="en-US" sz="1200" dirty="0">
              <a:solidFill>
                <a:srgbClr val="FFFFFF"/>
              </a:solidFill>
            </a:endParaRPr>
          </a:p>
        </p:txBody>
      </p:sp>
      <p:sp>
        <p:nvSpPr>
          <p:cNvPr id="24" name="TextBox 23"/>
          <p:cNvSpPr txBox="1"/>
          <p:nvPr/>
        </p:nvSpPr>
        <p:spPr>
          <a:xfrm>
            <a:off x="5334000" y="3152003"/>
            <a:ext cx="1485900" cy="276999"/>
          </a:xfrm>
          <a:prstGeom prst="rect">
            <a:avLst/>
          </a:prstGeom>
          <a:solidFill>
            <a:srgbClr val="17375E"/>
          </a:solidFill>
        </p:spPr>
        <p:txBody>
          <a:bodyPr wrap="square" rtlCol="0">
            <a:spAutoFit/>
          </a:bodyPr>
          <a:lstStyle/>
          <a:p>
            <a:pPr algn="ctr"/>
            <a:r>
              <a:rPr lang="en-US" sz="1200" dirty="0" smtClean="0">
                <a:solidFill>
                  <a:srgbClr val="FFFFFF"/>
                </a:solidFill>
              </a:rPr>
              <a:t>Flat payment</a:t>
            </a:r>
            <a:endParaRPr lang="en-US" sz="1200" dirty="0">
              <a:solidFill>
                <a:srgbClr val="FFFFFF"/>
              </a:solidFill>
            </a:endParaRPr>
          </a:p>
        </p:txBody>
      </p:sp>
      <p:sp>
        <p:nvSpPr>
          <p:cNvPr id="27" name="Right Arrow 26"/>
          <p:cNvSpPr/>
          <p:nvPr/>
        </p:nvSpPr>
        <p:spPr>
          <a:xfrm>
            <a:off x="6934201" y="4191000"/>
            <a:ext cx="152400" cy="163830"/>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6934201" y="3200400"/>
            <a:ext cx="152400" cy="163830"/>
          </a:xfrm>
          <a:prstGeom prst="right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181850" y="2877624"/>
            <a:ext cx="2419350" cy="789278"/>
          </a:xfrm>
          <a:prstGeom prst="rect">
            <a:avLst/>
          </a:prstGeom>
          <a:solidFill>
            <a:srgbClr val="FFFFFF"/>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smtClean="0">
                <a:solidFill>
                  <a:schemeClr val="tx1">
                    <a:lumMod val="95000"/>
                    <a:lumOff val="5000"/>
                  </a:schemeClr>
                </a:solidFill>
              </a:rPr>
              <a:t>Collects interests on the loan amount borrowed and charge fixed interest every month until the end of loan term</a:t>
            </a:r>
            <a:endParaRPr lang="en-US" sz="1200" dirty="0">
              <a:solidFill>
                <a:schemeClr val="tx1">
                  <a:lumMod val="95000"/>
                  <a:lumOff val="5000"/>
                </a:schemeClr>
              </a:solidFill>
            </a:endParaRPr>
          </a:p>
        </p:txBody>
      </p:sp>
      <p:sp>
        <p:nvSpPr>
          <p:cNvPr id="30" name="Rectangle 29"/>
          <p:cNvSpPr/>
          <p:nvPr/>
        </p:nvSpPr>
        <p:spPr>
          <a:xfrm>
            <a:off x="7162800" y="3944424"/>
            <a:ext cx="2438400" cy="703776"/>
          </a:xfrm>
          <a:prstGeom prst="rect">
            <a:avLst/>
          </a:prstGeom>
          <a:solidFill>
            <a:srgbClr val="FFFFFF"/>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200" dirty="0" smtClean="0">
                <a:solidFill>
                  <a:schemeClr val="tx1">
                    <a:lumMod val="95000"/>
                    <a:lumOff val="5000"/>
                  </a:schemeClr>
                </a:solidFill>
              </a:rPr>
              <a:t>Collects interests based on the loan amount left over after each repayment</a:t>
            </a:r>
            <a:endParaRPr lang="en-US" sz="1200" dirty="0">
              <a:solidFill>
                <a:schemeClr val="tx1">
                  <a:lumMod val="95000"/>
                  <a:lumOff val="5000"/>
                </a:schemeClr>
              </a:solidFill>
            </a:endParaRPr>
          </a:p>
        </p:txBody>
      </p:sp>
    </p:spTree>
    <p:extLst>
      <p:ext uri="{BB962C8B-B14F-4D97-AF65-F5344CB8AC3E}">
        <p14:creationId xmlns:p14="http://schemas.microsoft.com/office/powerpoint/2010/main" val="1144998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In-depth Interviews</a:t>
            </a:r>
            <a:endParaRPr lang="en-US" sz="900" dirty="0">
              <a:solidFill>
                <a:prstClr val="black"/>
              </a:solidFill>
            </a:endParaRPr>
          </a:p>
        </p:txBody>
      </p:sp>
      <p:sp>
        <p:nvSpPr>
          <p:cNvPr id="4" name="TextBox 3"/>
          <p:cNvSpPr txBox="1"/>
          <p:nvPr/>
        </p:nvSpPr>
        <p:spPr>
          <a:xfrm>
            <a:off x="228601" y="1371600"/>
            <a:ext cx="9296400" cy="1554272"/>
          </a:xfrm>
          <a:prstGeom prst="rect">
            <a:avLst/>
          </a:prstGeom>
          <a:noFill/>
        </p:spPr>
        <p:txBody>
          <a:bodyPr wrap="square" rtlCol="0">
            <a:spAutoFit/>
          </a:bodyPr>
          <a:lstStyle/>
          <a:p>
            <a:pPr marL="285750" indent="-285750" algn="just">
              <a:buFont typeface="Arial" pitchFamily="34" charset="0"/>
              <a:buChar char="•"/>
            </a:pPr>
            <a:r>
              <a:rPr lang="en-US" sz="1200" dirty="0" smtClean="0">
                <a:solidFill>
                  <a:prstClr val="black"/>
                </a:solidFill>
              </a:rPr>
              <a:t>Most of the MFIs in Myanmar operate as non-deposit taking institutions where only few of them accept voluntary deposits.</a:t>
            </a:r>
          </a:p>
          <a:p>
            <a:pPr marL="285750" indent="-285750" algn="just">
              <a:buFont typeface="Arial" pitchFamily="34" charset="0"/>
              <a:buChar char="•"/>
            </a:pPr>
            <a:r>
              <a:rPr lang="en-US" sz="1200" dirty="0" smtClean="0">
                <a:solidFill>
                  <a:prstClr val="black"/>
                </a:solidFill>
              </a:rPr>
              <a:t>Usually, voluntary deposits are utilized in the operation and there is no limited amount in accepting deposits. </a:t>
            </a:r>
          </a:p>
          <a:p>
            <a:pPr marL="285750" indent="-285750" algn="just">
              <a:buFont typeface="Arial" pitchFamily="34" charset="0"/>
              <a:buChar char="•"/>
            </a:pPr>
            <a:r>
              <a:rPr lang="en-US" sz="1200" dirty="0" smtClean="0">
                <a:solidFill>
                  <a:prstClr val="black"/>
                </a:solidFill>
              </a:rPr>
              <a:t>The minimum amount of voluntary savings is 1,000 MMK and the compulsory savings usually takes place 1% of the loan amount, however; some of the MFIs take around 5% of the loan amount.</a:t>
            </a:r>
          </a:p>
          <a:p>
            <a:pPr marL="285750" indent="-285750" algn="just">
              <a:buFont typeface="Arial" pitchFamily="34" charset="0"/>
              <a:buChar char="•"/>
            </a:pPr>
            <a:endParaRPr lang="en-US" sz="1100" dirty="0" smtClean="0">
              <a:solidFill>
                <a:prstClr val="black"/>
              </a:solidFill>
            </a:endParaRPr>
          </a:p>
          <a:p>
            <a:pPr algn="just"/>
            <a:r>
              <a:rPr lang="en-US" sz="1200" b="1" dirty="0" smtClean="0">
                <a:solidFill>
                  <a:prstClr val="black"/>
                </a:solidFill>
              </a:rPr>
              <a:t>Capital Requirement</a:t>
            </a:r>
          </a:p>
          <a:p>
            <a:pPr marL="171450" indent="-171450" algn="just">
              <a:buFont typeface="Arial" pitchFamily="34" charset="0"/>
              <a:buChar char="•"/>
            </a:pPr>
            <a:r>
              <a:rPr lang="en-US" sz="1200" dirty="0" smtClean="0">
                <a:solidFill>
                  <a:prstClr val="black"/>
                </a:solidFill>
              </a:rPr>
              <a:t>Paid-up capital varies according to the type of institution. The amount is 30,000 USD for deposit taking institutions and 15,000 USD for non-deposit taking institutions.</a:t>
            </a:r>
          </a:p>
        </p:txBody>
      </p:sp>
      <p:grpSp>
        <p:nvGrpSpPr>
          <p:cNvPr id="26" name="Group 25"/>
          <p:cNvGrpSpPr/>
          <p:nvPr/>
        </p:nvGrpSpPr>
        <p:grpSpPr>
          <a:xfrm>
            <a:off x="1676401" y="3048000"/>
            <a:ext cx="6400800" cy="3124200"/>
            <a:chOff x="1676400" y="2362200"/>
            <a:chExt cx="6400800" cy="3124200"/>
          </a:xfrm>
        </p:grpSpPr>
        <p:sp>
          <p:nvSpPr>
            <p:cNvPr id="5" name="Rectangle 4"/>
            <p:cNvSpPr/>
            <p:nvPr/>
          </p:nvSpPr>
          <p:spPr>
            <a:xfrm>
              <a:off x="1676400" y="2362200"/>
              <a:ext cx="2438400" cy="457200"/>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Deposit taking institution</a:t>
              </a:r>
              <a:endParaRPr lang="en-US" sz="1400" dirty="0">
                <a:solidFill>
                  <a:prstClr val="white"/>
                </a:solidFill>
              </a:endParaRPr>
            </a:p>
          </p:txBody>
        </p:sp>
        <p:sp>
          <p:nvSpPr>
            <p:cNvPr id="7" name="Rectangle 6"/>
            <p:cNvSpPr/>
            <p:nvPr/>
          </p:nvSpPr>
          <p:spPr>
            <a:xfrm>
              <a:off x="5486400" y="2362200"/>
              <a:ext cx="2590800" cy="457200"/>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Non-deposit taking institution</a:t>
              </a:r>
              <a:endParaRPr lang="en-US" sz="1400" dirty="0">
                <a:solidFill>
                  <a:prstClr val="white"/>
                </a:solidFill>
              </a:endParaRPr>
            </a:p>
          </p:txBody>
        </p:sp>
        <p:sp>
          <p:nvSpPr>
            <p:cNvPr id="8" name="Down Arrow 7"/>
            <p:cNvSpPr/>
            <p:nvPr/>
          </p:nvSpPr>
          <p:spPr>
            <a:xfrm>
              <a:off x="2743200" y="2895600"/>
              <a:ext cx="228600" cy="381000"/>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Down Arrow 8"/>
            <p:cNvSpPr/>
            <p:nvPr/>
          </p:nvSpPr>
          <p:spPr>
            <a:xfrm>
              <a:off x="6781800" y="2895600"/>
              <a:ext cx="228599" cy="381000"/>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Rectangle 9"/>
            <p:cNvSpPr/>
            <p:nvPr/>
          </p:nvSpPr>
          <p:spPr>
            <a:xfrm>
              <a:off x="1989930" y="3352800"/>
              <a:ext cx="1972469" cy="457200"/>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200" dirty="0" smtClean="0">
                  <a:solidFill>
                    <a:prstClr val="white"/>
                  </a:solidFill>
                </a:rPr>
                <a:t>Voluntary Deposit</a:t>
              </a:r>
            </a:p>
            <a:p>
              <a:pPr marL="285750" indent="-285750">
                <a:buFont typeface="Arial" pitchFamily="34" charset="0"/>
                <a:buChar char="•"/>
              </a:pPr>
              <a:r>
                <a:rPr lang="en-US" sz="1200" dirty="0" smtClean="0">
                  <a:solidFill>
                    <a:prstClr val="white"/>
                  </a:solidFill>
                </a:rPr>
                <a:t>Compulsory Saving</a:t>
              </a:r>
              <a:endParaRPr lang="en-US" sz="1200" dirty="0">
                <a:solidFill>
                  <a:prstClr val="white"/>
                </a:solidFill>
              </a:endParaRPr>
            </a:p>
          </p:txBody>
        </p:sp>
        <p:sp>
          <p:nvSpPr>
            <p:cNvPr id="11" name="Rectangle 10"/>
            <p:cNvSpPr/>
            <p:nvPr/>
          </p:nvSpPr>
          <p:spPr>
            <a:xfrm>
              <a:off x="6019800" y="3352800"/>
              <a:ext cx="1811338" cy="457200"/>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itchFamily="34" charset="0"/>
                <a:buChar char="•"/>
              </a:pPr>
              <a:r>
                <a:rPr lang="en-US" sz="1200" dirty="0" smtClean="0">
                  <a:solidFill>
                    <a:prstClr val="white"/>
                  </a:solidFill>
                </a:rPr>
                <a:t>Compulsory Saving</a:t>
              </a:r>
              <a:endParaRPr lang="en-US" sz="1200" dirty="0">
                <a:solidFill>
                  <a:prstClr val="white"/>
                </a:solidFill>
              </a:endParaRPr>
            </a:p>
          </p:txBody>
        </p:sp>
        <p:sp>
          <p:nvSpPr>
            <p:cNvPr id="14" name="Rectangle 13"/>
            <p:cNvSpPr/>
            <p:nvPr/>
          </p:nvSpPr>
          <p:spPr>
            <a:xfrm>
              <a:off x="4097867" y="4191000"/>
              <a:ext cx="1811338" cy="457200"/>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Compulsory Saving reserve</a:t>
              </a:r>
              <a:endParaRPr lang="en-US" sz="1200" dirty="0">
                <a:solidFill>
                  <a:prstClr val="white"/>
                </a:solidFill>
              </a:endParaRPr>
            </a:p>
          </p:txBody>
        </p:sp>
        <p:cxnSp>
          <p:nvCxnSpPr>
            <p:cNvPr id="16" name="Elbow Connector 15"/>
            <p:cNvCxnSpPr>
              <a:endCxn id="14" idx="1"/>
            </p:cNvCxnSpPr>
            <p:nvPr/>
          </p:nvCxnSpPr>
          <p:spPr>
            <a:xfrm>
              <a:off x="2971800" y="3886200"/>
              <a:ext cx="1126067" cy="533400"/>
            </a:xfrm>
            <a:prstGeom prst="bentConnector3">
              <a:avLst>
                <a:gd name="adj1" fmla="val -376"/>
              </a:avLst>
            </a:prstGeom>
            <a:ln w="1905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1" idx="2"/>
              <a:endCxn id="14" idx="3"/>
            </p:cNvCxnSpPr>
            <p:nvPr/>
          </p:nvCxnSpPr>
          <p:spPr>
            <a:xfrm rot="5400000">
              <a:off x="6112537" y="3606668"/>
              <a:ext cx="609600" cy="1016264"/>
            </a:xfrm>
            <a:prstGeom prst="bentConnector2">
              <a:avLst/>
            </a:prstGeom>
            <a:ln w="19050">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514600" y="3886200"/>
              <a:ext cx="0" cy="990600"/>
            </a:xfrm>
            <a:prstGeom prst="straightConnector1">
              <a:avLst/>
            </a:prstGeom>
            <a:ln w="15875">
              <a:solidFill>
                <a:schemeClr val="tx2">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960298" y="4953000"/>
              <a:ext cx="1811338" cy="457200"/>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Voluntary Deposits can be used in the operation</a:t>
              </a:r>
              <a:endParaRPr lang="en-US" sz="1200" dirty="0">
                <a:solidFill>
                  <a:prstClr val="white"/>
                </a:solidFill>
              </a:endParaRPr>
            </a:p>
          </p:txBody>
        </p:sp>
        <p:sp>
          <p:nvSpPr>
            <p:cNvPr id="24" name="Down Arrow 23"/>
            <p:cNvSpPr/>
            <p:nvPr/>
          </p:nvSpPr>
          <p:spPr>
            <a:xfrm>
              <a:off x="4953000" y="4682067"/>
              <a:ext cx="178064" cy="304800"/>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Rectangle 24"/>
            <p:cNvSpPr/>
            <p:nvPr/>
          </p:nvSpPr>
          <p:spPr>
            <a:xfrm>
              <a:off x="4157662" y="5029200"/>
              <a:ext cx="1811338" cy="457200"/>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Savings are paid out at the end of the loan term</a:t>
              </a:r>
              <a:endParaRPr lang="en-US" sz="1200" dirty="0">
                <a:solidFill>
                  <a:prstClr val="white"/>
                </a:solidFill>
              </a:endParaRPr>
            </a:p>
          </p:txBody>
        </p:sp>
      </p:grpSp>
      <p:sp>
        <p:nvSpPr>
          <p:cNvPr id="27" name="Text Box 3"/>
          <p:cNvSpPr txBox="1">
            <a:spLocks noChangeArrowheads="1"/>
          </p:cNvSpPr>
          <p:nvPr/>
        </p:nvSpPr>
        <p:spPr bwMode="auto">
          <a:xfrm>
            <a:off x="0" y="2"/>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6: Market Entry and Licensing</a:t>
            </a:r>
          </a:p>
        </p:txBody>
      </p:sp>
      <p:sp>
        <p:nvSpPr>
          <p:cNvPr id="22" name="TextBox 21"/>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Products offering characteristics by leading MFIs</a:t>
            </a:r>
            <a:endParaRPr lang="en-US" sz="2400" dirty="0">
              <a:solidFill>
                <a:schemeClr val="tx2">
                  <a:lumMod val="50000"/>
                </a:schemeClr>
              </a:solidFill>
            </a:endParaRPr>
          </a:p>
        </p:txBody>
      </p:sp>
      <p:sp>
        <p:nvSpPr>
          <p:cNvPr id="28" name="TextBox 27"/>
          <p:cNvSpPr txBox="1"/>
          <p:nvPr/>
        </p:nvSpPr>
        <p:spPr>
          <a:xfrm>
            <a:off x="82550" y="99060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Deposit taking </a:t>
            </a:r>
            <a:r>
              <a:rPr lang="en-US" altLang="ja-JP" sz="1600" dirty="0" err="1" smtClean="0">
                <a:solidFill>
                  <a:schemeClr val="tx2">
                    <a:lumMod val="50000"/>
                  </a:schemeClr>
                </a:solidFill>
              </a:rPr>
              <a:t>vs</a:t>
            </a:r>
            <a:r>
              <a:rPr lang="en-US" altLang="ja-JP" sz="1600" dirty="0" smtClean="0">
                <a:solidFill>
                  <a:schemeClr val="tx2">
                    <a:lumMod val="50000"/>
                  </a:schemeClr>
                </a:solidFill>
              </a:rPr>
              <a:t> Non-deposit taking</a:t>
            </a:r>
            <a:endParaRPr lang="en-US" sz="1600" dirty="0">
              <a:solidFill>
                <a:schemeClr val="tx2">
                  <a:lumMod val="50000"/>
                </a:schemeClr>
              </a:solidFill>
            </a:endParaRPr>
          </a:p>
        </p:txBody>
      </p:sp>
      <p:sp>
        <p:nvSpPr>
          <p:cNvPr id="2" name="TextBox 1"/>
          <p:cNvSpPr txBox="1"/>
          <p:nvPr/>
        </p:nvSpPr>
        <p:spPr>
          <a:xfrm>
            <a:off x="7924800" y="3771902"/>
            <a:ext cx="1600200" cy="1200329"/>
          </a:xfrm>
          <a:prstGeom prst="rect">
            <a:avLst/>
          </a:prstGeom>
          <a:noFill/>
        </p:spPr>
        <p:txBody>
          <a:bodyPr wrap="square" rtlCol="0">
            <a:spAutoFit/>
          </a:bodyPr>
          <a:lstStyle/>
          <a:p>
            <a:pPr algn="just"/>
            <a:r>
              <a:rPr lang="en-US" sz="1200" dirty="0" smtClean="0"/>
              <a:t>The quota of compulsory saving varies for different MFIs and most of time, it is 1% of the loan amount.</a:t>
            </a:r>
            <a:endParaRPr lang="en-US" sz="1200" dirty="0"/>
          </a:p>
        </p:txBody>
      </p:sp>
    </p:spTree>
    <p:extLst>
      <p:ext uri="{BB962C8B-B14F-4D97-AF65-F5344CB8AC3E}">
        <p14:creationId xmlns:p14="http://schemas.microsoft.com/office/powerpoint/2010/main" val="163316640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Products offering characteristics by leading MFIs</a:t>
            </a:r>
            <a:endParaRPr lang="en-US" sz="2400" dirty="0">
              <a:solidFill>
                <a:schemeClr val="tx2">
                  <a:lumMod val="50000"/>
                </a:schemeClr>
              </a:solidFill>
            </a:endParaRPr>
          </a:p>
        </p:txBody>
      </p:sp>
      <p:sp>
        <p:nvSpPr>
          <p:cNvPr id="8" name="TextBox 7"/>
          <p:cNvSpPr txBox="1"/>
          <p:nvPr/>
        </p:nvSpPr>
        <p:spPr>
          <a:xfrm>
            <a:off x="82550" y="990600"/>
            <a:ext cx="9137650" cy="338554"/>
          </a:xfrm>
          <a:prstGeom prst="rect">
            <a:avLst/>
          </a:prstGeom>
          <a:noFill/>
          <a:ln w="28575">
            <a:noFill/>
          </a:ln>
        </p:spPr>
        <p:txBody>
          <a:bodyPr wrap="square" rtlCol="0">
            <a:spAutoFit/>
          </a:bodyPr>
          <a:lstStyle/>
          <a:p>
            <a:r>
              <a:rPr lang="en-US" sz="1600" dirty="0" smtClean="0">
                <a:solidFill>
                  <a:schemeClr val="tx2">
                    <a:lumMod val="50000"/>
                  </a:schemeClr>
                </a:solidFill>
              </a:rPr>
              <a:t>Application Process, Duration</a:t>
            </a:r>
            <a:endParaRPr lang="en-US" sz="1600" dirty="0">
              <a:solidFill>
                <a:schemeClr val="tx2">
                  <a:lumMod val="50000"/>
                </a:schemeClr>
              </a:solidFill>
            </a:endParaRPr>
          </a:p>
        </p:txBody>
      </p:sp>
      <p:grpSp>
        <p:nvGrpSpPr>
          <p:cNvPr id="5" name="Group 4"/>
          <p:cNvGrpSpPr/>
          <p:nvPr/>
        </p:nvGrpSpPr>
        <p:grpSpPr>
          <a:xfrm>
            <a:off x="981075" y="1340304"/>
            <a:ext cx="8162926" cy="4908096"/>
            <a:chOff x="981074" y="1340304"/>
            <a:chExt cx="7943851" cy="4469368"/>
          </a:xfrm>
        </p:grpSpPr>
        <p:sp>
          <p:nvSpPr>
            <p:cNvPr id="22" name="Rounded Rectangle 21"/>
            <p:cNvSpPr/>
            <p:nvPr/>
          </p:nvSpPr>
          <p:spPr>
            <a:xfrm>
              <a:off x="981074" y="2113972"/>
              <a:ext cx="1219200" cy="457200"/>
            </a:xfrm>
            <a:prstGeom prst="roundRect">
              <a:avLst/>
            </a:prstGeom>
            <a:solidFill>
              <a:srgbClr val="1737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100" dirty="0" smtClean="0"/>
                <a:t>Location Appraisal</a:t>
              </a:r>
              <a:endParaRPr lang="en-US" sz="1100" dirty="0"/>
            </a:p>
          </p:txBody>
        </p:sp>
        <p:sp>
          <p:nvSpPr>
            <p:cNvPr id="23" name="Rounded Rectangle 22"/>
            <p:cNvSpPr/>
            <p:nvPr/>
          </p:nvSpPr>
          <p:spPr>
            <a:xfrm>
              <a:off x="981074" y="2723572"/>
              <a:ext cx="1219200" cy="457200"/>
            </a:xfrm>
            <a:prstGeom prst="roundRect">
              <a:avLst/>
            </a:prstGeom>
            <a:solidFill>
              <a:srgbClr val="1737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100" dirty="0" smtClean="0"/>
                <a:t>Selection of Location</a:t>
              </a:r>
              <a:endParaRPr lang="en-US" sz="1100" dirty="0"/>
            </a:p>
          </p:txBody>
        </p:sp>
        <p:sp>
          <p:nvSpPr>
            <p:cNvPr id="24" name="Rounded Rectangle 23"/>
            <p:cNvSpPr/>
            <p:nvPr/>
          </p:nvSpPr>
          <p:spPr>
            <a:xfrm>
              <a:off x="981074" y="3333172"/>
              <a:ext cx="1219200" cy="457200"/>
            </a:xfrm>
            <a:prstGeom prst="roundRect">
              <a:avLst/>
            </a:prstGeom>
            <a:solidFill>
              <a:srgbClr val="1737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100" dirty="0" smtClean="0"/>
                <a:t>Group Formation</a:t>
              </a:r>
              <a:endParaRPr lang="en-US" sz="1100" dirty="0"/>
            </a:p>
          </p:txBody>
        </p:sp>
        <p:sp>
          <p:nvSpPr>
            <p:cNvPr id="25" name="Rounded Rectangle 24"/>
            <p:cNvSpPr/>
            <p:nvPr/>
          </p:nvSpPr>
          <p:spPr>
            <a:xfrm>
              <a:off x="990599" y="3942772"/>
              <a:ext cx="1219200" cy="457200"/>
            </a:xfrm>
            <a:prstGeom prst="roundRect">
              <a:avLst/>
            </a:prstGeom>
            <a:solidFill>
              <a:srgbClr val="1737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100" dirty="0" smtClean="0"/>
                <a:t>Training of Borrowers</a:t>
              </a:r>
              <a:endParaRPr lang="en-US" sz="1100" dirty="0"/>
            </a:p>
          </p:txBody>
        </p:sp>
        <p:sp>
          <p:nvSpPr>
            <p:cNvPr id="26" name="Rounded Rectangle 25"/>
            <p:cNvSpPr/>
            <p:nvPr/>
          </p:nvSpPr>
          <p:spPr>
            <a:xfrm>
              <a:off x="981074" y="4552372"/>
              <a:ext cx="1219200" cy="457200"/>
            </a:xfrm>
            <a:prstGeom prst="roundRect">
              <a:avLst/>
            </a:prstGeom>
            <a:solidFill>
              <a:srgbClr val="1737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100" dirty="0" smtClean="0"/>
                <a:t>Scrutiny and Underwriting</a:t>
              </a:r>
              <a:endParaRPr lang="en-US" sz="1100" dirty="0"/>
            </a:p>
          </p:txBody>
        </p:sp>
        <p:sp>
          <p:nvSpPr>
            <p:cNvPr id="27" name="Rounded Rectangle 26"/>
            <p:cNvSpPr/>
            <p:nvPr/>
          </p:nvSpPr>
          <p:spPr>
            <a:xfrm>
              <a:off x="981074" y="5161972"/>
              <a:ext cx="1219200" cy="457200"/>
            </a:xfrm>
            <a:prstGeom prst="roundRect">
              <a:avLst/>
            </a:prstGeom>
            <a:solidFill>
              <a:srgbClr val="1737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100" dirty="0" smtClean="0"/>
                <a:t>Financial Transaction</a:t>
              </a:r>
              <a:endParaRPr lang="en-US" sz="1100" dirty="0"/>
            </a:p>
          </p:txBody>
        </p:sp>
        <p:sp>
          <p:nvSpPr>
            <p:cNvPr id="28" name="Rounded Rectangle 27"/>
            <p:cNvSpPr/>
            <p:nvPr/>
          </p:nvSpPr>
          <p:spPr>
            <a:xfrm>
              <a:off x="981074" y="1521279"/>
              <a:ext cx="1219200" cy="457200"/>
            </a:xfrm>
            <a:prstGeom prst="roundRect">
              <a:avLst/>
            </a:prstGeom>
            <a:solidFill>
              <a:srgbClr val="17375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100" dirty="0" smtClean="0"/>
                <a:t>Geo-Economic Survey of Region</a:t>
              </a:r>
              <a:endParaRPr lang="en-US" sz="1100" dirty="0"/>
            </a:p>
          </p:txBody>
        </p:sp>
        <p:sp>
          <p:nvSpPr>
            <p:cNvPr id="29" name="Right Arrow 28"/>
            <p:cNvSpPr/>
            <p:nvPr/>
          </p:nvSpPr>
          <p:spPr>
            <a:xfrm>
              <a:off x="2200274" y="1340304"/>
              <a:ext cx="6715126" cy="838200"/>
            </a:xfrm>
            <a:prstGeom prst="rightArrow">
              <a:avLst/>
            </a:prstGeom>
            <a:solidFill>
              <a:srgbClr val="C6D9F1"/>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285750" indent="-285750" algn="ctr">
                <a:buFont typeface="Arial" pitchFamily="34" charset="0"/>
                <a:buChar char="•"/>
              </a:pPr>
              <a:r>
                <a:rPr lang="en-US" sz="1100" dirty="0" smtClean="0">
                  <a:solidFill>
                    <a:schemeClr val="tx1"/>
                  </a:solidFill>
                </a:rPr>
                <a:t>Based on the geo-economic information about the region and various towns and villages, MFI will then approach top location.</a:t>
              </a:r>
              <a:endParaRPr lang="en-US" sz="1100" dirty="0">
                <a:solidFill>
                  <a:schemeClr val="tx1"/>
                </a:solidFill>
              </a:endParaRPr>
            </a:p>
          </p:txBody>
        </p:sp>
        <p:sp>
          <p:nvSpPr>
            <p:cNvPr id="30" name="Right Arrow 29"/>
            <p:cNvSpPr/>
            <p:nvPr/>
          </p:nvSpPr>
          <p:spPr>
            <a:xfrm>
              <a:off x="2209799" y="1923472"/>
              <a:ext cx="6715126" cy="838200"/>
            </a:xfrm>
            <a:prstGeom prst="rightArrow">
              <a:avLst/>
            </a:prstGeom>
            <a:solidFill>
              <a:srgbClr val="C6D9F1"/>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171450" indent="-171450" algn="ctr">
                <a:buFont typeface="Arial" pitchFamily="34" charset="0"/>
                <a:buChar char="•"/>
              </a:pPr>
              <a:r>
                <a:rPr lang="en-US" sz="1100" dirty="0" smtClean="0">
                  <a:solidFill>
                    <a:schemeClr val="tx1"/>
                  </a:solidFill>
                </a:rPr>
                <a:t>Then MFI visits the village and tries to gather first hand information about the population of that location, their religion, types of trades, skill, needs, and financial status.</a:t>
              </a:r>
              <a:endParaRPr lang="en-US" sz="1100" dirty="0">
                <a:solidFill>
                  <a:schemeClr val="tx1"/>
                </a:solidFill>
              </a:endParaRPr>
            </a:p>
          </p:txBody>
        </p:sp>
        <p:sp>
          <p:nvSpPr>
            <p:cNvPr id="31" name="Right Arrow 30"/>
            <p:cNvSpPr/>
            <p:nvPr/>
          </p:nvSpPr>
          <p:spPr>
            <a:xfrm>
              <a:off x="2209799" y="2533072"/>
              <a:ext cx="6715126" cy="838200"/>
            </a:xfrm>
            <a:prstGeom prst="rightArrow">
              <a:avLst/>
            </a:prstGeom>
            <a:solidFill>
              <a:srgbClr val="C6D9F1"/>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285750" indent="-285750" algn="ctr">
                <a:buFont typeface="Arial" pitchFamily="34" charset="0"/>
                <a:buChar char="•"/>
              </a:pPr>
              <a:r>
                <a:rPr lang="en-US" sz="1100" dirty="0" smtClean="0">
                  <a:solidFill>
                    <a:schemeClr val="tx1"/>
                  </a:solidFill>
                </a:rPr>
                <a:t>Conduct a survey to evaluate potentiality for the operations in the location, few key parameters are combined population, level of poverty, accessibility, political stability and safety.</a:t>
              </a:r>
              <a:endParaRPr lang="en-US" sz="1100" dirty="0">
                <a:solidFill>
                  <a:schemeClr val="tx1"/>
                </a:solidFill>
              </a:endParaRPr>
            </a:p>
          </p:txBody>
        </p:sp>
        <p:sp>
          <p:nvSpPr>
            <p:cNvPr id="32" name="Right Arrow 31"/>
            <p:cNvSpPr/>
            <p:nvPr/>
          </p:nvSpPr>
          <p:spPr>
            <a:xfrm>
              <a:off x="2209799" y="3142672"/>
              <a:ext cx="6715126" cy="838200"/>
            </a:xfrm>
            <a:prstGeom prst="rightArrow">
              <a:avLst/>
            </a:prstGeom>
            <a:solidFill>
              <a:srgbClr val="C6D9F1"/>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171450" indent="-171450" algn="ctr">
                <a:buFont typeface="Arial" pitchFamily="34" charset="0"/>
                <a:buChar char="•"/>
              </a:pPr>
              <a:r>
                <a:rPr lang="en-US" sz="1100" dirty="0" smtClean="0">
                  <a:solidFill>
                    <a:schemeClr val="tx1"/>
                  </a:solidFill>
                </a:rPr>
                <a:t>After selection of location, interested member form self-selected four to six member groups to serve as guarantors for each other.</a:t>
              </a:r>
              <a:endParaRPr lang="en-US" sz="1100" dirty="0">
                <a:solidFill>
                  <a:schemeClr val="tx1"/>
                </a:solidFill>
              </a:endParaRPr>
            </a:p>
          </p:txBody>
        </p:sp>
        <p:sp>
          <p:nvSpPr>
            <p:cNvPr id="33" name="Right Arrow 32"/>
            <p:cNvSpPr/>
            <p:nvPr/>
          </p:nvSpPr>
          <p:spPr>
            <a:xfrm>
              <a:off x="2209799" y="3752272"/>
              <a:ext cx="6715126" cy="838200"/>
            </a:xfrm>
            <a:prstGeom prst="rightArrow">
              <a:avLst/>
            </a:prstGeom>
            <a:solidFill>
              <a:srgbClr val="C6D9F1"/>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171450" indent="-171450" algn="ctr">
                <a:buFont typeface="Arial" pitchFamily="34" charset="0"/>
                <a:buChar char="•"/>
              </a:pPr>
              <a:r>
                <a:rPr lang="en-US" sz="1100" dirty="0" smtClean="0">
                  <a:solidFill>
                    <a:schemeClr val="tx1"/>
                  </a:solidFill>
                </a:rPr>
                <a:t>When formed group meets the minimum requirements, it begins Compulsory Group Training designed to educate clients on process and procedures of microfinance loans.</a:t>
              </a:r>
              <a:endParaRPr lang="en-US" sz="1100" dirty="0">
                <a:solidFill>
                  <a:schemeClr val="tx1"/>
                </a:solidFill>
              </a:endParaRPr>
            </a:p>
          </p:txBody>
        </p:sp>
        <p:sp>
          <p:nvSpPr>
            <p:cNvPr id="34" name="Right Arrow 33"/>
            <p:cNvSpPr/>
            <p:nvPr/>
          </p:nvSpPr>
          <p:spPr>
            <a:xfrm>
              <a:off x="2209799" y="4361872"/>
              <a:ext cx="6715126" cy="838200"/>
            </a:xfrm>
            <a:prstGeom prst="rightArrow">
              <a:avLst/>
            </a:prstGeom>
            <a:solidFill>
              <a:srgbClr val="C6D9F1"/>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171450" indent="-171450" algn="ctr">
                <a:buFont typeface="Arial" pitchFamily="34" charset="0"/>
                <a:buChar char="•"/>
              </a:pPr>
              <a:r>
                <a:rPr lang="en-US" sz="1100" dirty="0" smtClean="0">
                  <a:solidFill>
                    <a:schemeClr val="tx1"/>
                  </a:solidFill>
                </a:rPr>
                <a:t>Customer details, their business, and earning capacity are scrutinized and judged to access repaying capacity.</a:t>
              </a:r>
              <a:endParaRPr lang="en-US" sz="1100" dirty="0">
                <a:solidFill>
                  <a:schemeClr val="tx1"/>
                </a:solidFill>
              </a:endParaRPr>
            </a:p>
          </p:txBody>
        </p:sp>
        <p:sp>
          <p:nvSpPr>
            <p:cNvPr id="35" name="Right Arrow 34"/>
            <p:cNvSpPr/>
            <p:nvPr/>
          </p:nvSpPr>
          <p:spPr>
            <a:xfrm>
              <a:off x="2209799" y="4971472"/>
              <a:ext cx="6715126" cy="838200"/>
            </a:xfrm>
            <a:prstGeom prst="rightArrow">
              <a:avLst/>
            </a:prstGeom>
            <a:solidFill>
              <a:srgbClr val="C6D9F1"/>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marL="171450" indent="-171450" algn="ctr">
                <a:buFont typeface="Arial" pitchFamily="34" charset="0"/>
                <a:buChar char="•"/>
              </a:pPr>
              <a:r>
                <a:rPr lang="en-US" sz="1100" dirty="0" smtClean="0">
                  <a:solidFill>
                    <a:schemeClr val="tx1"/>
                  </a:solidFill>
                </a:rPr>
                <a:t>Collection meetings are held on a weekly/monthly basis by field officers to conduct all financial transaction.</a:t>
              </a:r>
              <a:endParaRPr lang="en-US" sz="1100" dirty="0">
                <a:solidFill>
                  <a:schemeClr val="tx1"/>
                </a:solidFill>
              </a:endParaRPr>
            </a:p>
          </p:txBody>
        </p:sp>
      </p:grpSp>
    </p:spTree>
    <p:extLst>
      <p:ext uri="{BB962C8B-B14F-4D97-AF65-F5344CB8AC3E}">
        <p14:creationId xmlns:p14="http://schemas.microsoft.com/office/powerpoint/2010/main" val="447401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489107018"/>
              </p:ext>
            </p:extLst>
          </p:nvPr>
        </p:nvGraphicFramePr>
        <p:xfrm>
          <a:off x="1651000" y="1227668"/>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1600201" y="5562600"/>
            <a:ext cx="6553200" cy="400114"/>
            <a:chOff x="308847" y="3802407"/>
            <a:chExt cx="6236377" cy="400114"/>
          </a:xfrm>
        </p:grpSpPr>
        <p:sp>
          <p:nvSpPr>
            <p:cNvPr id="5" name="Rectangle 4"/>
            <p:cNvSpPr/>
            <p:nvPr/>
          </p:nvSpPr>
          <p:spPr>
            <a:xfrm>
              <a:off x="308847" y="3802407"/>
              <a:ext cx="6236377" cy="400114"/>
            </a:xfrm>
            <a:prstGeom prst="rect">
              <a:avLst/>
            </a:pr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smtClean="0">
                  <a:solidFill>
                    <a:schemeClr val="tx2">
                      <a:lumMod val="75000"/>
                    </a:schemeClr>
                  </a:solidFill>
                </a:rPr>
                <a:t>    Section 8: M&amp;A Target Shortlisting and Their Comparative Analysis</a:t>
              </a:r>
              <a:endParaRPr lang="en-US" dirty="0">
                <a:solidFill>
                  <a:schemeClr val="tx2">
                    <a:lumMod val="75000"/>
                  </a:schemeClr>
                </a:solidFill>
              </a:endParaRPr>
            </a:p>
          </p:txBody>
        </p:sp>
        <p:sp>
          <p:nvSpPr>
            <p:cNvPr id="6" name="Rectangle 5"/>
            <p:cNvSpPr/>
            <p:nvPr/>
          </p:nvSpPr>
          <p:spPr>
            <a:xfrm>
              <a:off x="308847" y="3802407"/>
              <a:ext cx="6236377" cy="4001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7591" tIns="27940" rIns="27940" bIns="27940" numCol="1" spcCol="1270" anchor="ctr" anchorCtr="0">
              <a:noAutofit/>
            </a:bodyPr>
            <a:lstStyle/>
            <a:p>
              <a:pPr lvl="0" algn="l" defTabSz="488950">
                <a:lnSpc>
                  <a:spcPct val="90000"/>
                </a:lnSpc>
                <a:spcBef>
                  <a:spcPct val="0"/>
                </a:spcBef>
                <a:spcAft>
                  <a:spcPct val="35000"/>
                </a:spcAft>
              </a:pPr>
              <a:endParaRPr lang="en-US" sz="1100" kern="1200"/>
            </a:p>
          </p:txBody>
        </p:sp>
      </p:grpSp>
      <p:sp>
        <p:nvSpPr>
          <p:cNvPr id="4" name="Oval 3"/>
          <p:cNvSpPr/>
          <p:nvPr/>
        </p:nvSpPr>
        <p:spPr>
          <a:xfrm>
            <a:off x="1350128" y="5512586"/>
            <a:ext cx="500143" cy="500142"/>
          </a:xfrm>
          <a:prstGeom prst="ellipse">
            <a:avLst/>
          </a:prstGeom>
          <a:ln>
            <a:solidFill>
              <a:schemeClr val="bg1">
                <a:lumMod val="65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TextBox 6"/>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Research Services in Microfinance Sector</a:t>
            </a:r>
            <a:endParaRPr lang="en-US" sz="2400" dirty="0">
              <a:solidFill>
                <a:schemeClr val="tx2">
                  <a:lumMod val="50000"/>
                </a:schemeClr>
              </a:solidFill>
            </a:endParaRPr>
          </a:p>
        </p:txBody>
      </p:sp>
    </p:spTree>
    <p:extLst>
      <p:ext uri="{BB962C8B-B14F-4D97-AF65-F5344CB8AC3E}">
        <p14:creationId xmlns:p14="http://schemas.microsoft.com/office/powerpoint/2010/main" val="26900966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Profiles top 10 local MFIs</a:t>
            </a:r>
            <a:endParaRPr lang="en-US" sz="2400" dirty="0">
              <a:solidFill>
                <a:schemeClr val="tx2">
                  <a:lumMod val="5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010920283"/>
              </p:ext>
            </p:extLst>
          </p:nvPr>
        </p:nvGraphicFramePr>
        <p:xfrm>
          <a:off x="381001" y="1066800"/>
          <a:ext cx="9144000" cy="4002810"/>
        </p:xfrm>
        <a:graphic>
          <a:graphicData uri="http://schemas.openxmlformats.org/drawingml/2006/table">
            <a:tbl>
              <a:tblPr firstRow="1" bandRow="1">
                <a:tableStyleId>{5C22544A-7EE6-4342-B048-85BDC9FD1C3A}</a:tableStyleId>
              </a:tblPr>
              <a:tblGrid>
                <a:gridCol w="464949">
                  <a:extLst>
                    <a:ext uri="{9D8B030D-6E8A-4147-A177-3AD203B41FA5}">
                      <a16:colId xmlns:a16="http://schemas.microsoft.com/office/drawing/2014/main" val="20000"/>
                    </a:ext>
                  </a:extLst>
                </a:gridCol>
                <a:gridCol w="3368498">
                  <a:extLst>
                    <a:ext uri="{9D8B030D-6E8A-4147-A177-3AD203B41FA5}">
                      <a16:colId xmlns:a16="http://schemas.microsoft.com/office/drawing/2014/main" val="20001"/>
                    </a:ext>
                  </a:extLst>
                </a:gridCol>
                <a:gridCol w="5310553">
                  <a:extLst>
                    <a:ext uri="{9D8B030D-6E8A-4147-A177-3AD203B41FA5}">
                      <a16:colId xmlns:a16="http://schemas.microsoft.com/office/drawing/2014/main" val="20002"/>
                    </a:ext>
                  </a:extLst>
                </a:gridCol>
              </a:tblGrid>
              <a:tr h="346492">
                <a:tc>
                  <a:txBody>
                    <a:bodyPr/>
                    <a:lstStyle/>
                    <a:p>
                      <a:r>
                        <a:rPr lang="en-US" sz="1200" b="0" dirty="0" smtClean="0"/>
                        <a:t>No.</a:t>
                      </a:r>
                      <a:endParaRPr lang="en-US" sz="1200" b="0" dirty="0"/>
                    </a:p>
                  </a:txBody>
                  <a:tcPr>
                    <a:solidFill>
                      <a:srgbClr val="17375E"/>
                    </a:solidFill>
                  </a:tcPr>
                </a:tc>
                <a:tc>
                  <a:txBody>
                    <a:bodyPr/>
                    <a:lstStyle/>
                    <a:p>
                      <a:r>
                        <a:rPr lang="en-US" sz="1200" b="0" dirty="0" smtClean="0"/>
                        <a:t>Name of MFI</a:t>
                      </a:r>
                      <a:endParaRPr lang="en-US" sz="1200" b="0" dirty="0"/>
                    </a:p>
                  </a:txBody>
                  <a:tcPr>
                    <a:solidFill>
                      <a:srgbClr val="17375E"/>
                    </a:solidFill>
                  </a:tcPr>
                </a:tc>
                <a:tc>
                  <a:txBody>
                    <a:bodyPr/>
                    <a:lstStyle/>
                    <a:p>
                      <a:r>
                        <a:rPr lang="en-US" sz="1200" b="0" dirty="0" smtClean="0"/>
                        <a:t>Head Quarter</a:t>
                      </a:r>
                      <a:r>
                        <a:rPr lang="en-US" sz="1200" b="0" baseline="0" dirty="0" smtClean="0"/>
                        <a:t> Address</a:t>
                      </a:r>
                      <a:endParaRPr lang="en-US" sz="1200" b="0" dirty="0"/>
                    </a:p>
                  </a:txBody>
                  <a:tcPr>
                    <a:solidFill>
                      <a:srgbClr val="17375E"/>
                    </a:solidFill>
                  </a:tcPr>
                </a:tc>
                <a:extLst>
                  <a:ext uri="{0D108BD9-81ED-4DB2-BD59-A6C34878D82A}">
                    <a16:rowId xmlns:a16="http://schemas.microsoft.com/office/drawing/2014/main" val="10000"/>
                  </a:ext>
                </a:extLst>
              </a:tr>
              <a:tr h="427182">
                <a:tc>
                  <a:txBody>
                    <a:bodyPr/>
                    <a:lstStyle/>
                    <a:p>
                      <a:r>
                        <a:rPr lang="en-US" sz="1200" dirty="0" smtClean="0"/>
                        <a:t>1.</a:t>
                      </a:r>
                      <a:endParaRPr lang="en-US" sz="1200" dirty="0"/>
                    </a:p>
                  </a:txBody>
                  <a:tcPr>
                    <a:solidFill>
                      <a:srgbClr val="C6D9F1"/>
                    </a:solidFill>
                  </a:tcPr>
                </a:tc>
                <a:tc>
                  <a:txBody>
                    <a:bodyPr/>
                    <a:lstStyle/>
                    <a:p>
                      <a:r>
                        <a:rPr lang="en-US" sz="1200" dirty="0" err="1" smtClean="0"/>
                        <a:t>Pyae</a:t>
                      </a:r>
                      <a:r>
                        <a:rPr lang="en-US" sz="1200" dirty="0" smtClean="0"/>
                        <a:t> </a:t>
                      </a:r>
                      <a:r>
                        <a:rPr lang="en-US" sz="1200" dirty="0" err="1" smtClean="0"/>
                        <a:t>Mahar</a:t>
                      </a:r>
                      <a:endParaRPr lang="en-US" sz="1200" dirty="0"/>
                    </a:p>
                  </a:txBody>
                  <a:tcPr>
                    <a:solidFill>
                      <a:srgbClr val="C6D9F1"/>
                    </a:solidFill>
                  </a:tcPr>
                </a:tc>
                <a:tc>
                  <a:txBody>
                    <a:bodyPr/>
                    <a:lstStyle/>
                    <a:p>
                      <a:r>
                        <a:rPr lang="en-US" sz="1200" dirty="0" smtClean="0"/>
                        <a:t>Room</a:t>
                      </a:r>
                      <a:r>
                        <a:rPr lang="en-US" sz="1200" baseline="0" dirty="0" smtClean="0"/>
                        <a:t> 506, Building E, 1</a:t>
                      </a:r>
                      <a:r>
                        <a:rPr lang="en-US" sz="1200" baseline="30000" dirty="0" smtClean="0"/>
                        <a:t>st</a:t>
                      </a:r>
                      <a:r>
                        <a:rPr lang="en-US" sz="1200" baseline="0" dirty="0" smtClean="0"/>
                        <a:t> Street, </a:t>
                      </a:r>
                      <a:r>
                        <a:rPr lang="en-US" sz="1200" baseline="0" dirty="0" err="1" smtClean="0"/>
                        <a:t>Sinmalite</a:t>
                      </a:r>
                      <a:r>
                        <a:rPr lang="en-US" sz="1200" baseline="0" dirty="0" smtClean="0"/>
                        <a:t> Highway Complex, </a:t>
                      </a:r>
                      <a:r>
                        <a:rPr lang="en-US" sz="1200" baseline="0" dirty="0" err="1" smtClean="0"/>
                        <a:t>Kamayut</a:t>
                      </a:r>
                      <a:endParaRPr lang="en-US" sz="1200" dirty="0"/>
                    </a:p>
                  </a:txBody>
                  <a:tcPr>
                    <a:solidFill>
                      <a:srgbClr val="C6D9F1"/>
                    </a:solidFill>
                  </a:tcPr>
                </a:tc>
                <a:extLst>
                  <a:ext uri="{0D108BD9-81ED-4DB2-BD59-A6C34878D82A}">
                    <a16:rowId xmlns:a16="http://schemas.microsoft.com/office/drawing/2014/main" val="10001"/>
                  </a:ext>
                </a:extLst>
              </a:tr>
              <a:tr h="346492">
                <a:tc>
                  <a:txBody>
                    <a:bodyPr/>
                    <a:lstStyle/>
                    <a:p>
                      <a:r>
                        <a:rPr lang="en-US" sz="1200" dirty="0" smtClean="0"/>
                        <a:t>2.</a:t>
                      </a:r>
                      <a:endParaRPr lang="en-US" sz="1200" dirty="0"/>
                    </a:p>
                  </a:txBody>
                  <a:tcPr/>
                </a:tc>
                <a:tc>
                  <a:txBody>
                    <a:bodyPr/>
                    <a:lstStyle/>
                    <a:p>
                      <a:r>
                        <a:rPr lang="en-US" sz="1200" dirty="0" smtClean="0"/>
                        <a:t>OK Myanmar</a:t>
                      </a:r>
                      <a:endParaRPr lang="en-US" sz="1200" dirty="0"/>
                    </a:p>
                  </a:txBody>
                  <a:tcPr/>
                </a:tc>
                <a:tc>
                  <a:txBody>
                    <a:bodyPr/>
                    <a:lstStyle/>
                    <a:p>
                      <a:r>
                        <a:rPr lang="en-US" sz="1200" dirty="0" smtClean="0"/>
                        <a:t>No 2, </a:t>
                      </a:r>
                      <a:r>
                        <a:rPr lang="en-US" sz="1200" dirty="0" err="1" smtClean="0"/>
                        <a:t>Kanbawza</a:t>
                      </a:r>
                      <a:r>
                        <a:rPr lang="en-US" sz="1200" dirty="0" smtClean="0"/>
                        <a:t> Avenue,</a:t>
                      </a:r>
                      <a:r>
                        <a:rPr lang="en-US" sz="1200" baseline="0" dirty="0" smtClean="0"/>
                        <a:t> </a:t>
                      </a:r>
                      <a:r>
                        <a:rPr lang="en-US" sz="1200" baseline="0" dirty="0" err="1" smtClean="0"/>
                        <a:t>Kamayut</a:t>
                      </a:r>
                      <a:endParaRPr lang="en-US" sz="1200" dirty="0"/>
                    </a:p>
                  </a:txBody>
                  <a:tcPr/>
                </a:tc>
                <a:extLst>
                  <a:ext uri="{0D108BD9-81ED-4DB2-BD59-A6C34878D82A}">
                    <a16:rowId xmlns:a16="http://schemas.microsoft.com/office/drawing/2014/main" val="10002"/>
                  </a:ext>
                </a:extLst>
              </a:tr>
              <a:tr h="346492">
                <a:tc>
                  <a:txBody>
                    <a:bodyPr/>
                    <a:lstStyle/>
                    <a:p>
                      <a:r>
                        <a:rPr lang="en-US" sz="1200" dirty="0" smtClean="0"/>
                        <a:t>3.</a:t>
                      </a:r>
                      <a:endParaRPr lang="en-US" sz="1200" dirty="0"/>
                    </a:p>
                  </a:txBody>
                  <a:tcPr>
                    <a:solidFill>
                      <a:srgbClr val="C6D9F1"/>
                    </a:solidFill>
                  </a:tcPr>
                </a:tc>
                <a:tc>
                  <a:txBody>
                    <a:bodyPr/>
                    <a:lstStyle/>
                    <a:p>
                      <a:r>
                        <a:rPr lang="en-US" sz="1200" dirty="0" err="1" smtClean="0"/>
                        <a:t>Mingalar</a:t>
                      </a:r>
                      <a:r>
                        <a:rPr lang="en-US" sz="1200" baseline="0" dirty="0" smtClean="0"/>
                        <a:t> Myanmar</a:t>
                      </a:r>
                      <a:endParaRPr lang="en-US" sz="1200" dirty="0"/>
                    </a:p>
                  </a:txBody>
                  <a:tcPr>
                    <a:solidFill>
                      <a:srgbClr val="C6D9F1"/>
                    </a:solidFill>
                  </a:tcPr>
                </a:tc>
                <a:tc>
                  <a:txBody>
                    <a:bodyPr/>
                    <a:lstStyle/>
                    <a:p>
                      <a:r>
                        <a:rPr lang="en-US" sz="1200" dirty="0" smtClean="0"/>
                        <a:t>No 47, Than</a:t>
                      </a:r>
                      <a:r>
                        <a:rPr lang="en-US" sz="1200" baseline="0" dirty="0" smtClean="0"/>
                        <a:t> </a:t>
                      </a:r>
                      <a:r>
                        <a:rPr lang="en-US" sz="1200" baseline="0" dirty="0" err="1" smtClean="0"/>
                        <a:t>Lwin</a:t>
                      </a:r>
                      <a:r>
                        <a:rPr lang="en-US" sz="1200" baseline="0" dirty="0" smtClean="0"/>
                        <a:t> Road, </a:t>
                      </a:r>
                      <a:r>
                        <a:rPr lang="en-US" sz="1200" baseline="0" dirty="0" err="1" smtClean="0"/>
                        <a:t>Kamayut</a:t>
                      </a:r>
                      <a:endParaRPr lang="en-US" sz="1200" dirty="0"/>
                    </a:p>
                  </a:txBody>
                  <a:tcPr>
                    <a:solidFill>
                      <a:srgbClr val="C6D9F1"/>
                    </a:solidFill>
                  </a:tcPr>
                </a:tc>
                <a:extLst>
                  <a:ext uri="{0D108BD9-81ED-4DB2-BD59-A6C34878D82A}">
                    <a16:rowId xmlns:a16="http://schemas.microsoft.com/office/drawing/2014/main" val="10003"/>
                  </a:ext>
                </a:extLst>
              </a:tr>
              <a:tr h="346492">
                <a:tc>
                  <a:txBody>
                    <a:bodyPr/>
                    <a:lstStyle/>
                    <a:p>
                      <a:r>
                        <a:rPr lang="en-US" sz="1200" dirty="0" smtClean="0"/>
                        <a:t>4.</a:t>
                      </a:r>
                      <a:endParaRPr lang="en-US" sz="1200" dirty="0"/>
                    </a:p>
                  </a:txBody>
                  <a:tcPr/>
                </a:tc>
                <a:tc>
                  <a:txBody>
                    <a:bodyPr/>
                    <a:lstStyle/>
                    <a:p>
                      <a:r>
                        <a:rPr lang="en-US" sz="1200" dirty="0" err="1" smtClean="0"/>
                        <a:t>Tun</a:t>
                      </a:r>
                      <a:r>
                        <a:rPr lang="en-US" sz="1200" baseline="0" dirty="0" smtClean="0"/>
                        <a:t> Foundation</a:t>
                      </a:r>
                      <a:endParaRPr lang="en-US" sz="1200" dirty="0"/>
                    </a:p>
                  </a:txBody>
                  <a:tcPr/>
                </a:tc>
                <a:tc>
                  <a:txBody>
                    <a:bodyPr/>
                    <a:lstStyle/>
                    <a:p>
                      <a:r>
                        <a:rPr lang="en-US" sz="1200" dirty="0" err="1" smtClean="0"/>
                        <a:t>Kyi</a:t>
                      </a:r>
                      <a:r>
                        <a:rPr lang="en-US" sz="1200" dirty="0" smtClean="0"/>
                        <a:t> </a:t>
                      </a:r>
                      <a:r>
                        <a:rPr lang="en-US" sz="1200" dirty="0" err="1" smtClean="0"/>
                        <a:t>Myint</a:t>
                      </a:r>
                      <a:r>
                        <a:rPr lang="en-US" sz="1200" dirty="0" smtClean="0"/>
                        <a:t> </a:t>
                      </a:r>
                      <a:r>
                        <a:rPr lang="en-US" sz="1200" dirty="0" err="1" smtClean="0"/>
                        <a:t>Taing</a:t>
                      </a:r>
                      <a:r>
                        <a:rPr lang="en-US" sz="1200" dirty="0" smtClean="0"/>
                        <a:t> Branch 1</a:t>
                      </a:r>
                      <a:r>
                        <a:rPr lang="en-US" sz="1200" baseline="30000" dirty="0" smtClean="0"/>
                        <a:t>st</a:t>
                      </a:r>
                      <a:r>
                        <a:rPr lang="en-US" sz="1200" dirty="0" smtClean="0"/>
                        <a:t> Floor, </a:t>
                      </a:r>
                      <a:r>
                        <a:rPr lang="en-US" sz="1200" dirty="0" err="1" smtClean="0"/>
                        <a:t>Zay</a:t>
                      </a:r>
                      <a:r>
                        <a:rPr lang="en-US" sz="1200" dirty="0" smtClean="0"/>
                        <a:t> </a:t>
                      </a:r>
                      <a:r>
                        <a:rPr lang="en-US" sz="1200" dirty="0" err="1" smtClean="0"/>
                        <a:t>Gyi</a:t>
                      </a:r>
                      <a:r>
                        <a:rPr lang="en-US" sz="1200" dirty="0" smtClean="0"/>
                        <a:t> Road</a:t>
                      </a:r>
                      <a:endParaRPr lang="en-US" sz="1200" dirty="0"/>
                    </a:p>
                  </a:txBody>
                  <a:tcPr/>
                </a:tc>
                <a:extLst>
                  <a:ext uri="{0D108BD9-81ED-4DB2-BD59-A6C34878D82A}">
                    <a16:rowId xmlns:a16="http://schemas.microsoft.com/office/drawing/2014/main" val="10004"/>
                  </a:ext>
                </a:extLst>
              </a:tr>
              <a:tr h="346492">
                <a:tc>
                  <a:txBody>
                    <a:bodyPr/>
                    <a:lstStyle/>
                    <a:p>
                      <a:r>
                        <a:rPr lang="en-US" sz="1200" dirty="0" smtClean="0"/>
                        <a:t>5.</a:t>
                      </a:r>
                      <a:endParaRPr lang="en-US" sz="1200" dirty="0"/>
                    </a:p>
                  </a:txBody>
                  <a:tcPr>
                    <a:solidFill>
                      <a:srgbClr val="C6D9F1"/>
                    </a:solidFill>
                  </a:tcPr>
                </a:tc>
                <a:tc>
                  <a:txBody>
                    <a:bodyPr/>
                    <a:lstStyle/>
                    <a:p>
                      <a:r>
                        <a:rPr lang="en-US" sz="1200" dirty="0" smtClean="0"/>
                        <a:t>Myanmar Development</a:t>
                      </a:r>
                      <a:r>
                        <a:rPr lang="en-US" sz="1200" baseline="0" dirty="0" smtClean="0"/>
                        <a:t> Partners</a:t>
                      </a:r>
                      <a:endParaRPr lang="en-US" sz="1200" dirty="0"/>
                    </a:p>
                  </a:txBody>
                  <a:tcPr>
                    <a:solidFill>
                      <a:srgbClr val="C6D9F1"/>
                    </a:solidFill>
                  </a:tcPr>
                </a:tc>
                <a:tc>
                  <a:txBody>
                    <a:bodyPr/>
                    <a:lstStyle/>
                    <a:p>
                      <a:r>
                        <a:rPr lang="en-US" sz="1200" dirty="0" smtClean="0"/>
                        <a:t>Room 602, </a:t>
                      </a:r>
                      <a:r>
                        <a:rPr lang="en-US" sz="1200" dirty="0" err="1" smtClean="0"/>
                        <a:t>Bayintnaung</a:t>
                      </a:r>
                      <a:r>
                        <a:rPr lang="en-US" sz="1200" dirty="0" smtClean="0"/>
                        <a:t> Tower, </a:t>
                      </a:r>
                      <a:r>
                        <a:rPr lang="en-US" sz="1200" dirty="0" err="1" smtClean="0"/>
                        <a:t>Kamayut</a:t>
                      </a:r>
                      <a:endParaRPr lang="en-US" sz="1200" dirty="0"/>
                    </a:p>
                  </a:txBody>
                  <a:tcPr>
                    <a:solidFill>
                      <a:srgbClr val="C6D9F1"/>
                    </a:solidFill>
                  </a:tcPr>
                </a:tc>
                <a:extLst>
                  <a:ext uri="{0D108BD9-81ED-4DB2-BD59-A6C34878D82A}">
                    <a16:rowId xmlns:a16="http://schemas.microsoft.com/office/drawing/2014/main" val="10005"/>
                  </a:ext>
                </a:extLst>
              </a:tr>
              <a:tr h="346492">
                <a:tc>
                  <a:txBody>
                    <a:bodyPr/>
                    <a:lstStyle/>
                    <a:p>
                      <a:r>
                        <a:rPr lang="en-US" sz="1200" dirty="0" smtClean="0"/>
                        <a:t>6.</a:t>
                      </a:r>
                      <a:endParaRPr lang="en-US" sz="1200" dirty="0"/>
                    </a:p>
                  </a:txBody>
                  <a:tcPr/>
                </a:tc>
                <a:tc>
                  <a:txBody>
                    <a:bodyPr/>
                    <a:lstStyle/>
                    <a:p>
                      <a:r>
                        <a:rPr lang="en-US" sz="1200" dirty="0" err="1" smtClean="0"/>
                        <a:t>Tauk</a:t>
                      </a:r>
                      <a:r>
                        <a:rPr lang="en-US" sz="1200" dirty="0" smtClean="0"/>
                        <a:t> </a:t>
                      </a:r>
                      <a:r>
                        <a:rPr lang="en-US" sz="1200" dirty="0" err="1" smtClean="0"/>
                        <a:t>Htun</a:t>
                      </a:r>
                      <a:endParaRPr lang="en-US" sz="1200" dirty="0"/>
                    </a:p>
                  </a:txBody>
                  <a:tcPr/>
                </a:tc>
                <a:tc>
                  <a:txBody>
                    <a:bodyPr/>
                    <a:lstStyle/>
                    <a:p>
                      <a:r>
                        <a:rPr lang="en-US" sz="1200" dirty="0" smtClean="0"/>
                        <a:t>Building</a:t>
                      </a:r>
                      <a:r>
                        <a:rPr lang="en-US" sz="1200" baseline="0" dirty="0" smtClean="0"/>
                        <a:t> 5/203, Yan Aye Street, </a:t>
                      </a:r>
                      <a:r>
                        <a:rPr lang="en-US" sz="1200" baseline="0" dirty="0" err="1" smtClean="0"/>
                        <a:t>Yankin</a:t>
                      </a:r>
                      <a:endParaRPr lang="en-US" sz="1200" dirty="0"/>
                    </a:p>
                  </a:txBody>
                  <a:tcPr/>
                </a:tc>
                <a:extLst>
                  <a:ext uri="{0D108BD9-81ED-4DB2-BD59-A6C34878D82A}">
                    <a16:rowId xmlns:a16="http://schemas.microsoft.com/office/drawing/2014/main" val="10006"/>
                  </a:ext>
                </a:extLst>
              </a:tr>
              <a:tr h="346492">
                <a:tc>
                  <a:txBody>
                    <a:bodyPr/>
                    <a:lstStyle/>
                    <a:p>
                      <a:r>
                        <a:rPr lang="en-US" sz="1200" dirty="0" smtClean="0"/>
                        <a:t>7.</a:t>
                      </a:r>
                      <a:endParaRPr lang="en-US" sz="1200" dirty="0"/>
                    </a:p>
                  </a:txBody>
                  <a:tcPr>
                    <a:solidFill>
                      <a:srgbClr val="C6D9F1"/>
                    </a:solidFill>
                  </a:tcPr>
                </a:tc>
                <a:tc>
                  <a:txBody>
                    <a:bodyPr/>
                    <a:lstStyle/>
                    <a:p>
                      <a:r>
                        <a:rPr lang="en-US" sz="1200" dirty="0" smtClean="0"/>
                        <a:t>Straits Microfinance</a:t>
                      </a:r>
                      <a:endParaRPr lang="en-US" sz="1200" dirty="0"/>
                    </a:p>
                  </a:txBody>
                  <a:tcPr>
                    <a:solidFill>
                      <a:srgbClr val="C6D9F1"/>
                    </a:solidFill>
                  </a:tcPr>
                </a:tc>
                <a:tc>
                  <a:txBody>
                    <a:bodyPr/>
                    <a:lstStyle/>
                    <a:p>
                      <a:r>
                        <a:rPr lang="en-US" sz="1200" dirty="0" smtClean="0"/>
                        <a:t>No 14,</a:t>
                      </a:r>
                      <a:r>
                        <a:rPr lang="en-US" sz="1200" baseline="0" dirty="0" smtClean="0"/>
                        <a:t> </a:t>
                      </a:r>
                      <a:r>
                        <a:rPr lang="en-US" sz="1200" baseline="0" dirty="0" err="1" smtClean="0"/>
                        <a:t>Shwe</a:t>
                      </a:r>
                      <a:r>
                        <a:rPr lang="en-US" sz="1200" baseline="0" dirty="0" smtClean="0"/>
                        <a:t> </a:t>
                      </a:r>
                      <a:r>
                        <a:rPr lang="en-US" sz="1200" baseline="0" dirty="0" err="1" smtClean="0"/>
                        <a:t>Mya</a:t>
                      </a:r>
                      <a:r>
                        <a:rPr lang="en-US" sz="1200" baseline="0" dirty="0" smtClean="0"/>
                        <a:t> </a:t>
                      </a:r>
                      <a:r>
                        <a:rPr lang="en-US" sz="1200" baseline="0" dirty="0" err="1" smtClean="0"/>
                        <a:t>Yar</a:t>
                      </a:r>
                      <a:r>
                        <a:rPr lang="en-US" sz="1200" baseline="0" dirty="0" smtClean="0"/>
                        <a:t> Housing, Corner of 124</a:t>
                      </a:r>
                      <a:r>
                        <a:rPr lang="en-US" sz="1200" baseline="30000" dirty="0" smtClean="0"/>
                        <a:t>th</a:t>
                      </a:r>
                      <a:r>
                        <a:rPr lang="en-US" sz="1200" baseline="0" dirty="0" smtClean="0"/>
                        <a:t> Street &amp; </a:t>
                      </a:r>
                      <a:r>
                        <a:rPr lang="en-US" sz="1200" baseline="0" dirty="0" err="1" smtClean="0"/>
                        <a:t>Mya</a:t>
                      </a:r>
                      <a:r>
                        <a:rPr lang="en-US" sz="1200" baseline="0" dirty="0" smtClean="0"/>
                        <a:t> </a:t>
                      </a:r>
                      <a:r>
                        <a:rPr lang="en-US" sz="1200" baseline="0" dirty="0" err="1" smtClean="0"/>
                        <a:t>Yar</a:t>
                      </a:r>
                      <a:r>
                        <a:rPr lang="en-US" sz="1200" baseline="0" dirty="0" smtClean="0"/>
                        <a:t> Gone Street, </a:t>
                      </a:r>
                      <a:r>
                        <a:rPr lang="en-US" sz="1200" baseline="0" dirty="0" err="1" smtClean="0"/>
                        <a:t>Mingalar</a:t>
                      </a:r>
                      <a:r>
                        <a:rPr lang="en-US" sz="1200" baseline="0" dirty="0" smtClean="0"/>
                        <a:t> </a:t>
                      </a:r>
                      <a:r>
                        <a:rPr lang="en-US" sz="1200" baseline="0" dirty="0" err="1" smtClean="0"/>
                        <a:t>Taung</a:t>
                      </a:r>
                      <a:r>
                        <a:rPr lang="en-US" sz="1200" baseline="0" dirty="0" smtClean="0"/>
                        <a:t> </a:t>
                      </a:r>
                      <a:r>
                        <a:rPr lang="en-US" sz="1200" baseline="0" dirty="0" err="1" smtClean="0"/>
                        <a:t>Nyunt</a:t>
                      </a:r>
                      <a:endParaRPr lang="en-US" sz="1200" dirty="0"/>
                    </a:p>
                  </a:txBody>
                  <a:tcPr>
                    <a:solidFill>
                      <a:srgbClr val="C6D9F1"/>
                    </a:solidFill>
                  </a:tcPr>
                </a:tc>
                <a:extLst>
                  <a:ext uri="{0D108BD9-81ED-4DB2-BD59-A6C34878D82A}">
                    <a16:rowId xmlns:a16="http://schemas.microsoft.com/office/drawing/2014/main" val="10007"/>
                  </a:ext>
                </a:extLst>
              </a:tr>
              <a:tr h="346492">
                <a:tc>
                  <a:txBody>
                    <a:bodyPr/>
                    <a:lstStyle/>
                    <a:p>
                      <a:r>
                        <a:rPr lang="en-US" sz="1200" dirty="0" smtClean="0"/>
                        <a:t>8.</a:t>
                      </a:r>
                      <a:endParaRPr lang="en-US" sz="1200" dirty="0"/>
                    </a:p>
                  </a:txBody>
                  <a:tcPr/>
                </a:tc>
                <a:tc>
                  <a:txBody>
                    <a:bodyPr/>
                    <a:lstStyle/>
                    <a:p>
                      <a:r>
                        <a:rPr lang="en-US" sz="1200" dirty="0" smtClean="0"/>
                        <a:t>Yin Aye Microfinance</a:t>
                      </a:r>
                      <a:endParaRPr lang="en-US" sz="1200" dirty="0"/>
                    </a:p>
                  </a:txBody>
                  <a:tcPr/>
                </a:tc>
                <a:tc>
                  <a:txBody>
                    <a:bodyPr/>
                    <a:lstStyle/>
                    <a:p>
                      <a:endParaRPr lang="en-US" sz="1200" dirty="0"/>
                    </a:p>
                  </a:txBody>
                  <a:tcPr/>
                </a:tc>
                <a:extLst>
                  <a:ext uri="{0D108BD9-81ED-4DB2-BD59-A6C34878D82A}">
                    <a16:rowId xmlns:a16="http://schemas.microsoft.com/office/drawing/2014/main" val="10008"/>
                  </a:ext>
                </a:extLst>
              </a:tr>
              <a:tr h="346492">
                <a:tc>
                  <a:txBody>
                    <a:bodyPr/>
                    <a:lstStyle/>
                    <a:p>
                      <a:r>
                        <a:rPr lang="en-US" sz="1200" dirty="0" smtClean="0"/>
                        <a:t>9</a:t>
                      </a:r>
                      <a:endParaRPr lang="en-US" sz="1200" dirty="0"/>
                    </a:p>
                  </a:txBody>
                  <a:tcPr>
                    <a:solidFill>
                      <a:srgbClr val="C6D9F1"/>
                    </a:solidFill>
                  </a:tcPr>
                </a:tc>
                <a:tc>
                  <a:txBody>
                    <a:bodyPr/>
                    <a:lstStyle/>
                    <a:p>
                      <a:r>
                        <a:rPr lang="en-US" sz="1200" dirty="0" smtClean="0"/>
                        <a:t>Internet Wallet</a:t>
                      </a:r>
                      <a:endParaRPr lang="en-US" sz="1200" dirty="0"/>
                    </a:p>
                  </a:txBody>
                  <a:tcPr>
                    <a:solidFill>
                      <a:srgbClr val="C6D9F1"/>
                    </a:solidFill>
                  </a:tcPr>
                </a:tc>
                <a:tc>
                  <a:txBody>
                    <a:bodyPr/>
                    <a:lstStyle/>
                    <a:p>
                      <a:r>
                        <a:rPr lang="en-US" sz="1200" dirty="0" smtClean="0"/>
                        <a:t>No 321, </a:t>
                      </a:r>
                      <a:r>
                        <a:rPr lang="en-US" sz="1200" dirty="0" err="1" smtClean="0"/>
                        <a:t>Bogyoke</a:t>
                      </a:r>
                      <a:r>
                        <a:rPr lang="en-US" sz="1200" baseline="0" dirty="0" smtClean="0"/>
                        <a:t> </a:t>
                      </a:r>
                      <a:r>
                        <a:rPr lang="en-US" sz="1200" baseline="0" dirty="0" err="1" smtClean="0"/>
                        <a:t>Aung</a:t>
                      </a:r>
                      <a:r>
                        <a:rPr lang="en-US" sz="1200" baseline="0" dirty="0" smtClean="0"/>
                        <a:t> San Street, </a:t>
                      </a:r>
                      <a:r>
                        <a:rPr lang="en-US" sz="1200" baseline="0" dirty="0" err="1" smtClean="0"/>
                        <a:t>Kyauktada</a:t>
                      </a:r>
                      <a:endParaRPr lang="en-US" sz="1200" dirty="0"/>
                    </a:p>
                  </a:txBody>
                  <a:tcPr>
                    <a:solidFill>
                      <a:srgbClr val="C6D9F1"/>
                    </a:solidFill>
                  </a:tcPr>
                </a:tc>
                <a:extLst>
                  <a:ext uri="{0D108BD9-81ED-4DB2-BD59-A6C34878D82A}">
                    <a16:rowId xmlns:a16="http://schemas.microsoft.com/office/drawing/2014/main" val="10009"/>
                  </a:ext>
                </a:extLst>
              </a:tr>
              <a:tr h="346492">
                <a:tc>
                  <a:txBody>
                    <a:bodyPr/>
                    <a:lstStyle/>
                    <a:p>
                      <a:r>
                        <a:rPr lang="en-US" sz="1200" dirty="0" smtClean="0"/>
                        <a:t>10.</a:t>
                      </a:r>
                      <a:endParaRPr lang="en-US" sz="1200" dirty="0"/>
                    </a:p>
                  </a:txBody>
                  <a:tcPr/>
                </a:tc>
                <a:tc>
                  <a:txBody>
                    <a:bodyPr/>
                    <a:lstStyle/>
                    <a:p>
                      <a:r>
                        <a:rPr lang="en-US" sz="1200" dirty="0" err="1" smtClean="0"/>
                        <a:t>Kispa</a:t>
                      </a:r>
                      <a:r>
                        <a:rPr lang="en-US" sz="1200" dirty="0" smtClean="0"/>
                        <a:t> </a:t>
                      </a:r>
                      <a:r>
                        <a:rPr lang="en-US" sz="1200" dirty="0" err="1" smtClean="0"/>
                        <a:t>Nadi</a:t>
                      </a:r>
                      <a:r>
                        <a:rPr lang="en-US" sz="1200" dirty="0" smtClean="0"/>
                        <a:t> Express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No 10, </a:t>
                      </a:r>
                      <a:r>
                        <a:rPr lang="en-US" sz="1200" dirty="0" err="1" smtClean="0"/>
                        <a:t>Mingalar</a:t>
                      </a:r>
                      <a:r>
                        <a:rPr lang="en-US" sz="1200" dirty="0" smtClean="0"/>
                        <a:t> Street, 16 Ward,</a:t>
                      </a:r>
                      <a:r>
                        <a:rPr lang="en-US" sz="1200" baseline="0" dirty="0" smtClean="0"/>
                        <a:t> </a:t>
                      </a:r>
                      <a:r>
                        <a:rPr lang="en-US" sz="1200" baseline="0" dirty="0" err="1" smtClean="0"/>
                        <a:t>Yankin</a:t>
                      </a:r>
                      <a:endParaRPr lang="en-US" sz="1200" dirty="0" smtClean="0"/>
                    </a:p>
                  </a:txBody>
                  <a:tcPr/>
                </a:tc>
                <a:extLst>
                  <a:ext uri="{0D108BD9-81ED-4DB2-BD59-A6C34878D82A}">
                    <a16:rowId xmlns:a16="http://schemas.microsoft.com/office/drawing/2014/main" val="10010"/>
                  </a:ext>
                </a:extLst>
              </a:tr>
            </a:tbl>
          </a:graphicData>
        </a:graphic>
      </p:graphicFrame>
      <p:sp>
        <p:nvSpPr>
          <p:cNvPr id="4" name="TextBox 3"/>
          <p:cNvSpPr txBox="1"/>
          <p:nvPr/>
        </p:nvSpPr>
        <p:spPr>
          <a:xfrm>
            <a:off x="381000" y="5181602"/>
            <a:ext cx="9067800" cy="276999"/>
          </a:xfrm>
          <a:prstGeom prst="rect">
            <a:avLst/>
          </a:prstGeom>
          <a:noFill/>
        </p:spPr>
        <p:txBody>
          <a:bodyPr wrap="square" rtlCol="0">
            <a:spAutoFit/>
          </a:bodyPr>
          <a:lstStyle/>
          <a:p>
            <a:r>
              <a:rPr lang="en-US" sz="1200" dirty="0" smtClean="0"/>
              <a:t>** Almost all MFIs in Myanmar are 100% equity funded.</a:t>
            </a:r>
            <a:endParaRPr lang="en-US" sz="1200" dirty="0"/>
          </a:p>
        </p:txBody>
      </p:sp>
    </p:spTree>
    <p:extLst>
      <p:ext uri="{BB962C8B-B14F-4D97-AF65-F5344CB8AC3E}">
        <p14:creationId xmlns:p14="http://schemas.microsoft.com/office/powerpoint/2010/main" val="389922754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1: Myanmar Microfinance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In-depth interviews</a:t>
            </a:r>
            <a:endParaRPr lang="en-US" sz="900" dirty="0">
              <a:solidFill>
                <a:prstClr val="black"/>
              </a:solidFill>
            </a:endParaRPr>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Profiles top 10 local MFIs, Pyae </a:t>
            </a:r>
            <a:r>
              <a:rPr lang="en-US" altLang="ja-JP" sz="2400" dirty="0" err="1" smtClean="0">
                <a:solidFill>
                  <a:srgbClr val="1F497D">
                    <a:lumMod val="50000"/>
                  </a:srgbClr>
                </a:solidFill>
              </a:rPr>
              <a:t>Mahar</a:t>
            </a:r>
            <a:r>
              <a:rPr lang="en-US" altLang="ja-JP" sz="2400" dirty="0" smtClean="0">
                <a:solidFill>
                  <a:srgbClr val="1F497D">
                    <a:lumMod val="50000"/>
                  </a:srgbClr>
                </a:solidFill>
              </a:rPr>
              <a:t> Microfinance</a:t>
            </a:r>
            <a:endParaRPr lang="en-US" sz="2400" dirty="0">
              <a:solidFill>
                <a:srgbClr val="1F497D">
                  <a:lumMod val="50000"/>
                </a:srgbClr>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3517026669"/>
              </p:ext>
            </p:extLst>
          </p:nvPr>
        </p:nvGraphicFramePr>
        <p:xfrm>
          <a:off x="228601" y="1581353"/>
          <a:ext cx="9448799" cy="4707124"/>
        </p:xfrm>
        <a:graphic>
          <a:graphicData uri="http://schemas.openxmlformats.org/drawingml/2006/table">
            <a:tbl>
              <a:tblPr bandRow="1">
                <a:tableStyleId>{5C22544A-7EE6-4342-B048-85BDC9FD1C3A}</a:tableStyleId>
              </a:tblPr>
              <a:tblGrid>
                <a:gridCol w="1676400">
                  <a:extLst>
                    <a:ext uri="{9D8B030D-6E8A-4147-A177-3AD203B41FA5}">
                      <a16:colId xmlns:a16="http://schemas.microsoft.com/office/drawing/2014/main" val="20000"/>
                    </a:ext>
                  </a:extLst>
                </a:gridCol>
                <a:gridCol w="2061000">
                  <a:extLst>
                    <a:ext uri="{9D8B030D-6E8A-4147-A177-3AD203B41FA5}">
                      <a16:colId xmlns:a16="http://schemas.microsoft.com/office/drawing/2014/main" val="20001"/>
                    </a:ext>
                  </a:extLst>
                </a:gridCol>
                <a:gridCol w="2663399">
                  <a:extLst>
                    <a:ext uri="{9D8B030D-6E8A-4147-A177-3AD203B41FA5}">
                      <a16:colId xmlns:a16="http://schemas.microsoft.com/office/drawing/2014/main" val="20002"/>
                    </a:ext>
                  </a:extLst>
                </a:gridCol>
                <a:gridCol w="3048000">
                  <a:extLst>
                    <a:ext uri="{9D8B030D-6E8A-4147-A177-3AD203B41FA5}">
                      <a16:colId xmlns:a16="http://schemas.microsoft.com/office/drawing/2014/main" val="20003"/>
                    </a:ext>
                  </a:extLst>
                </a:gridCol>
              </a:tblGrid>
              <a:tr h="409444">
                <a:tc>
                  <a:txBody>
                    <a:bodyPr/>
                    <a:lstStyle/>
                    <a:p>
                      <a:r>
                        <a:rPr lang="en-US" sz="1200" dirty="0" smtClean="0">
                          <a:solidFill>
                            <a:schemeClr val="bg1"/>
                          </a:solidFill>
                          <a:latin typeface="+mn-lt"/>
                        </a:rPr>
                        <a:t>Description</a:t>
                      </a:r>
                      <a:r>
                        <a:rPr lang="en-US" sz="1200" baseline="0" dirty="0" smtClean="0">
                          <a:solidFill>
                            <a:schemeClr val="bg1"/>
                          </a:solidFill>
                          <a:latin typeface="+mn-lt"/>
                        </a:rPr>
                        <a:t> of Business</a:t>
                      </a:r>
                      <a:endParaRPr lang="en-US" sz="1200" b="0" dirty="0">
                        <a:solidFill>
                          <a:schemeClr val="bg1"/>
                        </a:solidFill>
                        <a:latin typeface="+mn-lt"/>
                      </a:endParaRPr>
                    </a:p>
                  </a:txBody>
                  <a:tcPr anchor="ctr">
                    <a:solidFill>
                      <a:schemeClr val="tx2">
                        <a:lumMod val="75000"/>
                      </a:schemeClr>
                    </a:solidFill>
                  </a:tcPr>
                </a:tc>
                <a:tc gridSpan="3">
                  <a:txBody>
                    <a:bodyPr/>
                    <a:lstStyle/>
                    <a:p>
                      <a:pPr marL="171450" marR="0" indent="-171450" algn="l" defTabSz="914400" rtl="0" eaLnBrk="1" fontAlgn="auto" latinLnBrk="0" hangingPunct="1">
                        <a:lnSpc>
                          <a:spcPct val="115000"/>
                        </a:lnSpc>
                        <a:spcBef>
                          <a:spcPts val="0"/>
                        </a:spcBef>
                        <a:spcAft>
                          <a:spcPts val="0"/>
                        </a:spcAft>
                        <a:buClrTx/>
                        <a:buSzTx/>
                        <a:buFont typeface="Arial" pitchFamily="34" charset="0"/>
                        <a:buChar char="•"/>
                        <a:tabLst/>
                        <a:defRPr/>
                      </a:pPr>
                      <a:r>
                        <a:rPr lang="en-US" sz="1000" dirty="0" err="1" smtClean="0">
                          <a:effectLst/>
                          <a:latin typeface="Calibri" pitchFamily="34" charset="0"/>
                          <a:ea typeface="Calibri"/>
                          <a:cs typeface="Calibri" pitchFamily="34" charset="0"/>
                        </a:rPr>
                        <a:t>Pyae</a:t>
                      </a:r>
                      <a:r>
                        <a:rPr lang="en-US" sz="1000" baseline="0" dirty="0" smtClean="0">
                          <a:effectLst/>
                          <a:latin typeface="Calibri" pitchFamily="34" charset="0"/>
                          <a:ea typeface="Calibri"/>
                          <a:cs typeface="Calibri" pitchFamily="34" charset="0"/>
                        </a:rPr>
                        <a:t> </a:t>
                      </a:r>
                      <a:r>
                        <a:rPr lang="en-US" sz="1000" baseline="0" dirty="0" err="1" smtClean="0">
                          <a:effectLst/>
                          <a:latin typeface="Calibri" pitchFamily="34" charset="0"/>
                          <a:ea typeface="Calibri"/>
                          <a:cs typeface="Calibri" pitchFamily="34" charset="0"/>
                        </a:rPr>
                        <a:t>Mahar</a:t>
                      </a:r>
                      <a:r>
                        <a:rPr lang="en-US" sz="1000" baseline="0" dirty="0" smtClean="0">
                          <a:effectLst/>
                          <a:latin typeface="Calibri" pitchFamily="34" charset="0"/>
                          <a:ea typeface="Calibri"/>
                          <a:cs typeface="Calibri" pitchFamily="34" charset="0"/>
                        </a:rPr>
                        <a:t> Microfinance was founded in September 2012 with a vision </a:t>
                      </a:r>
                      <a:r>
                        <a:rPr lang="en-US" sz="1000" b="0" kern="1200" dirty="0" smtClean="0">
                          <a:solidFill>
                            <a:schemeClr val="tx1"/>
                          </a:solidFill>
                          <a:effectLst/>
                          <a:latin typeface="+mn-lt"/>
                          <a:ea typeface="+mn-ea"/>
                          <a:cs typeface="+mn-cs"/>
                        </a:rPr>
                        <a:t>to improve the lives and futures of vulnerable populations and to create better economic opportunities for them. It was</a:t>
                      </a:r>
                      <a:r>
                        <a:rPr lang="en-US" sz="1000" b="0" kern="1200" baseline="0" dirty="0" smtClean="0">
                          <a:solidFill>
                            <a:schemeClr val="tx1"/>
                          </a:solidFill>
                          <a:effectLst/>
                          <a:latin typeface="+mn-lt"/>
                          <a:ea typeface="+mn-ea"/>
                          <a:cs typeface="+mn-cs"/>
                        </a:rPr>
                        <a:t> the pioneer among private MFIs after the enactment of Microfinance Law in 2011.</a:t>
                      </a:r>
                      <a:endParaRPr lang="en-US" sz="1000" b="0" kern="1200" dirty="0" smtClean="0">
                        <a:solidFill>
                          <a:schemeClr val="tx1"/>
                        </a:solidFill>
                        <a:effectLst/>
                        <a:latin typeface="+mn-lt"/>
                        <a:ea typeface="+mn-ea"/>
                        <a:cs typeface="+mn-cs"/>
                      </a:endParaRPr>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tc hMerge="1">
                  <a:txBody>
                    <a:bodyPr/>
                    <a:lstStyle/>
                    <a:p>
                      <a:endParaRPr lang="en-US"/>
                    </a:p>
                  </a:txBody>
                  <a:tcPr/>
                </a:tc>
                <a:extLst>
                  <a:ext uri="{0D108BD9-81ED-4DB2-BD59-A6C34878D82A}">
                    <a16:rowId xmlns:a16="http://schemas.microsoft.com/office/drawing/2014/main" val="10000"/>
                  </a:ext>
                </a:extLst>
              </a:tr>
              <a:tr h="837425">
                <a:tc rowSpan="3">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Main Markets and</a:t>
                      </a:r>
                      <a:r>
                        <a:rPr lang="en-US" sz="1200" baseline="0" dirty="0" smtClean="0">
                          <a:solidFill>
                            <a:schemeClr val="bg1"/>
                          </a:solidFill>
                          <a:effectLst/>
                          <a:latin typeface="+mn-lt"/>
                          <a:ea typeface="Calibri"/>
                          <a:cs typeface="Times New Roman"/>
                        </a:rPr>
                        <a:t> Main Products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3">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dirty="0" smtClean="0">
                          <a:solidFill>
                            <a:schemeClr val="tx1"/>
                          </a:solidFill>
                          <a:effectLst/>
                          <a:latin typeface="+mn-lt"/>
                          <a:ea typeface="+mn-ea"/>
                          <a:cs typeface="+mn-cs"/>
                        </a:rPr>
                        <a:t>General Loan</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dirty="0" smtClean="0">
                          <a:solidFill>
                            <a:schemeClr val="tx1"/>
                          </a:solidFill>
                          <a:effectLst/>
                          <a:latin typeface="+mn-lt"/>
                          <a:ea typeface="+mn-ea"/>
                          <a:cs typeface="+mn-cs"/>
                        </a:rPr>
                        <a:t>Bi-weekly repayment for 25 installments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dirty="0" smtClean="0">
                          <a:solidFill>
                            <a:schemeClr val="tx1"/>
                          </a:solidFill>
                          <a:effectLst/>
                          <a:latin typeface="+mn-lt"/>
                          <a:ea typeface="+mn-ea"/>
                          <a:cs typeface="+mn-cs"/>
                        </a:rPr>
                        <a:t>1</a:t>
                      </a:r>
                      <a:r>
                        <a:rPr lang="en-US" sz="1000" b="0" kern="1200" baseline="30000" dirty="0" smtClean="0">
                          <a:solidFill>
                            <a:schemeClr val="tx1"/>
                          </a:solidFill>
                          <a:effectLst/>
                          <a:latin typeface="+mn-lt"/>
                          <a:ea typeface="+mn-ea"/>
                          <a:cs typeface="+mn-cs"/>
                        </a:rPr>
                        <a:t>st</a:t>
                      </a:r>
                      <a:r>
                        <a:rPr lang="en-US" sz="1000" b="0" kern="1200" baseline="0" dirty="0" smtClean="0">
                          <a:solidFill>
                            <a:schemeClr val="tx1"/>
                          </a:solidFill>
                          <a:effectLst/>
                          <a:latin typeface="+mn-lt"/>
                          <a:ea typeface="+mn-ea"/>
                          <a:cs typeface="+mn-cs"/>
                        </a:rPr>
                        <a:t> Cycle – 50 USD</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2</a:t>
                      </a:r>
                      <a:r>
                        <a:rPr lang="en-US" sz="1000" b="0" kern="1200" baseline="30000" dirty="0" smtClean="0">
                          <a:solidFill>
                            <a:schemeClr val="tx1"/>
                          </a:solidFill>
                          <a:effectLst/>
                          <a:latin typeface="+mn-lt"/>
                          <a:ea typeface="+mn-ea"/>
                          <a:cs typeface="+mn-cs"/>
                        </a:rPr>
                        <a:t>nd</a:t>
                      </a:r>
                      <a:r>
                        <a:rPr lang="en-US" sz="1000" b="0" kern="1200" baseline="0" dirty="0" smtClean="0">
                          <a:solidFill>
                            <a:schemeClr val="tx1"/>
                          </a:solidFill>
                          <a:effectLst/>
                          <a:latin typeface="+mn-lt"/>
                          <a:ea typeface="+mn-ea"/>
                          <a:cs typeface="+mn-cs"/>
                        </a:rPr>
                        <a:t> Cycle – 70 USD</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3</a:t>
                      </a:r>
                      <a:r>
                        <a:rPr lang="en-US" sz="1000" b="0" kern="1200" baseline="30000" dirty="0" smtClean="0">
                          <a:solidFill>
                            <a:schemeClr val="tx1"/>
                          </a:solidFill>
                          <a:effectLst/>
                          <a:latin typeface="+mn-lt"/>
                          <a:ea typeface="+mn-ea"/>
                          <a:cs typeface="+mn-cs"/>
                        </a:rPr>
                        <a:t>rd</a:t>
                      </a:r>
                      <a:r>
                        <a:rPr lang="en-US" sz="1000" b="0" kern="1200" baseline="0" dirty="0" smtClean="0">
                          <a:solidFill>
                            <a:schemeClr val="tx1"/>
                          </a:solidFill>
                          <a:effectLst/>
                          <a:latin typeface="+mn-lt"/>
                          <a:ea typeface="+mn-ea"/>
                          <a:cs typeface="+mn-cs"/>
                        </a:rPr>
                        <a:t> Cycle – 100 USD</a:t>
                      </a:r>
                      <a:endParaRPr lang="en-US" sz="1000" b="0" kern="1200" dirty="0" smtClean="0">
                        <a:solidFill>
                          <a:schemeClr val="tx1"/>
                        </a:solidFill>
                        <a:effectLst/>
                        <a:latin typeface="+mn-lt"/>
                        <a:ea typeface="+mn-ea"/>
                        <a:cs typeface="+mn-cs"/>
                      </a:endParaRP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tc hMerge="1">
                  <a:txBody>
                    <a:bodyPr/>
                    <a:lstStyle/>
                    <a:p>
                      <a:endParaRPr lang="en-US"/>
                    </a:p>
                  </a:txBody>
                  <a:tcPr/>
                </a:tc>
                <a:extLst>
                  <a:ext uri="{0D108BD9-81ED-4DB2-BD59-A6C34878D82A}">
                    <a16:rowId xmlns:a16="http://schemas.microsoft.com/office/drawing/2014/main" val="10001"/>
                  </a:ext>
                </a:extLst>
              </a:tr>
              <a:tr h="538344">
                <a:tc vMerge="1">
                  <a:txBody>
                    <a:bodyPr/>
                    <a:lstStyle/>
                    <a:p>
                      <a:pPr marL="0" marR="0">
                        <a:lnSpc>
                          <a:spcPct val="100000"/>
                        </a:lnSpc>
                        <a:spcBef>
                          <a:spcPts val="0"/>
                        </a:spcBef>
                        <a:spcAft>
                          <a:spcPts val="0"/>
                        </a:spcAft>
                      </a:pPr>
                      <a:endParaRPr lang="en-US" sz="1200" dirty="0">
                        <a:solidFill>
                          <a:schemeClr val="bg1"/>
                        </a:solidFill>
                        <a:effectLst/>
                        <a:latin typeface="Calibri"/>
                        <a:ea typeface="Calibri"/>
                        <a:cs typeface="Times New Roman"/>
                      </a:endParaRPr>
                    </a:p>
                  </a:txBody>
                  <a:tcPr marL="68580" marR="68580" marT="0" marB="0" anchor="ctr">
                    <a:solidFill>
                      <a:schemeClr val="accent2"/>
                    </a:solidFill>
                  </a:tcPr>
                </a:tc>
                <a:tc gridSpan="3">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dirty="0" err="1" smtClean="0">
                          <a:solidFill>
                            <a:schemeClr val="tx1"/>
                          </a:solidFill>
                          <a:effectLst/>
                          <a:latin typeface="+mn-lt"/>
                          <a:ea typeface="+mn-ea"/>
                          <a:cs typeface="+mn-cs"/>
                        </a:rPr>
                        <a:t>Agri</a:t>
                      </a:r>
                      <a:r>
                        <a:rPr lang="en-US" sz="1000" b="0" kern="1200" baseline="0" dirty="0" smtClean="0">
                          <a:solidFill>
                            <a:schemeClr val="tx1"/>
                          </a:solidFill>
                          <a:effectLst/>
                          <a:latin typeface="+mn-lt"/>
                          <a:ea typeface="+mn-ea"/>
                          <a:cs typeface="+mn-cs"/>
                        </a:rPr>
                        <a:t> Loans  (For Production of </a:t>
                      </a:r>
                      <a:r>
                        <a:rPr lang="en-US" sz="1000" b="0" kern="1200" baseline="0" dirty="0" err="1" smtClean="0">
                          <a:solidFill>
                            <a:schemeClr val="tx1"/>
                          </a:solidFill>
                          <a:effectLst/>
                          <a:latin typeface="+mn-lt"/>
                          <a:ea typeface="+mn-ea"/>
                          <a:cs typeface="+mn-cs"/>
                        </a:rPr>
                        <a:t>betal</a:t>
                      </a:r>
                      <a:r>
                        <a:rPr lang="en-US" sz="1000" b="0" kern="1200" baseline="0" dirty="0" smtClean="0">
                          <a:solidFill>
                            <a:schemeClr val="tx1"/>
                          </a:solidFill>
                          <a:effectLst/>
                          <a:latin typeface="+mn-lt"/>
                          <a:ea typeface="+mn-ea"/>
                          <a:cs typeface="+mn-cs"/>
                        </a:rPr>
                        <a:t> leaves, paddy, vegetables, water-</a:t>
                      </a:r>
                      <a:r>
                        <a:rPr lang="en-US" sz="1000" b="0" kern="1200" baseline="0" dirty="0" err="1" smtClean="0">
                          <a:solidFill>
                            <a:schemeClr val="tx1"/>
                          </a:solidFill>
                          <a:effectLst/>
                          <a:latin typeface="+mn-lt"/>
                          <a:ea typeface="+mn-ea"/>
                          <a:cs typeface="+mn-cs"/>
                        </a:rPr>
                        <a:t>mimoso</a:t>
                      </a:r>
                      <a:r>
                        <a:rPr lang="en-US" sz="1000" b="0" kern="1200" baseline="0" dirty="0" smtClean="0">
                          <a:solidFill>
                            <a:schemeClr val="tx1"/>
                          </a:solidFill>
                          <a:effectLst/>
                          <a:latin typeface="+mn-lt"/>
                          <a:ea typeface="+mn-ea"/>
                          <a:cs typeface="+mn-cs"/>
                        </a:rPr>
                        <a:t>, etc.)</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Only interest bi weekly, principal repayment is at harvesting time</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dirty="0" smtClean="0">
                          <a:solidFill>
                            <a:schemeClr val="tx1"/>
                          </a:solidFill>
                          <a:effectLst/>
                          <a:latin typeface="+mn-lt"/>
                          <a:ea typeface="+mn-ea"/>
                          <a:cs typeface="+mn-cs"/>
                        </a:rPr>
                        <a:t>100 to 300 USD</a:t>
                      </a:r>
                    </a:p>
                  </a:txBody>
                  <a:tcPr anchor="ctr">
                    <a:solidFill>
                      <a:srgbClr val="C6D9F1"/>
                    </a:solidFill>
                  </a:tcP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tc hMerge="1">
                  <a:txBody>
                    <a:bodyPr/>
                    <a:lstStyle/>
                    <a:p>
                      <a:endParaRPr lang="en-US"/>
                    </a:p>
                  </a:txBody>
                  <a:tcPr/>
                </a:tc>
                <a:extLst>
                  <a:ext uri="{0D108BD9-81ED-4DB2-BD59-A6C34878D82A}">
                    <a16:rowId xmlns:a16="http://schemas.microsoft.com/office/drawing/2014/main" val="10002"/>
                  </a:ext>
                </a:extLst>
              </a:tr>
              <a:tr h="538344">
                <a:tc vMerge="1">
                  <a:txBody>
                    <a:bodyPr/>
                    <a:lstStyle/>
                    <a:p>
                      <a:endParaRPr lang="en-US" sz="1200" b="0" dirty="0">
                        <a:solidFill>
                          <a:schemeClr val="bg1"/>
                        </a:solidFill>
                      </a:endParaRPr>
                    </a:p>
                  </a:txBody>
                  <a:tcPr anchor="ctr">
                    <a:solidFill>
                      <a:schemeClr val="accent2"/>
                    </a:solidFill>
                  </a:tcPr>
                </a:tc>
                <a:tc gridSpan="3">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dirty="0" smtClean="0">
                          <a:solidFill>
                            <a:schemeClr val="tx1"/>
                          </a:solidFill>
                          <a:effectLst/>
                          <a:latin typeface="+mn-lt"/>
                          <a:ea typeface="+mn-ea"/>
                          <a:cs typeface="+mn-cs"/>
                        </a:rPr>
                        <a:t>Emergency</a:t>
                      </a:r>
                      <a:r>
                        <a:rPr lang="en-US" sz="1000" b="0" kern="1200" baseline="0" dirty="0" smtClean="0">
                          <a:solidFill>
                            <a:schemeClr val="tx1"/>
                          </a:solidFill>
                          <a:effectLst/>
                          <a:latin typeface="+mn-lt"/>
                          <a:ea typeface="+mn-ea"/>
                          <a:cs typeface="+mn-cs"/>
                        </a:rPr>
                        <a:t> Health Loans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Only interest for grace period 4 bi-weekly installments and repayment for 10 bi-weekly installments</a:t>
                      </a:r>
                    </a:p>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dirty="0" smtClean="0">
                          <a:solidFill>
                            <a:schemeClr val="tx1"/>
                          </a:solidFill>
                          <a:effectLst/>
                          <a:latin typeface="+mn-lt"/>
                          <a:ea typeface="+mn-ea"/>
                          <a:cs typeface="+mn-cs"/>
                        </a:rPr>
                        <a:t>50 USD</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tc hMerge="1">
                  <a:txBody>
                    <a:bodyPr/>
                    <a:lstStyle/>
                    <a:p>
                      <a:endParaRPr lang="en-US"/>
                    </a:p>
                  </a:txBody>
                  <a:tcPr/>
                </a:tc>
                <a:extLst>
                  <a:ext uri="{0D108BD9-81ED-4DB2-BD59-A6C34878D82A}">
                    <a16:rowId xmlns:a16="http://schemas.microsoft.com/office/drawing/2014/main" val="10003"/>
                  </a:ext>
                </a:extLst>
              </a:tr>
              <a:tr h="239264">
                <a:tc rowSpan="5">
                  <a:txBody>
                    <a:bodyPr/>
                    <a:lstStyle/>
                    <a:p>
                      <a:r>
                        <a:rPr lang="en-US" sz="1200" b="0" dirty="0" smtClean="0">
                          <a:solidFill>
                            <a:schemeClr val="bg1"/>
                          </a:solidFill>
                          <a:latin typeface="+mn-lt"/>
                        </a:rPr>
                        <a:t>Key</a:t>
                      </a:r>
                      <a:r>
                        <a:rPr lang="en-US" sz="1200" b="0" baseline="0" dirty="0" smtClean="0">
                          <a:solidFill>
                            <a:schemeClr val="bg1"/>
                          </a:solidFill>
                          <a:latin typeface="+mn-lt"/>
                        </a:rPr>
                        <a:t> Financials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Total</a:t>
                      </a:r>
                      <a:r>
                        <a:rPr lang="en-US" sz="1000" b="1" kern="1200" baseline="0" dirty="0" smtClean="0">
                          <a:solidFill>
                            <a:schemeClr val="tx1"/>
                          </a:solidFill>
                          <a:effectLst/>
                          <a:latin typeface="+mn-lt"/>
                          <a:ea typeface="+mn-ea"/>
                          <a:cs typeface="+mn-cs"/>
                        </a:rPr>
                        <a:t> Loan Book</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834,000,000 MMK</a:t>
                      </a:r>
                    </a:p>
                  </a:txBody>
                  <a:tcPr anchor="ctr">
                    <a:solidFill>
                      <a:srgbClr val="C6D9F1"/>
                    </a:solidFill>
                  </a:tcPr>
                </a:tc>
                <a:tc rowSpan="9">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000" b="0" kern="1200" dirty="0" smtClean="0">
                        <a:solidFill>
                          <a:schemeClr val="tx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4"/>
                  </a:ext>
                </a:extLst>
              </a:tr>
              <a:tr h="23926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Saving Deposit</a:t>
                      </a:r>
                    </a:p>
                  </a:txBody>
                  <a:tcPr anchor="ctr">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260,000,000</a:t>
                      </a:r>
                      <a:r>
                        <a:rPr lang="en-US" sz="1000" b="0" kern="1200" baseline="0" dirty="0" smtClean="0">
                          <a:solidFill>
                            <a:schemeClr val="tx1"/>
                          </a:solidFill>
                          <a:effectLst/>
                          <a:latin typeface="+mn-lt"/>
                          <a:ea typeface="+mn-ea"/>
                          <a:cs typeface="+mn-cs"/>
                        </a:rPr>
                        <a:t> MMK</a:t>
                      </a:r>
                      <a:endParaRPr lang="en-US" sz="1000" b="0" kern="1200" dirty="0" smtClean="0">
                        <a:solidFill>
                          <a:schemeClr val="tx1"/>
                        </a:solidFill>
                        <a:effectLst/>
                        <a:latin typeface="+mn-lt"/>
                        <a:ea typeface="+mn-ea"/>
                        <a:cs typeface="+mn-cs"/>
                      </a:endParaRPr>
                    </a:p>
                  </a:txBody>
                  <a:tcPr anchor="ctr">
                    <a:solidFill>
                      <a:srgbClr val="E9EDF4"/>
                    </a:solidFill>
                  </a:tcPr>
                </a:tc>
                <a:tc vMerge="1">
                  <a:txBody>
                    <a:bodyPr/>
                    <a:lstStyle/>
                    <a:p>
                      <a:endParaRPr lang="en-US"/>
                    </a:p>
                  </a:txBody>
                  <a:tcPr/>
                </a:tc>
                <a:extLst>
                  <a:ext uri="{0D108BD9-81ED-4DB2-BD59-A6C34878D82A}">
                    <a16:rowId xmlns:a16="http://schemas.microsoft.com/office/drawing/2014/main" val="10005"/>
                  </a:ext>
                </a:extLst>
              </a:tr>
              <a:tr h="239264">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Average Loan Size</a:t>
                      </a: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Varies on</a:t>
                      </a:r>
                      <a:r>
                        <a:rPr lang="en-US" sz="1000" b="0" kern="1200" baseline="0" dirty="0" smtClean="0">
                          <a:solidFill>
                            <a:schemeClr val="tx1"/>
                          </a:solidFill>
                          <a:effectLst/>
                          <a:latin typeface="+mn-lt"/>
                          <a:ea typeface="+mn-ea"/>
                          <a:cs typeface="+mn-cs"/>
                        </a:rPr>
                        <a:t> the type of loan</a:t>
                      </a:r>
                      <a:endParaRPr lang="en-US" sz="1000" b="0" kern="1200" dirty="0" smtClean="0">
                        <a:solidFill>
                          <a:schemeClr val="tx1"/>
                        </a:solidFill>
                        <a:effectLst/>
                        <a:latin typeface="+mn-lt"/>
                        <a:ea typeface="+mn-ea"/>
                        <a:cs typeface="+mn-cs"/>
                      </a:endParaRPr>
                    </a:p>
                  </a:txBody>
                  <a:tcPr anchor="ctr">
                    <a:solidFill>
                      <a:srgbClr val="C6D9F1"/>
                    </a:solidFill>
                  </a:tcPr>
                </a:tc>
                <a:tc vMerge="1">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0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6"/>
                  </a:ext>
                </a:extLst>
              </a:tr>
              <a:tr h="239264">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Non-Performing</a:t>
                      </a:r>
                      <a:r>
                        <a:rPr lang="en-US" sz="1000" b="1" kern="1200" baseline="0" dirty="0" smtClean="0">
                          <a:solidFill>
                            <a:schemeClr val="tx1"/>
                          </a:solidFill>
                          <a:effectLst/>
                          <a:latin typeface="+mn-lt"/>
                          <a:ea typeface="+mn-ea"/>
                          <a:cs typeface="+mn-cs"/>
                        </a:rPr>
                        <a:t> Loan</a:t>
                      </a:r>
                      <a:endParaRPr lang="en-US" sz="1000" b="1" kern="1200" dirty="0" smtClean="0">
                        <a:solidFill>
                          <a:schemeClr val="tx1"/>
                        </a:solidFill>
                        <a:effectLst/>
                        <a:latin typeface="+mn-lt"/>
                        <a:ea typeface="+mn-ea"/>
                        <a:cs typeface="+mn-cs"/>
                      </a:endParaRPr>
                    </a:p>
                  </a:txBody>
                  <a:tcPr anchor="ctr">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0</a:t>
                      </a:r>
                    </a:p>
                  </a:txBody>
                  <a:tcPr anchor="ctr">
                    <a:solidFill>
                      <a:srgbClr val="E9EDF4"/>
                    </a:solidFill>
                  </a:tcPr>
                </a:tc>
                <a:tc vMerge="1">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000" b="0" kern="1200" dirty="0" smtClean="0">
                        <a:solidFill>
                          <a:schemeClr val="tx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7"/>
                  </a:ext>
                </a:extLst>
              </a:tr>
              <a:tr h="388804">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Profit</a:t>
                      </a: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- 8,957,526</a:t>
                      </a:r>
                      <a:r>
                        <a:rPr lang="en-US" sz="1000" b="0" kern="1200" baseline="0" dirty="0" smtClean="0">
                          <a:solidFill>
                            <a:schemeClr val="tx1"/>
                          </a:solidFill>
                          <a:effectLst/>
                          <a:latin typeface="+mn-lt"/>
                          <a:ea typeface="+mn-ea"/>
                          <a:cs typeface="+mn-cs"/>
                        </a:rPr>
                        <a:t> MMK (2012-2013 FY)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- 37,673,155 MMK (2013-2014</a:t>
                      </a:r>
                      <a:r>
                        <a:rPr lang="en-US" sz="1000" b="0" kern="1200" baseline="0" dirty="0" smtClean="0">
                          <a:solidFill>
                            <a:schemeClr val="tx1"/>
                          </a:solidFill>
                          <a:effectLst/>
                          <a:latin typeface="+mn-lt"/>
                          <a:ea typeface="+mn-ea"/>
                          <a:cs typeface="+mn-cs"/>
                        </a:rPr>
                        <a:t> FY)</a:t>
                      </a:r>
                      <a:endParaRPr lang="en-US" sz="1000" b="0" kern="1200" dirty="0" smtClean="0">
                        <a:solidFill>
                          <a:schemeClr val="tx1"/>
                        </a:solidFill>
                        <a:effectLst/>
                        <a:latin typeface="+mn-lt"/>
                        <a:ea typeface="+mn-ea"/>
                        <a:cs typeface="+mn-cs"/>
                      </a:endParaRPr>
                    </a:p>
                  </a:txBody>
                  <a:tcPr anchor="ctr">
                    <a:solidFill>
                      <a:srgbClr val="C6D9F1"/>
                    </a:solidFill>
                  </a:tcPr>
                </a:tc>
                <a:tc vMerge="1">
                  <a:txBody>
                    <a:bodyPr/>
                    <a:lstStyle/>
                    <a:p>
                      <a:endParaRPr lang="en-US"/>
                    </a:p>
                  </a:txBody>
                  <a:tcPr/>
                </a:tc>
                <a:extLst>
                  <a:ext uri="{0D108BD9-81ED-4DB2-BD59-A6C34878D82A}">
                    <a16:rowId xmlns:a16="http://schemas.microsoft.com/office/drawing/2014/main" val="10008"/>
                  </a:ext>
                </a:extLst>
              </a:tr>
              <a:tr h="239264">
                <a:tc rowSpan="4">
                  <a:txBody>
                    <a:bodyPr/>
                    <a:lstStyle/>
                    <a:p>
                      <a:r>
                        <a:rPr lang="en-US" sz="1200" b="0" dirty="0" smtClean="0">
                          <a:solidFill>
                            <a:schemeClr val="bg1"/>
                          </a:solidFill>
                          <a:latin typeface="+mn-lt"/>
                        </a:rPr>
                        <a:t>Key Operational</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Townships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5</a:t>
                      </a:r>
                    </a:p>
                  </a:txBody>
                  <a:tcPr anchor="ctr"/>
                </a:tc>
                <a:tc vMerge="1">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0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9"/>
                  </a:ext>
                </a:extLst>
              </a:tr>
              <a:tr h="239264">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Villages</a:t>
                      </a: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351</a:t>
                      </a:r>
                    </a:p>
                  </a:txBody>
                  <a:tcPr anchor="ctr">
                    <a:solidFill>
                      <a:srgbClr val="C6D9F1"/>
                    </a:solidFill>
                  </a:tcPr>
                </a:tc>
                <a:tc vMerge="1">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0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10"/>
                  </a:ext>
                </a:extLst>
              </a:tr>
              <a:tr h="239264">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Households</a:t>
                      </a:r>
                    </a:p>
                  </a:txBody>
                  <a:tcPr anchor="ctr">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44,921</a:t>
                      </a:r>
                    </a:p>
                  </a:txBody>
                  <a:tcPr anchor="ctr">
                    <a:solidFill>
                      <a:srgbClr val="E9EDF4"/>
                    </a:solidFill>
                  </a:tcPr>
                </a:tc>
                <a:tc vMerge="1">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000" b="0" kern="1200" dirty="0" smtClean="0">
                        <a:solidFill>
                          <a:schemeClr val="tx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11"/>
                  </a:ext>
                </a:extLst>
              </a:tr>
              <a:tr h="239264">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Client base</a:t>
                      </a: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19,398</a:t>
                      </a:r>
                    </a:p>
                  </a:txBody>
                  <a:tcPr anchor="ctr">
                    <a:solidFill>
                      <a:srgbClr val="C6D9F1"/>
                    </a:solidFill>
                  </a:tcPr>
                </a:tc>
                <a:tc vMerge="1">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000" b="0" kern="1200" dirty="0" smtClean="0">
                        <a:solidFill>
                          <a:schemeClr val="tx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12"/>
                  </a:ext>
                </a:extLst>
              </a:tr>
            </a:tbl>
          </a:graphicData>
        </a:graphic>
      </p:graphicFrame>
      <p:sp>
        <p:nvSpPr>
          <p:cNvPr id="4" name="TextBox 3"/>
          <p:cNvSpPr txBox="1"/>
          <p:nvPr/>
        </p:nvSpPr>
        <p:spPr>
          <a:xfrm>
            <a:off x="228601" y="1093114"/>
            <a:ext cx="9448800" cy="430887"/>
          </a:xfrm>
          <a:prstGeom prst="rect">
            <a:avLst/>
          </a:prstGeom>
          <a:noFill/>
        </p:spPr>
        <p:txBody>
          <a:bodyPr wrap="square" rtlCol="0">
            <a:spAutoFit/>
          </a:bodyPr>
          <a:lstStyle/>
          <a:p>
            <a:pPr marL="171450" indent="-171450">
              <a:buFont typeface="Arial" pitchFamily="34" charset="0"/>
              <a:buChar char="•"/>
            </a:pPr>
            <a:r>
              <a:rPr lang="en-US" sz="1100" dirty="0" err="1" smtClean="0"/>
              <a:t>Pyae</a:t>
            </a:r>
            <a:r>
              <a:rPr lang="en-US" sz="1100" dirty="0" smtClean="0"/>
              <a:t> </a:t>
            </a:r>
            <a:r>
              <a:rPr lang="en-US" sz="1100" dirty="0" err="1" smtClean="0"/>
              <a:t>Mahar</a:t>
            </a:r>
            <a:r>
              <a:rPr lang="en-US" sz="1100" dirty="0" smtClean="0"/>
              <a:t> has been the most progressive MFI in the sector in terms of operations. Its Founder and Managing Director takes the role of Chairperson at Myanmar Microfinance Association and has close connections with government bodies. It is a firm operating with great transparency.</a:t>
            </a:r>
            <a:endParaRPr lang="en-US" sz="1100" dirty="0"/>
          </a:p>
        </p:txBody>
      </p:sp>
      <p:graphicFrame>
        <p:nvGraphicFramePr>
          <p:cNvPr id="9" name="Chart 8"/>
          <p:cNvGraphicFramePr>
            <a:graphicFrameLocks/>
          </p:cNvGraphicFramePr>
          <p:nvPr>
            <p:extLst>
              <p:ext uri="{D42A27DB-BD31-4B8C-83A1-F6EECF244321}">
                <p14:modId xmlns:p14="http://schemas.microsoft.com/office/powerpoint/2010/main" val="1504697163"/>
              </p:ext>
            </p:extLst>
          </p:nvPr>
        </p:nvGraphicFramePr>
        <p:xfrm>
          <a:off x="6718540" y="3962400"/>
          <a:ext cx="2971800" cy="2286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7061796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1: Myanmar Microfinance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In-depth interviews</a:t>
            </a:r>
            <a:endParaRPr lang="en-US" sz="900" dirty="0">
              <a:solidFill>
                <a:prstClr val="black"/>
              </a:solidFill>
            </a:endParaRPr>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Profiles top 10 local MFIs, Pyae </a:t>
            </a:r>
            <a:r>
              <a:rPr lang="en-US" altLang="ja-JP" sz="2400" dirty="0" err="1" smtClean="0">
                <a:solidFill>
                  <a:srgbClr val="1F497D">
                    <a:lumMod val="50000"/>
                  </a:srgbClr>
                </a:solidFill>
              </a:rPr>
              <a:t>Mahar</a:t>
            </a:r>
            <a:r>
              <a:rPr lang="en-US" altLang="ja-JP" sz="2400" dirty="0" smtClean="0">
                <a:solidFill>
                  <a:srgbClr val="1F497D">
                    <a:lumMod val="50000"/>
                  </a:srgbClr>
                </a:solidFill>
              </a:rPr>
              <a:t> Microfinance (</a:t>
            </a:r>
            <a:r>
              <a:rPr lang="en-US" altLang="ja-JP" sz="2400" dirty="0" err="1" smtClean="0">
                <a:solidFill>
                  <a:srgbClr val="1F497D">
                    <a:lumMod val="50000"/>
                  </a:srgbClr>
                </a:solidFill>
              </a:rPr>
              <a:t>Contd</a:t>
            </a:r>
            <a:r>
              <a:rPr lang="en-US" altLang="ja-JP" sz="2400" dirty="0" smtClean="0">
                <a:solidFill>
                  <a:srgbClr val="1F497D">
                    <a:lumMod val="50000"/>
                  </a:srgbClr>
                </a:solidFill>
              </a:rPr>
              <a:t>)</a:t>
            </a:r>
            <a:endParaRPr lang="en-US" sz="2400" dirty="0">
              <a:solidFill>
                <a:srgbClr val="1F497D">
                  <a:lumMod val="50000"/>
                </a:srgbClr>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059534825"/>
              </p:ext>
            </p:extLst>
          </p:nvPr>
        </p:nvGraphicFramePr>
        <p:xfrm>
          <a:off x="228601" y="1143000"/>
          <a:ext cx="9448799" cy="3581400"/>
        </p:xfrm>
        <a:graphic>
          <a:graphicData uri="http://schemas.openxmlformats.org/drawingml/2006/table">
            <a:tbl>
              <a:tblPr bandRow="1">
                <a:tableStyleId>{5C22544A-7EE6-4342-B048-85BDC9FD1C3A}</a:tableStyleId>
              </a:tblPr>
              <a:tblGrid>
                <a:gridCol w="1676400">
                  <a:extLst>
                    <a:ext uri="{9D8B030D-6E8A-4147-A177-3AD203B41FA5}">
                      <a16:colId xmlns:a16="http://schemas.microsoft.com/office/drawing/2014/main" val="20000"/>
                    </a:ext>
                  </a:extLst>
                </a:gridCol>
                <a:gridCol w="2057399">
                  <a:extLst>
                    <a:ext uri="{9D8B030D-6E8A-4147-A177-3AD203B41FA5}">
                      <a16:colId xmlns:a16="http://schemas.microsoft.com/office/drawing/2014/main" val="20001"/>
                    </a:ext>
                  </a:extLst>
                </a:gridCol>
                <a:gridCol w="5715000">
                  <a:extLst>
                    <a:ext uri="{9D8B030D-6E8A-4147-A177-3AD203B41FA5}">
                      <a16:colId xmlns:a16="http://schemas.microsoft.com/office/drawing/2014/main" val="20002"/>
                    </a:ext>
                  </a:extLst>
                </a:gridCol>
              </a:tblGrid>
              <a:tr h="985361">
                <a:tc rowSpan="3">
                  <a:txBody>
                    <a:bodyPr/>
                    <a:lstStyle/>
                    <a:p>
                      <a:r>
                        <a:rPr lang="en-US" sz="1200" dirty="0" smtClean="0">
                          <a:solidFill>
                            <a:schemeClr val="bg1"/>
                          </a:solidFill>
                          <a:latin typeface="+mn-lt"/>
                        </a:rPr>
                        <a:t>Success Factors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15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Management Background</a:t>
                      </a:r>
                    </a:p>
                  </a:txBody>
                  <a:tcPr marL="68580" marR="68580" marT="0" marB="0" anchor="ctr">
                    <a:solidFill>
                      <a:srgbClr val="E9EDF4"/>
                    </a:solidFill>
                  </a:tcPr>
                </a:tc>
                <a:tc>
                  <a:txBody>
                    <a:bodyPr/>
                    <a:lstStyle/>
                    <a:p>
                      <a:pPr marL="171450" marR="0" indent="-171450" algn="just" defTabSz="914400" rtl="0" eaLnBrk="1" fontAlgn="auto" latinLnBrk="0" hangingPunct="1">
                        <a:lnSpc>
                          <a:spcPct val="115000"/>
                        </a:lnSpc>
                        <a:spcBef>
                          <a:spcPts val="0"/>
                        </a:spcBef>
                        <a:spcAft>
                          <a:spcPts val="0"/>
                        </a:spcAft>
                        <a:buClrTx/>
                        <a:buSzTx/>
                        <a:buFont typeface="Arial" pitchFamily="34" charset="0"/>
                        <a:buChar char="•"/>
                        <a:tabLst/>
                        <a:defRPr/>
                      </a:pPr>
                      <a:r>
                        <a:rPr lang="en-US" sz="1000" dirty="0" err="1" smtClean="0"/>
                        <a:t>Pyae</a:t>
                      </a:r>
                      <a:r>
                        <a:rPr lang="en-US" sz="1000" baseline="0" dirty="0" smtClean="0"/>
                        <a:t> </a:t>
                      </a:r>
                      <a:r>
                        <a:rPr lang="en-US" sz="1000" baseline="0" dirty="0" err="1" smtClean="0"/>
                        <a:t>Mahar’s</a:t>
                      </a:r>
                      <a:r>
                        <a:rPr lang="en-US" sz="1000" baseline="0" dirty="0" smtClean="0"/>
                        <a:t> Managing Director, </a:t>
                      </a:r>
                      <a:r>
                        <a:rPr lang="en-US" sz="1000" baseline="0" dirty="0" err="1" smtClean="0"/>
                        <a:t>Mr</a:t>
                      </a:r>
                      <a:r>
                        <a:rPr lang="en-US" sz="1000" baseline="0" dirty="0" smtClean="0"/>
                        <a:t> </a:t>
                      </a:r>
                      <a:r>
                        <a:rPr lang="en-US" sz="1000" baseline="0" dirty="0" err="1" smtClean="0"/>
                        <a:t>Minn</a:t>
                      </a:r>
                      <a:r>
                        <a:rPr lang="en-US" sz="1000" baseline="0" dirty="0" smtClean="0"/>
                        <a:t> </a:t>
                      </a:r>
                      <a:r>
                        <a:rPr lang="en-US" sz="1000" baseline="0" dirty="0" err="1" smtClean="0"/>
                        <a:t>Aung</a:t>
                      </a:r>
                      <a:r>
                        <a:rPr lang="en-US" sz="1000" baseline="0" dirty="0" smtClean="0"/>
                        <a:t>, has previously worked </a:t>
                      </a:r>
                      <a:r>
                        <a:rPr lang="en-US" sz="1000" dirty="0" smtClean="0"/>
                        <a:t>at PACT and Myanma</a:t>
                      </a:r>
                      <a:r>
                        <a:rPr lang="en-US" sz="1000" baseline="0" dirty="0" smtClean="0"/>
                        <a:t>r Agricultural Development Bank from which he</a:t>
                      </a:r>
                      <a:r>
                        <a:rPr lang="en-US" sz="1000" dirty="0" smtClean="0"/>
                        <a:t> earned skillful knowledge on how to operate and maintain a successful MFI. He has many years of experience</a:t>
                      </a:r>
                      <a:r>
                        <a:rPr lang="en-US" sz="1000" baseline="0" dirty="0" smtClean="0"/>
                        <a:t> in the finance sector hence the appointment of his as chairman of MMA. </a:t>
                      </a:r>
                      <a:endParaRPr lang="en-US" sz="1000" dirty="0" smtClean="0"/>
                    </a:p>
                  </a:txBody>
                  <a:tcPr marL="68580" marR="68580" marT="0" marB="0" anchor="ctr">
                    <a:solidFill>
                      <a:srgbClr val="E9EDF4"/>
                    </a:solidFill>
                  </a:tcPr>
                </a:tc>
                <a:extLst>
                  <a:ext uri="{0D108BD9-81ED-4DB2-BD59-A6C34878D82A}">
                    <a16:rowId xmlns:a16="http://schemas.microsoft.com/office/drawing/2014/main" val="10000"/>
                  </a:ext>
                </a:extLst>
              </a:tr>
              <a:tr h="739021">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15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Skilled</a:t>
                      </a:r>
                      <a:r>
                        <a:rPr lang="en-US" sz="1000" b="1" kern="1200" baseline="0" dirty="0" smtClean="0">
                          <a:solidFill>
                            <a:schemeClr val="tx1"/>
                          </a:solidFill>
                          <a:effectLst/>
                          <a:latin typeface="+mn-lt"/>
                          <a:ea typeface="+mn-ea"/>
                          <a:cs typeface="+mn-cs"/>
                        </a:rPr>
                        <a:t>  and Proficient Staff</a:t>
                      </a:r>
                      <a:endParaRPr lang="en-US" sz="1000" b="1" kern="1200" dirty="0" smtClean="0">
                        <a:solidFill>
                          <a:schemeClr val="tx1"/>
                        </a:solidFill>
                        <a:effectLst/>
                        <a:latin typeface="+mn-lt"/>
                        <a:ea typeface="+mn-ea"/>
                        <a:cs typeface="+mn-cs"/>
                      </a:endParaRPr>
                    </a:p>
                  </a:txBody>
                  <a:tcPr marL="68580" marR="68580" marT="0" marB="0" anchor="ctr">
                    <a:solidFill>
                      <a:srgbClr val="C6D9F1"/>
                    </a:solidFill>
                  </a:tcPr>
                </a:tc>
                <a:tc>
                  <a:txBody>
                    <a:bodyPr/>
                    <a:lstStyle/>
                    <a:p>
                      <a:pPr marL="171450" marR="0" indent="-171450" algn="just" defTabSz="914400" rtl="0" eaLnBrk="1" fontAlgn="auto" latinLnBrk="0" hangingPunct="1">
                        <a:lnSpc>
                          <a:spcPct val="115000"/>
                        </a:lnSpc>
                        <a:spcBef>
                          <a:spcPts val="0"/>
                        </a:spcBef>
                        <a:spcAft>
                          <a:spcPts val="0"/>
                        </a:spcAft>
                        <a:buClrTx/>
                        <a:buSzTx/>
                        <a:buFont typeface="Arial" pitchFamily="34" charset="0"/>
                        <a:buChar char="•"/>
                        <a:tabLst/>
                        <a:defRPr/>
                      </a:pPr>
                      <a:r>
                        <a:rPr lang="en-US" sz="1000" dirty="0" smtClean="0">
                          <a:effectLst/>
                          <a:latin typeface="Calibri" pitchFamily="34" charset="0"/>
                          <a:ea typeface="Calibri"/>
                          <a:cs typeface="Calibri" pitchFamily="34" charset="0"/>
                        </a:rPr>
                        <a:t>Most employees</a:t>
                      </a:r>
                      <a:r>
                        <a:rPr lang="en-US" sz="1000" baseline="0" dirty="0" smtClean="0">
                          <a:effectLst/>
                          <a:latin typeface="Calibri" pitchFamily="34" charset="0"/>
                          <a:ea typeface="Calibri"/>
                          <a:cs typeface="Calibri" pitchFamily="34" charset="0"/>
                        </a:rPr>
                        <a:t>, along with loan officers, working for </a:t>
                      </a:r>
                      <a:r>
                        <a:rPr lang="en-US" sz="1000" baseline="0" dirty="0" err="1" smtClean="0">
                          <a:effectLst/>
                          <a:latin typeface="Calibri" pitchFamily="34" charset="0"/>
                          <a:ea typeface="Calibri"/>
                          <a:cs typeface="Calibri" pitchFamily="34" charset="0"/>
                        </a:rPr>
                        <a:t>Pyae</a:t>
                      </a:r>
                      <a:r>
                        <a:rPr lang="en-US" sz="1000" baseline="0" dirty="0" smtClean="0">
                          <a:effectLst/>
                          <a:latin typeface="Calibri" pitchFamily="34" charset="0"/>
                          <a:ea typeface="Calibri"/>
                          <a:cs typeface="Calibri" pitchFamily="34" charset="0"/>
                        </a:rPr>
                        <a:t> </a:t>
                      </a:r>
                      <a:r>
                        <a:rPr lang="en-US" sz="1000" baseline="0" dirty="0" err="1" smtClean="0">
                          <a:effectLst/>
                          <a:latin typeface="Calibri" pitchFamily="34" charset="0"/>
                          <a:ea typeface="Calibri"/>
                          <a:cs typeface="Calibri" pitchFamily="34" charset="0"/>
                        </a:rPr>
                        <a:t>Mahar</a:t>
                      </a:r>
                      <a:r>
                        <a:rPr lang="en-US" sz="1000" baseline="0" dirty="0" smtClean="0">
                          <a:effectLst/>
                          <a:latin typeface="Calibri" pitchFamily="34" charset="0"/>
                          <a:ea typeface="Calibri"/>
                          <a:cs typeface="Calibri" pitchFamily="34" charset="0"/>
                        </a:rPr>
                        <a:t> have microfinance background and are ex-employees of well-established MFIs in Myanmar. These loan officers understand how to approach clients, collect repayment and review loan systematically.</a:t>
                      </a:r>
                      <a:endParaRPr lang="en-US" sz="1000" dirty="0" smtClean="0">
                        <a:effectLst/>
                        <a:latin typeface="Calibri" pitchFamily="34" charset="0"/>
                        <a:ea typeface="Calibri"/>
                        <a:cs typeface="Calibri" pitchFamily="34" charset="0"/>
                      </a:endParaRPr>
                    </a:p>
                  </a:txBody>
                  <a:tcPr marL="68580" marR="68580" marT="0" marB="0" anchor="ctr">
                    <a:solidFill>
                      <a:srgbClr val="C6D9F1"/>
                    </a:solidFill>
                  </a:tcPr>
                </a:tc>
                <a:extLst>
                  <a:ext uri="{0D108BD9-81ED-4DB2-BD59-A6C34878D82A}">
                    <a16:rowId xmlns:a16="http://schemas.microsoft.com/office/drawing/2014/main" val="10001"/>
                  </a:ext>
                </a:extLst>
              </a:tr>
              <a:tr h="510352">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15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Loan Review Method</a:t>
                      </a:r>
                    </a:p>
                  </a:txBody>
                  <a:tcPr marL="68580" marR="68580" marT="0" marB="0" anchor="ctr">
                    <a:solidFill>
                      <a:srgbClr val="E9EDF4"/>
                    </a:solidFill>
                  </a:tcPr>
                </a:tc>
                <a:tc>
                  <a:txBody>
                    <a:bodyPr/>
                    <a:lstStyle/>
                    <a:p>
                      <a:pPr marL="171450" marR="0" indent="-171450" algn="just" defTabSz="914400" rtl="0" eaLnBrk="1" fontAlgn="auto" latinLnBrk="0" hangingPunct="1">
                        <a:lnSpc>
                          <a:spcPct val="115000"/>
                        </a:lnSpc>
                        <a:spcBef>
                          <a:spcPts val="0"/>
                        </a:spcBef>
                        <a:spcAft>
                          <a:spcPts val="0"/>
                        </a:spcAft>
                        <a:buClrTx/>
                        <a:buSzTx/>
                        <a:buFont typeface="Arial" pitchFamily="34" charset="0"/>
                        <a:buChar char="•"/>
                        <a:tabLst/>
                        <a:defRPr/>
                      </a:pPr>
                      <a:r>
                        <a:rPr lang="en-US" sz="1000" dirty="0" smtClean="0">
                          <a:effectLst/>
                          <a:latin typeface="Calibri" pitchFamily="34" charset="0"/>
                          <a:ea typeface="Calibri"/>
                          <a:cs typeface="Calibri" pitchFamily="34" charset="0"/>
                        </a:rPr>
                        <a:t>Head</a:t>
                      </a:r>
                      <a:r>
                        <a:rPr lang="en-US" sz="1000" baseline="0" dirty="0" smtClean="0">
                          <a:effectLst/>
                          <a:latin typeface="Calibri" pitchFamily="34" charset="0"/>
                          <a:ea typeface="Calibri"/>
                          <a:cs typeface="Calibri" pitchFamily="34" charset="0"/>
                        </a:rPr>
                        <a:t> office prepares daily the amount to be collected from whom for repayment for each loan officer thus the company can stay on track of managing their finances.</a:t>
                      </a:r>
                      <a:endParaRPr lang="en-US" sz="1000" dirty="0" smtClean="0">
                        <a:effectLst/>
                        <a:latin typeface="Calibri" pitchFamily="34" charset="0"/>
                        <a:ea typeface="Calibri"/>
                        <a:cs typeface="Calibri" pitchFamily="34" charset="0"/>
                      </a:endParaRPr>
                    </a:p>
                  </a:txBody>
                  <a:tcPr marL="68580" marR="68580" marT="0" marB="0" anchor="ctr">
                    <a:solidFill>
                      <a:srgbClr val="E9EDF4"/>
                    </a:solidFill>
                  </a:tcPr>
                </a:tc>
                <a:extLst>
                  <a:ext uri="{0D108BD9-81ED-4DB2-BD59-A6C34878D82A}">
                    <a16:rowId xmlns:a16="http://schemas.microsoft.com/office/drawing/2014/main" val="10002"/>
                  </a:ext>
                </a:extLst>
              </a:tr>
              <a:tr h="1346666">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Future</a:t>
                      </a:r>
                      <a:r>
                        <a:rPr lang="en-US" sz="1200" baseline="0" dirty="0" smtClean="0">
                          <a:solidFill>
                            <a:schemeClr val="bg1"/>
                          </a:solidFill>
                          <a:effectLst/>
                          <a:latin typeface="+mn-lt"/>
                          <a:ea typeface="Calibri"/>
                          <a:cs typeface="Times New Roman"/>
                        </a:rPr>
                        <a:t> Plan</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171450" indent="-171450" algn="just">
                        <a:buFont typeface="Arial" pitchFamily="34" charset="0"/>
                        <a:buChar char="•"/>
                      </a:pPr>
                      <a:r>
                        <a:rPr lang="en-US" sz="1000" dirty="0" err="1" smtClean="0">
                          <a:effectLst/>
                          <a:latin typeface="Calibri" pitchFamily="34" charset="0"/>
                          <a:ea typeface="Calibri"/>
                          <a:cs typeface="Calibri" pitchFamily="34" charset="0"/>
                        </a:rPr>
                        <a:t>Pyae</a:t>
                      </a:r>
                      <a:r>
                        <a:rPr lang="en-US" sz="1000" baseline="0" dirty="0" smtClean="0">
                          <a:effectLst/>
                          <a:latin typeface="Calibri" pitchFamily="34" charset="0"/>
                          <a:ea typeface="Calibri"/>
                          <a:cs typeface="Calibri" pitchFamily="34" charset="0"/>
                        </a:rPr>
                        <a:t> </a:t>
                      </a:r>
                      <a:r>
                        <a:rPr lang="en-US" sz="1000" baseline="0" dirty="0" err="1" smtClean="0">
                          <a:effectLst/>
                          <a:latin typeface="Calibri" pitchFamily="34" charset="0"/>
                          <a:ea typeface="Calibri"/>
                          <a:cs typeface="Calibri" pitchFamily="34" charset="0"/>
                        </a:rPr>
                        <a:t>Mahar</a:t>
                      </a:r>
                      <a:r>
                        <a:rPr lang="en-US" sz="1000" baseline="0" dirty="0" smtClean="0">
                          <a:effectLst/>
                          <a:latin typeface="Calibri" pitchFamily="34" charset="0"/>
                          <a:ea typeface="Calibri"/>
                          <a:cs typeface="Calibri" pitchFamily="34" charset="0"/>
                        </a:rPr>
                        <a:t> has been gaining wide arrays of interest from foreign investors looking to expand their operations in Myanmar. However, the company is still cautious to make immense changes to the current structure.</a:t>
                      </a:r>
                    </a:p>
                    <a:p>
                      <a:pPr marL="0" indent="0" algn="just">
                        <a:buFont typeface="Arial" pitchFamily="34" charset="0"/>
                        <a:buNone/>
                      </a:pPr>
                      <a:endParaRPr lang="en-US" sz="1000" baseline="0" dirty="0" smtClean="0">
                        <a:effectLst/>
                        <a:latin typeface="Calibri" pitchFamily="34" charset="0"/>
                        <a:ea typeface="Calibri"/>
                        <a:cs typeface="Calibri" pitchFamily="34" charset="0"/>
                      </a:endParaRPr>
                    </a:p>
                    <a:p>
                      <a:pPr marL="171450" indent="-171450" algn="just">
                        <a:buFont typeface="Arial" pitchFamily="34" charset="0"/>
                        <a:buChar char="•"/>
                      </a:pPr>
                      <a:r>
                        <a:rPr lang="en-US" sz="1000" baseline="0" dirty="0" smtClean="0">
                          <a:effectLst/>
                          <a:latin typeface="Calibri" pitchFamily="34" charset="0"/>
                          <a:ea typeface="Calibri"/>
                          <a:cs typeface="Calibri" pitchFamily="34" charset="0"/>
                        </a:rPr>
                        <a:t>If  the company decides to expand their operations in the future, they will consider </a:t>
                      </a:r>
                      <a:r>
                        <a:rPr lang="en-US" sz="1000" baseline="0" dirty="0" err="1" smtClean="0">
                          <a:effectLst/>
                          <a:latin typeface="Calibri" pitchFamily="34" charset="0"/>
                          <a:ea typeface="Calibri"/>
                          <a:cs typeface="Calibri" pitchFamily="34" charset="0"/>
                        </a:rPr>
                        <a:t>Bago</a:t>
                      </a:r>
                      <a:r>
                        <a:rPr lang="en-US" sz="1000" baseline="0" dirty="0" smtClean="0">
                          <a:effectLst/>
                          <a:latin typeface="Calibri" pitchFamily="34" charset="0"/>
                          <a:ea typeface="Calibri"/>
                          <a:cs typeface="Calibri" pitchFamily="34" charset="0"/>
                        </a:rPr>
                        <a:t> as their target area due to business opportunities offered in the region such as the availability of low-income population with variety of occupations.</a:t>
                      </a:r>
                      <a:endParaRPr lang="en-US" sz="1000" dirty="0" smtClean="0">
                        <a:effectLst/>
                        <a:latin typeface="Calibri" pitchFamily="34" charset="0"/>
                        <a:ea typeface="Calibri"/>
                        <a:cs typeface="Calibri" pitchFamily="34" charset="0"/>
                      </a:endParaRPr>
                    </a:p>
                  </a:txBody>
                  <a:tcPr anchor="ctr">
                    <a:solidFill>
                      <a:srgbClr val="C6D9F1"/>
                    </a:solidFill>
                  </a:tcPr>
                </a:tc>
                <a:tc hMerge="1">
                  <a:txBody>
                    <a:bodyPr/>
                    <a:lstStyle/>
                    <a:p>
                      <a:endParaRPr lang="en-US"/>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265221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1: Myanmar Microfinance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In-depth interviews</a:t>
            </a:r>
            <a:endParaRPr lang="en-US" sz="900" dirty="0">
              <a:solidFill>
                <a:prstClr val="black"/>
              </a:solidFill>
            </a:endParaRPr>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Profiles top 10 local MFIs, </a:t>
            </a:r>
            <a:r>
              <a:rPr lang="en-US" sz="2400" dirty="0">
                <a:solidFill>
                  <a:srgbClr val="1F497D">
                    <a:lumMod val="50000"/>
                  </a:srgbClr>
                </a:solidFill>
              </a:rPr>
              <a:t>OK Myanmar Microfinance </a:t>
            </a:r>
          </a:p>
        </p:txBody>
      </p:sp>
      <p:graphicFrame>
        <p:nvGraphicFramePr>
          <p:cNvPr id="4" name="Table 3"/>
          <p:cNvGraphicFramePr>
            <a:graphicFrameLocks noGrp="1"/>
          </p:cNvGraphicFramePr>
          <p:nvPr>
            <p:extLst>
              <p:ext uri="{D42A27DB-BD31-4B8C-83A1-F6EECF244321}">
                <p14:modId xmlns:p14="http://schemas.microsoft.com/office/powerpoint/2010/main" val="3833942753"/>
              </p:ext>
            </p:extLst>
          </p:nvPr>
        </p:nvGraphicFramePr>
        <p:xfrm>
          <a:off x="228600" y="1352014"/>
          <a:ext cx="9372600" cy="3753386"/>
        </p:xfrm>
        <a:graphic>
          <a:graphicData uri="http://schemas.openxmlformats.org/drawingml/2006/table">
            <a:tbl>
              <a:tblPr bandRow="1">
                <a:tableStyleId>{5C22544A-7EE6-4342-B048-85BDC9FD1C3A}</a:tableStyleId>
              </a:tblPr>
              <a:tblGrid>
                <a:gridCol w="1814192">
                  <a:extLst>
                    <a:ext uri="{9D8B030D-6E8A-4147-A177-3AD203B41FA5}">
                      <a16:colId xmlns:a16="http://schemas.microsoft.com/office/drawing/2014/main" val="20000"/>
                    </a:ext>
                  </a:extLst>
                </a:gridCol>
                <a:gridCol w="1893070">
                  <a:extLst>
                    <a:ext uri="{9D8B030D-6E8A-4147-A177-3AD203B41FA5}">
                      <a16:colId xmlns:a16="http://schemas.microsoft.com/office/drawing/2014/main" val="20001"/>
                    </a:ext>
                  </a:extLst>
                </a:gridCol>
                <a:gridCol w="5665338">
                  <a:extLst>
                    <a:ext uri="{9D8B030D-6E8A-4147-A177-3AD203B41FA5}">
                      <a16:colId xmlns:a16="http://schemas.microsoft.com/office/drawing/2014/main" val="20002"/>
                    </a:ext>
                  </a:extLst>
                </a:gridCol>
              </a:tblGrid>
              <a:tr h="933986">
                <a:tc>
                  <a:txBody>
                    <a:bodyPr/>
                    <a:lstStyle/>
                    <a:p>
                      <a:r>
                        <a:rPr lang="en-US" sz="1200" dirty="0" smtClean="0">
                          <a:solidFill>
                            <a:schemeClr val="bg1"/>
                          </a:solidFill>
                          <a:latin typeface="+mn-lt"/>
                        </a:rPr>
                        <a:t>Description</a:t>
                      </a:r>
                      <a:r>
                        <a:rPr lang="en-US" sz="1200" baseline="0" dirty="0" smtClean="0">
                          <a:solidFill>
                            <a:schemeClr val="bg1"/>
                          </a:solidFill>
                          <a:latin typeface="+mn-lt"/>
                        </a:rPr>
                        <a:t> of Business</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indent="-171450">
                        <a:buFont typeface="Arial" pitchFamily="34" charset="0"/>
                        <a:buChar char="•"/>
                      </a:pPr>
                      <a:r>
                        <a:rPr lang="en-US" sz="1000" dirty="0" smtClean="0">
                          <a:effectLst/>
                          <a:latin typeface="Calibri" pitchFamily="34" charset="0"/>
                          <a:ea typeface="Calibri"/>
                          <a:cs typeface="Calibri" pitchFamily="34" charset="0"/>
                        </a:rPr>
                        <a:t>OK</a:t>
                      </a:r>
                      <a:r>
                        <a:rPr lang="en-US" sz="1000" baseline="0" dirty="0" smtClean="0">
                          <a:effectLst/>
                          <a:latin typeface="Calibri" pitchFamily="34" charset="0"/>
                          <a:ea typeface="Calibri"/>
                          <a:cs typeface="Calibri" pitchFamily="34" charset="0"/>
                        </a:rPr>
                        <a:t> Myanmar received license to operate a Microfinance Institution in the year 2014.</a:t>
                      </a:r>
                    </a:p>
                    <a:p>
                      <a:pPr marL="171450" indent="-171450">
                        <a:buFont typeface="Arial" pitchFamily="34" charset="0"/>
                        <a:buChar char="•"/>
                      </a:pPr>
                      <a:r>
                        <a:rPr lang="en-US" sz="1000" baseline="0" dirty="0" smtClean="0">
                          <a:effectLst/>
                          <a:latin typeface="Calibri" pitchFamily="34" charset="0"/>
                          <a:ea typeface="Calibri"/>
                          <a:cs typeface="Calibri" pitchFamily="34" charset="0"/>
                        </a:rPr>
                        <a:t>Its ultimate goal is to become a financial institution after entering the market as a MFI.</a:t>
                      </a:r>
                    </a:p>
                    <a:p>
                      <a:pPr marL="171450" indent="-171450">
                        <a:buFont typeface="Arial" pitchFamily="34" charset="0"/>
                        <a:buChar char="•"/>
                      </a:pPr>
                      <a:r>
                        <a:rPr lang="en-US" sz="1000" baseline="0" dirty="0" smtClean="0">
                          <a:effectLst/>
                          <a:latin typeface="Calibri" pitchFamily="34" charset="0"/>
                          <a:ea typeface="Calibri"/>
                          <a:cs typeface="Calibri" pitchFamily="34" charset="0"/>
                        </a:rPr>
                        <a:t>They practice both group lending and individual lending. Individual lending requires a guarantor who has a solid family background.</a:t>
                      </a:r>
                    </a:p>
                    <a:p>
                      <a:pPr marL="171450" indent="-171450">
                        <a:buFont typeface="Arial" pitchFamily="34" charset="0"/>
                        <a:buChar char="•"/>
                      </a:pPr>
                      <a:r>
                        <a:rPr lang="en-US" sz="1000" baseline="0" dirty="0" smtClean="0">
                          <a:effectLst/>
                          <a:latin typeface="Calibri" pitchFamily="34" charset="0"/>
                          <a:ea typeface="Calibri"/>
                          <a:cs typeface="Calibri" pitchFamily="34" charset="0"/>
                        </a:rPr>
                        <a:t>Repayment system is structured to be paid every week by borrowers via declining method.</a:t>
                      </a:r>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457200">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Main Markets and</a:t>
                      </a:r>
                      <a:r>
                        <a:rPr lang="en-US" sz="1200" baseline="0" dirty="0" smtClean="0">
                          <a:solidFill>
                            <a:schemeClr val="bg1"/>
                          </a:solidFill>
                          <a:effectLst/>
                          <a:latin typeface="+mn-lt"/>
                          <a:ea typeface="Calibri"/>
                          <a:cs typeface="Times New Roman"/>
                        </a:rPr>
                        <a:t> Main Products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dirty="0" smtClean="0"/>
                        <a:t>O</a:t>
                      </a:r>
                      <a:r>
                        <a:rPr lang="en-US" sz="1000" baseline="0" dirty="0" smtClean="0"/>
                        <a:t>K Myanmar only has one loan product and it is a general loan given out to all of its clients. </a:t>
                      </a:r>
                      <a:endParaRPr lang="en-US" sz="1000" dirty="0" smtClean="0"/>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381000">
                <a:tc rowSpan="3">
                  <a:txBody>
                    <a:bodyPr/>
                    <a:lstStyle/>
                    <a:p>
                      <a:r>
                        <a:rPr lang="en-US" sz="1200" b="0" dirty="0" smtClean="0">
                          <a:solidFill>
                            <a:schemeClr val="bg1"/>
                          </a:solidFill>
                          <a:latin typeface="+mn-lt"/>
                        </a:rPr>
                        <a:t>Key</a:t>
                      </a:r>
                      <a:r>
                        <a:rPr lang="en-US" sz="1200" b="0" baseline="0" dirty="0" smtClean="0">
                          <a:solidFill>
                            <a:schemeClr val="bg1"/>
                          </a:solidFill>
                          <a:latin typeface="+mn-lt"/>
                        </a:rPr>
                        <a:t> Financials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Loan Portfolio</a:t>
                      </a: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Non-disclosed</a:t>
                      </a:r>
                    </a:p>
                  </a:txBody>
                  <a:tcPr anchor="ctr">
                    <a:solidFill>
                      <a:srgbClr val="C6D9F1"/>
                    </a:solidFill>
                  </a:tcPr>
                </a:tc>
                <a:extLst>
                  <a:ext uri="{0D108BD9-81ED-4DB2-BD59-A6C34878D82A}">
                    <a16:rowId xmlns:a16="http://schemas.microsoft.com/office/drawing/2014/main" val="10002"/>
                  </a:ext>
                </a:extLst>
              </a:tr>
              <a:tr h="381000">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Average Loan Size</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150,000</a:t>
                      </a:r>
                    </a:p>
                  </a:txBody>
                  <a:tcPr anchor="ctr"/>
                </a:tc>
                <a:extLst>
                  <a:ext uri="{0D108BD9-81ED-4DB2-BD59-A6C34878D82A}">
                    <a16:rowId xmlns:a16="http://schemas.microsoft.com/office/drawing/2014/main" val="10003"/>
                  </a:ext>
                </a:extLst>
              </a:tr>
              <a:tr h="381000">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Non</a:t>
                      </a:r>
                      <a:r>
                        <a:rPr lang="en-US" sz="1000" b="1" kern="1200" baseline="0" dirty="0" smtClean="0">
                          <a:solidFill>
                            <a:schemeClr val="tx1"/>
                          </a:solidFill>
                          <a:effectLst/>
                          <a:latin typeface="+mn-lt"/>
                          <a:ea typeface="+mn-ea"/>
                          <a:cs typeface="+mn-cs"/>
                        </a:rPr>
                        <a:t>-Performing Loan</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0</a:t>
                      </a:r>
                    </a:p>
                  </a:txBody>
                  <a:tcPr anchor="ctr">
                    <a:solidFill>
                      <a:srgbClr val="C6D9F1"/>
                    </a:solidFill>
                  </a:tcPr>
                </a:tc>
                <a:extLst>
                  <a:ext uri="{0D108BD9-81ED-4DB2-BD59-A6C34878D82A}">
                    <a16:rowId xmlns:a16="http://schemas.microsoft.com/office/drawing/2014/main" val="10004"/>
                  </a:ext>
                </a:extLst>
              </a:tr>
              <a:tr h="381000">
                <a:tc rowSpan="2">
                  <a:txBody>
                    <a:bodyPr/>
                    <a:lstStyle/>
                    <a:p>
                      <a:r>
                        <a:rPr lang="en-US" sz="1200" b="0" dirty="0" smtClean="0">
                          <a:solidFill>
                            <a:schemeClr val="bg1"/>
                          </a:solidFill>
                          <a:latin typeface="+mn-lt"/>
                        </a:rPr>
                        <a:t>Key Operational</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Yangon</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44 townships</a:t>
                      </a:r>
                      <a:r>
                        <a:rPr lang="en-US" sz="1000" b="0" kern="1200" baseline="0" dirty="0" smtClean="0">
                          <a:solidFill>
                            <a:schemeClr val="tx1"/>
                          </a:solidFill>
                          <a:effectLst/>
                          <a:latin typeface="+mn-lt"/>
                          <a:ea typeface="+mn-ea"/>
                          <a:cs typeface="+mn-cs"/>
                        </a:rPr>
                        <a:t> </a:t>
                      </a:r>
                      <a:endParaRPr lang="en-US" sz="10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5"/>
                  </a:ext>
                </a:extLst>
              </a:tr>
              <a:tr h="381000">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Customer Base</a:t>
                      </a: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Over</a:t>
                      </a:r>
                      <a:r>
                        <a:rPr lang="en-US" sz="1000" b="0" kern="1200" baseline="0" dirty="0" smtClean="0">
                          <a:solidFill>
                            <a:schemeClr val="tx1"/>
                          </a:solidFill>
                          <a:effectLst/>
                          <a:latin typeface="+mn-lt"/>
                          <a:ea typeface="+mn-ea"/>
                          <a:cs typeface="+mn-cs"/>
                        </a:rPr>
                        <a:t> 4,000 clients</a:t>
                      </a:r>
                      <a:endParaRPr lang="en-US" sz="1000" b="0" kern="1200" dirty="0" smtClean="0">
                        <a:solidFill>
                          <a:schemeClr val="tx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6"/>
                  </a:ext>
                </a:extLst>
              </a:tr>
              <a:tr h="381000">
                <a:tc>
                  <a:txBody>
                    <a:bodyPr/>
                    <a:lstStyle/>
                    <a:p>
                      <a:r>
                        <a:rPr lang="en-US" sz="1200" b="0" dirty="0" smtClean="0">
                          <a:solidFill>
                            <a:schemeClr val="bg1"/>
                          </a:solidFill>
                          <a:latin typeface="+mn-lt"/>
                        </a:rPr>
                        <a:t>Profile of its clients</a:t>
                      </a:r>
                      <a:r>
                        <a:rPr lang="en-US" sz="1200" b="0" baseline="0" dirty="0" smtClean="0">
                          <a:solidFill>
                            <a:schemeClr val="bg1"/>
                          </a:solidFill>
                          <a:latin typeface="+mn-lt"/>
                        </a:rPr>
                        <a:t> and their needs</a:t>
                      </a:r>
                      <a:endParaRPr lang="en-US" sz="1200" b="0" dirty="0">
                        <a:solidFill>
                          <a:schemeClr val="bg1"/>
                        </a:solidFill>
                        <a:latin typeface="+mn-lt"/>
                      </a:endParaRPr>
                    </a:p>
                  </a:txBody>
                  <a:tcPr anchor="ctr">
                    <a:solidFill>
                      <a:schemeClr val="tx2">
                        <a:lumMod val="75000"/>
                      </a:schemeClr>
                    </a:solidFill>
                  </a:tcPr>
                </a:tc>
                <a:tc gridSpan="2">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Clients</a:t>
                      </a:r>
                      <a:r>
                        <a:rPr lang="en-US" sz="1000" b="0" kern="1200" baseline="0" dirty="0" smtClean="0">
                          <a:solidFill>
                            <a:schemeClr val="tx1"/>
                          </a:solidFill>
                          <a:effectLst/>
                          <a:latin typeface="+mn-lt"/>
                          <a:ea typeface="+mn-ea"/>
                          <a:cs typeface="+mn-cs"/>
                        </a:rPr>
                        <a:t> of OK Myanmar can be described as casual, small business owners.  The MFI plans to extend loans to middle income persons in the future as the MFI expands.</a:t>
                      </a:r>
                      <a:endParaRPr lang="en-US" sz="1000" b="0" kern="1200" dirty="0" smtClean="0">
                        <a:solidFill>
                          <a:schemeClr val="tx1"/>
                        </a:solidFill>
                        <a:effectLst/>
                        <a:latin typeface="+mn-lt"/>
                        <a:ea typeface="+mn-ea"/>
                        <a:cs typeface="+mn-cs"/>
                      </a:endParaRPr>
                    </a:p>
                  </a:txBody>
                  <a:tcPr anchor="ctr">
                    <a:solidFill>
                      <a:srgbClr val="E9EDF4"/>
                    </a:solidFill>
                  </a:tcPr>
                </a:tc>
                <a:tc hMerge="1">
                  <a:txBody>
                    <a:bodyPr/>
                    <a:lstStyle/>
                    <a:p>
                      <a:endParaRPr lang="en-US"/>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61320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8"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1: Myanmar Microfinance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pPr fontAlgn="base">
              <a:spcBef>
                <a:spcPct val="0"/>
              </a:spcBef>
              <a:spcAft>
                <a:spcPct val="0"/>
              </a:spcAft>
            </a:pPr>
            <a:r>
              <a:rPr lang="en-US" sz="900" dirty="0">
                <a:solidFill>
                  <a:prstClr val="black"/>
                </a:solidFill>
                <a:cs typeface="Arial" charset="0"/>
              </a:rPr>
              <a:t>Source: In-depth interviews</a:t>
            </a:r>
          </a:p>
        </p:txBody>
      </p:sp>
      <p:sp>
        <p:nvSpPr>
          <p:cNvPr id="7" name="TextBox 6"/>
          <p:cNvSpPr txBox="1"/>
          <p:nvPr/>
        </p:nvSpPr>
        <p:spPr>
          <a:xfrm>
            <a:off x="82553" y="438098"/>
            <a:ext cx="9493249" cy="461665"/>
          </a:xfrm>
          <a:prstGeom prst="rect">
            <a:avLst/>
          </a:prstGeom>
          <a:noFill/>
          <a:ln w="28575">
            <a:noFill/>
          </a:ln>
        </p:spPr>
        <p:txBody>
          <a:bodyPr wrap="square" rtlCol="0">
            <a:spAutoFit/>
          </a:bodyPr>
          <a:lstStyle/>
          <a:p>
            <a:pPr fontAlgn="base">
              <a:spcBef>
                <a:spcPct val="0"/>
              </a:spcBef>
              <a:spcAft>
                <a:spcPct val="0"/>
              </a:spcAft>
            </a:pPr>
            <a:r>
              <a:rPr lang="en-US" altLang="ja-JP" sz="2400" dirty="0">
                <a:solidFill>
                  <a:srgbClr val="1F497D">
                    <a:lumMod val="50000"/>
                  </a:srgbClr>
                </a:solidFill>
                <a:cs typeface="Arial" charset="0"/>
              </a:rPr>
              <a:t>Profiles top 10 local MFIs, </a:t>
            </a:r>
            <a:r>
              <a:rPr lang="en-US" altLang="ja-JP" sz="2400" dirty="0" err="1">
                <a:solidFill>
                  <a:srgbClr val="1F497D">
                    <a:lumMod val="50000"/>
                  </a:srgbClr>
                </a:solidFill>
                <a:cs typeface="Arial" charset="0"/>
              </a:rPr>
              <a:t>Mingalar</a:t>
            </a:r>
            <a:r>
              <a:rPr lang="en-US" altLang="ja-JP" sz="2400" dirty="0">
                <a:solidFill>
                  <a:srgbClr val="1F497D">
                    <a:lumMod val="50000"/>
                  </a:srgbClr>
                </a:solidFill>
                <a:cs typeface="Arial" charset="0"/>
              </a:rPr>
              <a:t> Myanmar Microfinance</a:t>
            </a:r>
            <a:endParaRPr lang="en-US" sz="2400" dirty="0">
              <a:solidFill>
                <a:srgbClr val="1F497D">
                  <a:lumMod val="50000"/>
                </a:srgbClr>
              </a:solidFill>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264919222"/>
              </p:ext>
            </p:extLst>
          </p:nvPr>
        </p:nvGraphicFramePr>
        <p:xfrm>
          <a:off x="228604" y="1142998"/>
          <a:ext cx="9372602" cy="5094834"/>
        </p:xfrm>
        <a:graphic>
          <a:graphicData uri="http://schemas.openxmlformats.org/drawingml/2006/table">
            <a:tbl>
              <a:tblPr bandRow="1">
                <a:tableStyleId>{5C22544A-7EE6-4342-B048-85BDC9FD1C3A}</a:tableStyleId>
              </a:tblPr>
              <a:tblGrid>
                <a:gridCol w="1814192">
                  <a:extLst>
                    <a:ext uri="{9D8B030D-6E8A-4147-A177-3AD203B41FA5}">
                      <a16:colId xmlns:a16="http://schemas.microsoft.com/office/drawing/2014/main" val="20000"/>
                    </a:ext>
                  </a:extLst>
                </a:gridCol>
                <a:gridCol w="1893070">
                  <a:extLst>
                    <a:ext uri="{9D8B030D-6E8A-4147-A177-3AD203B41FA5}">
                      <a16:colId xmlns:a16="http://schemas.microsoft.com/office/drawing/2014/main" val="20001"/>
                    </a:ext>
                  </a:extLst>
                </a:gridCol>
                <a:gridCol w="5665340">
                  <a:extLst>
                    <a:ext uri="{9D8B030D-6E8A-4147-A177-3AD203B41FA5}">
                      <a16:colId xmlns:a16="http://schemas.microsoft.com/office/drawing/2014/main" val="20002"/>
                    </a:ext>
                  </a:extLst>
                </a:gridCol>
              </a:tblGrid>
              <a:tr h="1219202">
                <a:tc>
                  <a:txBody>
                    <a:bodyPr/>
                    <a:lstStyle/>
                    <a:p>
                      <a:r>
                        <a:rPr lang="en-US" sz="1200" dirty="0" smtClean="0">
                          <a:solidFill>
                            <a:schemeClr val="bg1"/>
                          </a:solidFill>
                          <a:latin typeface="+mn-lt"/>
                        </a:rPr>
                        <a:t>Description</a:t>
                      </a:r>
                      <a:r>
                        <a:rPr lang="en-US" sz="1200" baseline="0" dirty="0" smtClean="0">
                          <a:solidFill>
                            <a:schemeClr val="bg1"/>
                          </a:solidFill>
                          <a:latin typeface="+mn-lt"/>
                        </a:rPr>
                        <a:t> of Business</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indent="-171450" algn="just">
                        <a:buFont typeface="Arial" pitchFamily="34" charset="0"/>
                        <a:buChar char="•"/>
                      </a:pPr>
                      <a:r>
                        <a:rPr lang="en-US" sz="1000" dirty="0" smtClean="0"/>
                        <a:t>Starting from August 2012, </a:t>
                      </a:r>
                      <a:r>
                        <a:rPr lang="en-US" sz="1000" dirty="0" err="1" smtClean="0"/>
                        <a:t>Mingalar</a:t>
                      </a:r>
                      <a:r>
                        <a:rPr lang="en-US" sz="1000" dirty="0" smtClean="0"/>
                        <a:t> Myanmar received the license to operate in 10 townships in Yangon. </a:t>
                      </a:r>
                    </a:p>
                    <a:p>
                      <a:pPr marL="171450" indent="-171450" algn="just">
                        <a:buFont typeface="Arial" pitchFamily="34" charset="0"/>
                        <a:buChar char="•"/>
                      </a:pPr>
                      <a:r>
                        <a:rPr lang="en-US" sz="1000" dirty="0" err="1" smtClean="0"/>
                        <a:t>Mingalar</a:t>
                      </a:r>
                      <a:r>
                        <a:rPr lang="en-US" sz="1000" dirty="0" smtClean="0"/>
                        <a:t> Myanmar is a deposit-taking non-governmental organization by nature but operates a for-profit business model.</a:t>
                      </a:r>
                    </a:p>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000" dirty="0" smtClean="0"/>
                        <a:t>It is important to note that </a:t>
                      </a:r>
                      <a:r>
                        <a:rPr lang="en-US" sz="1000" dirty="0" err="1" smtClean="0"/>
                        <a:t>Mingalar</a:t>
                      </a:r>
                      <a:r>
                        <a:rPr lang="en-US" sz="1000" dirty="0" smtClean="0"/>
                        <a:t> Myanmar has been conducting Microfinance operations before the passing of Microfinance law thus it does not believe in abiding by every clause established by the law. For example, it provides much higher loan size than the instructed</a:t>
                      </a:r>
                      <a:r>
                        <a:rPr lang="en-US" sz="1000" baseline="0" dirty="0" smtClean="0"/>
                        <a:t> 5000 USD</a:t>
                      </a:r>
                      <a:r>
                        <a:rPr lang="en-US" sz="1000" dirty="0" smtClean="0"/>
                        <a:t>. In fact, the average loan size for </a:t>
                      </a:r>
                      <a:r>
                        <a:rPr lang="en-US" sz="1000" dirty="0" err="1" smtClean="0"/>
                        <a:t>Mingalar</a:t>
                      </a:r>
                      <a:r>
                        <a:rPr lang="en-US" sz="1000" dirty="0" smtClean="0"/>
                        <a:t> Myanmar doubles the instructed loan size. Additionally, it extends loans to individuals rather than practicing the traditional group lending model.  The company has been profitable according to its practices but risks losing operating license due to breaching of the law.</a:t>
                      </a:r>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475649">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Main Markets and</a:t>
                      </a:r>
                      <a:r>
                        <a:rPr lang="en-US" sz="1200" baseline="0" dirty="0" smtClean="0">
                          <a:solidFill>
                            <a:schemeClr val="bg1"/>
                          </a:solidFill>
                          <a:effectLst/>
                          <a:latin typeface="+mn-lt"/>
                          <a:ea typeface="Calibri"/>
                          <a:cs typeface="Times New Roman"/>
                        </a:rPr>
                        <a:t> Main Products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000" dirty="0" smtClean="0"/>
                        <a:t>There is only one loan product provided by </a:t>
                      </a:r>
                      <a:r>
                        <a:rPr lang="en-US" sz="1000" dirty="0" err="1" smtClean="0"/>
                        <a:t>Mingalar</a:t>
                      </a:r>
                      <a:r>
                        <a:rPr lang="en-US" sz="1000" dirty="0" smtClean="0"/>
                        <a:t> Myanmar, which is the Micro-Business loan. This loan requires a guarantor who will be held responsible to repay their loan if the client fails to do so. </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396375">
                <a:tc rowSpan="5">
                  <a:txBody>
                    <a:bodyPr/>
                    <a:lstStyle/>
                    <a:p>
                      <a:r>
                        <a:rPr lang="en-US" sz="1200" b="0" dirty="0" smtClean="0">
                          <a:solidFill>
                            <a:schemeClr val="bg1"/>
                          </a:solidFill>
                          <a:latin typeface="+mn-lt"/>
                        </a:rPr>
                        <a:t>Key</a:t>
                      </a:r>
                      <a:r>
                        <a:rPr lang="en-US" sz="1200" b="0" baseline="0" dirty="0" smtClean="0">
                          <a:solidFill>
                            <a:schemeClr val="bg1"/>
                          </a:solidFill>
                          <a:latin typeface="+mn-lt"/>
                        </a:rPr>
                        <a:t> Financials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Loan Portfolio</a:t>
                      </a:r>
                    </a:p>
                  </a:txBody>
                  <a:tcPr anchor="ctr">
                    <a:solidFill>
                      <a:srgbClr val="C6D9F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2,500,000,000 MMK</a:t>
                      </a:r>
                    </a:p>
                  </a:txBody>
                  <a:tcPr anchor="ctr">
                    <a:solidFill>
                      <a:srgbClr val="C6D9F1"/>
                    </a:solidFill>
                  </a:tcPr>
                </a:tc>
                <a:extLst>
                  <a:ext uri="{0D108BD9-81ED-4DB2-BD59-A6C34878D82A}">
                    <a16:rowId xmlns:a16="http://schemas.microsoft.com/office/drawing/2014/main" val="10002"/>
                  </a:ext>
                </a:extLst>
              </a:tr>
              <a:tr h="428469">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Average Loan Size</a:t>
                      </a: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6,000,000 MMK (Extends</a:t>
                      </a:r>
                      <a:r>
                        <a:rPr lang="en-US" sz="1000" b="0" kern="1200" baseline="0" dirty="0" smtClean="0">
                          <a:solidFill>
                            <a:schemeClr val="tx1"/>
                          </a:solidFill>
                          <a:effectLst/>
                          <a:latin typeface="+mn-lt"/>
                          <a:ea typeface="+mn-ea"/>
                          <a:cs typeface="+mn-cs"/>
                        </a:rPr>
                        <a:t> loan to up to 10,000,000 MMK and </a:t>
                      </a:r>
                      <a:r>
                        <a:rPr lang="en-US" sz="1000" b="0" kern="1200" baseline="0" dirty="0" err="1" smtClean="0">
                          <a:solidFill>
                            <a:schemeClr val="tx1"/>
                          </a:solidFill>
                          <a:effectLst/>
                          <a:latin typeface="+mn-lt"/>
                          <a:ea typeface="+mn-ea"/>
                          <a:cs typeface="+mn-cs"/>
                        </a:rPr>
                        <a:t>Mingalar</a:t>
                      </a:r>
                      <a:r>
                        <a:rPr lang="en-US" sz="1000" b="0" kern="1200" baseline="0" dirty="0" smtClean="0">
                          <a:solidFill>
                            <a:schemeClr val="tx1"/>
                          </a:solidFill>
                          <a:effectLst/>
                          <a:latin typeface="+mn-lt"/>
                          <a:ea typeface="+mn-ea"/>
                          <a:cs typeface="+mn-cs"/>
                        </a:rPr>
                        <a:t> Myanmar believes that it would make a loss if it provides loans under 200,000 MMK.)</a:t>
                      </a:r>
                      <a:endParaRPr lang="en-US" sz="1000" b="0" kern="1200" dirty="0" smtClean="0">
                        <a:solidFill>
                          <a:schemeClr val="tx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3"/>
                  </a:ext>
                </a:extLst>
              </a:tr>
              <a:tr h="396375">
                <a:tc vMerge="1">
                  <a:txBody>
                    <a:bodyPr/>
                    <a:lstStyle/>
                    <a:p>
                      <a:endParaRPr lang="en-US"/>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Loan</a:t>
                      </a:r>
                      <a:r>
                        <a:rPr lang="en-US" sz="1000" b="1" kern="1200" baseline="0" dirty="0" smtClean="0">
                          <a:solidFill>
                            <a:schemeClr val="tx1"/>
                          </a:solidFill>
                          <a:effectLst/>
                          <a:latin typeface="+mn-lt"/>
                          <a:ea typeface="+mn-ea"/>
                          <a:cs typeface="+mn-cs"/>
                        </a:rPr>
                        <a:t> term</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50 weeks / Weekly</a:t>
                      </a:r>
                      <a:r>
                        <a:rPr lang="en-US" sz="1000" b="0" kern="1200" baseline="0" dirty="0" smtClean="0">
                          <a:solidFill>
                            <a:schemeClr val="tx1"/>
                          </a:solidFill>
                          <a:effectLst/>
                          <a:latin typeface="+mn-lt"/>
                          <a:ea typeface="+mn-ea"/>
                          <a:cs typeface="+mn-cs"/>
                        </a:rPr>
                        <a:t> repayment </a:t>
                      </a:r>
                      <a:endParaRPr lang="en-US" sz="1000" b="0" kern="1200" dirty="0" smtClean="0">
                        <a:solidFill>
                          <a:schemeClr val="tx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4"/>
                  </a:ext>
                </a:extLst>
              </a:tr>
              <a:tr h="396375">
                <a:tc vMerge="1">
                  <a:txBody>
                    <a:bodyPr/>
                    <a:lstStyle/>
                    <a:p>
                      <a:endParaRPr lang="en-US"/>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Interest</a:t>
                      </a:r>
                      <a:r>
                        <a:rPr lang="en-US" sz="1000" b="1" kern="1200" baseline="0" dirty="0" smtClean="0">
                          <a:solidFill>
                            <a:schemeClr val="tx1"/>
                          </a:solidFill>
                          <a:effectLst/>
                          <a:latin typeface="+mn-lt"/>
                          <a:ea typeface="+mn-ea"/>
                          <a:cs typeface="+mn-cs"/>
                        </a:rPr>
                        <a:t> Rate</a:t>
                      </a:r>
                      <a:endParaRPr lang="en-US" sz="1000" b="1" kern="1200" dirty="0" smtClean="0">
                        <a:solidFill>
                          <a:schemeClr val="tx1"/>
                        </a:solidFill>
                        <a:effectLst/>
                        <a:latin typeface="+mn-lt"/>
                        <a:ea typeface="+mn-ea"/>
                        <a:cs typeface="+mn-cs"/>
                      </a:endParaRPr>
                    </a:p>
                  </a:txBody>
                  <a:tcPr anchor="ct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2.5% / Flat</a:t>
                      </a:r>
                      <a:r>
                        <a:rPr lang="en-US" sz="1000" b="0" kern="1200" baseline="0" dirty="0" smtClean="0">
                          <a:solidFill>
                            <a:schemeClr val="tx1"/>
                          </a:solidFill>
                          <a:effectLst/>
                          <a:latin typeface="+mn-lt"/>
                          <a:ea typeface="+mn-ea"/>
                          <a:cs typeface="+mn-cs"/>
                        </a:rPr>
                        <a:t> rate</a:t>
                      </a:r>
                      <a:endParaRPr lang="en-US" sz="1000" b="0" kern="1200" dirty="0" smtClean="0">
                        <a:solidFill>
                          <a:schemeClr val="tx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5"/>
                  </a:ext>
                </a:extLst>
              </a:tr>
              <a:tr h="396375">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Non Performing Loan</a:t>
                      </a:r>
                    </a:p>
                  </a:txBody>
                  <a:tcPr anchor="ctr">
                    <a:solidFill>
                      <a:srgbClr val="C6D9F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3 percent</a:t>
                      </a:r>
                      <a:r>
                        <a:rPr lang="en-US" sz="1000" b="0" kern="1200" baseline="0" dirty="0" smtClean="0">
                          <a:solidFill>
                            <a:schemeClr val="tx1"/>
                          </a:solidFill>
                          <a:effectLst/>
                          <a:latin typeface="+mn-lt"/>
                          <a:ea typeface="+mn-ea"/>
                          <a:cs typeface="+mn-cs"/>
                        </a:rPr>
                        <a:t> of portfolio</a:t>
                      </a:r>
                      <a:endParaRPr lang="en-US" sz="1000" b="0" kern="1200" dirty="0" smtClean="0">
                        <a:solidFill>
                          <a:schemeClr val="tx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6"/>
                  </a:ext>
                </a:extLst>
              </a:tr>
              <a:tr h="396375">
                <a:tc rowSpan="2">
                  <a:txBody>
                    <a:bodyPr/>
                    <a:lstStyle/>
                    <a:p>
                      <a:r>
                        <a:rPr lang="en-US" sz="1200" b="0" dirty="0" smtClean="0">
                          <a:solidFill>
                            <a:schemeClr val="bg1"/>
                          </a:solidFill>
                          <a:latin typeface="+mn-lt"/>
                        </a:rPr>
                        <a:t>Key Operational</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Operating Areas</a:t>
                      </a:r>
                    </a:p>
                  </a:txBody>
                  <a:tcPr anchor="ctr">
                    <a:solidFill>
                      <a:srgbClr val="E9EDF4"/>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t>Operates</a:t>
                      </a:r>
                      <a:r>
                        <a:rPr lang="en-US" sz="1000" baseline="0" dirty="0" smtClean="0"/>
                        <a:t> mainly in urban areas of the permitted 10 townships in Yangon</a:t>
                      </a:r>
                      <a:endParaRPr lang="en-US" sz="1000" dirty="0" smtClean="0"/>
                    </a:p>
                  </a:txBody>
                  <a:tcPr anchor="ctr">
                    <a:solidFill>
                      <a:srgbClr val="E9EDF4"/>
                    </a:solidFill>
                  </a:tcPr>
                </a:tc>
                <a:extLst>
                  <a:ext uri="{0D108BD9-81ED-4DB2-BD59-A6C34878D82A}">
                    <a16:rowId xmlns:a16="http://schemas.microsoft.com/office/drawing/2014/main" val="10007"/>
                  </a:ext>
                </a:extLst>
              </a:tr>
              <a:tr h="396375">
                <a:tc vMerge="1">
                  <a:txBody>
                    <a:bodyPr/>
                    <a:lstStyle/>
                    <a:p>
                      <a:endParaRPr lang="en-US" sz="1200" b="0" dirty="0">
                        <a:solidFill>
                          <a:schemeClr val="bg1"/>
                        </a:solidFill>
                        <a:latin typeface="+mn-lt"/>
                      </a:endParaRPr>
                    </a:p>
                  </a:txBody>
                  <a:tcPr marL="84406" marR="84406"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Customer Base</a:t>
                      </a:r>
                    </a:p>
                  </a:txBody>
                  <a:tcPr anchor="ctr">
                    <a:solidFill>
                      <a:srgbClr val="C6D9F1"/>
                    </a:solidFill>
                  </a:tcPr>
                </a:tc>
                <a:tc>
                  <a:txBody>
                    <a:bodyPr/>
                    <a:lstStyle/>
                    <a:p>
                      <a:r>
                        <a:rPr lang="en-US" sz="1000" dirty="0" smtClean="0"/>
                        <a:t>Over 3,000</a:t>
                      </a:r>
                      <a:r>
                        <a:rPr lang="en-US" sz="1000" baseline="0" dirty="0" smtClean="0"/>
                        <a:t> households</a:t>
                      </a:r>
                      <a:endParaRPr lang="en-US" sz="1000" dirty="0"/>
                    </a:p>
                  </a:txBody>
                  <a:tcPr anchor="ctr">
                    <a:solidFill>
                      <a:srgbClr val="C6D9F1"/>
                    </a:solidFill>
                  </a:tcPr>
                </a:tc>
                <a:extLst>
                  <a:ext uri="{0D108BD9-81ED-4DB2-BD59-A6C34878D82A}">
                    <a16:rowId xmlns:a16="http://schemas.microsoft.com/office/drawing/2014/main" val="10008"/>
                  </a:ext>
                </a:extLst>
              </a:tr>
              <a:tr h="593264">
                <a:tc>
                  <a:txBody>
                    <a:bodyPr/>
                    <a:lstStyle/>
                    <a:p>
                      <a:r>
                        <a:rPr lang="en-US" sz="1200" b="0" dirty="0" smtClean="0">
                          <a:solidFill>
                            <a:schemeClr val="bg1"/>
                          </a:solidFill>
                          <a:latin typeface="+mn-lt"/>
                        </a:rPr>
                        <a:t>Profile of its clients</a:t>
                      </a:r>
                      <a:r>
                        <a:rPr lang="en-US" sz="1200" b="0" baseline="0" dirty="0" smtClean="0">
                          <a:solidFill>
                            <a:schemeClr val="bg1"/>
                          </a:solidFill>
                          <a:latin typeface="+mn-lt"/>
                        </a:rPr>
                        <a:t> and their needs</a:t>
                      </a:r>
                      <a:endParaRPr lang="en-US" sz="1200" b="0" dirty="0">
                        <a:solidFill>
                          <a:schemeClr val="bg1"/>
                        </a:solidFill>
                        <a:latin typeface="+mn-lt"/>
                      </a:endParaRPr>
                    </a:p>
                  </a:txBody>
                  <a:tcPr anchor="ctr">
                    <a:solidFill>
                      <a:schemeClr val="tx2">
                        <a:lumMod val="75000"/>
                      </a:schemeClr>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err="1" smtClean="0">
                          <a:solidFill>
                            <a:schemeClr val="tx1"/>
                          </a:solidFill>
                          <a:effectLst/>
                          <a:latin typeface="+mn-lt"/>
                          <a:ea typeface="+mn-ea"/>
                          <a:cs typeface="+mn-cs"/>
                        </a:rPr>
                        <a:t>Mingalar</a:t>
                      </a:r>
                      <a:r>
                        <a:rPr lang="en-US" sz="1000" b="0" kern="1200" baseline="0" dirty="0" smtClean="0">
                          <a:solidFill>
                            <a:schemeClr val="tx1"/>
                          </a:solidFill>
                          <a:effectLst/>
                          <a:latin typeface="+mn-lt"/>
                          <a:ea typeface="+mn-ea"/>
                          <a:cs typeface="+mn-cs"/>
                        </a:rPr>
                        <a:t> Myanmar targets small-medium enterprise owners who has guarantors who will be responsible in case of bad loan. </a:t>
                      </a:r>
                      <a:r>
                        <a:rPr lang="en-US" sz="1000" b="0" kern="1200" baseline="0" dirty="0" err="1" smtClean="0">
                          <a:solidFill>
                            <a:schemeClr val="tx1"/>
                          </a:solidFill>
                          <a:effectLst/>
                          <a:latin typeface="+mn-lt"/>
                          <a:ea typeface="+mn-ea"/>
                          <a:cs typeface="+mn-cs"/>
                        </a:rPr>
                        <a:t>Mingalar</a:t>
                      </a:r>
                      <a:r>
                        <a:rPr lang="en-US" sz="1000" b="0" kern="1200" baseline="0" dirty="0" smtClean="0">
                          <a:solidFill>
                            <a:schemeClr val="tx1"/>
                          </a:solidFill>
                          <a:effectLst/>
                          <a:latin typeface="+mn-lt"/>
                          <a:ea typeface="+mn-ea"/>
                          <a:cs typeface="+mn-cs"/>
                        </a:rPr>
                        <a:t> Myanmar does not lend to staffs or employees. Clients of </a:t>
                      </a:r>
                      <a:r>
                        <a:rPr lang="en-US" sz="1000" b="0" kern="1200" baseline="0" dirty="0" err="1" smtClean="0">
                          <a:solidFill>
                            <a:schemeClr val="tx1"/>
                          </a:solidFill>
                          <a:effectLst/>
                          <a:latin typeface="+mn-lt"/>
                          <a:ea typeface="+mn-ea"/>
                          <a:cs typeface="+mn-cs"/>
                        </a:rPr>
                        <a:t>Mingalar</a:t>
                      </a:r>
                      <a:r>
                        <a:rPr lang="en-US" sz="1000" b="0" kern="1200" baseline="0" dirty="0" smtClean="0">
                          <a:solidFill>
                            <a:schemeClr val="tx1"/>
                          </a:solidFill>
                          <a:effectLst/>
                          <a:latin typeface="+mn-lt"/>
                          <a:ea typeface="+mn-ea"/>
                          <a:cs typeface="+mn-cs"/>
                        </a:rPr>
                        <a:t> Myanmar are those who need support to fund their businesses and, or take the business to another level. </a:t>
                      </a:r>
                      <a:endParaRPr lang="en-US" sz="1000" b="0" kern="1200" dirty="0" smtClean="0">
                        <a:solidFill>
                          <a:schemeClr val="tx1"/>
                        </a:solidFill>
                        <a:effectLst/>
                        <a:latin typeface="+mn-lt"/>
                        <a:ea typeface="+mn-ea"/>
                        <a:cs typeface="+mn-cs"/>
                      </a:endParaRPr>
                    </a:p>
                  </a:txBody>
                  <a:tcPr anchor="ctr">
                    <a:solidFill>
                      <a:srgbClr val="E9EDF4"/>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4900284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Profiles top 10 local MFIs, Tun Foundation Finance</a:t>
            </a:r>
            <a:endParaRPr lang="en-US" sz="2400" dirty="0">
              <a:solidFill>
                <a:schemeClr val="tx2">
                  <a:lumMod val="50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901153999"/>
              </p:ext>
            </p:extLst>
          </p:nvPr>
        </p:nvGraphicFramePr>
        <p:xfrm>
          <a:off x="228601" y="1914127"/>
          <a:ext cx="9448800" cy="4419962"/>
        </p:xfrm>
        <a:graphic>
          <a:graphicData uri="http://schemas.openxmlformats.org/drawingml/2006/table">
            <a:tbl>
              <a:tblPr bandRow="1">
                <a:tableStyleId>{5C22544A-7EE6-4342-B048-85BDC9FD1C3A}</a:tableStyleId>
              </a:tblPr>
              <a:tblGrid>
                <a:gridCol w="1662989">
                  <a:extLst>
                    <a:ext uri="{9D8B030D-6E8A-4147-A177-3AD203B41FA5}">
                      <a16:colId xmlns:a16="http://schemas.microsoft.com/office/drawing/2014/main" val="20000"/>
                    </a:ext>
                  </a:extLst>
                </a:gridCol>
                <a:gridCol w="1889760">
                  <a:extLst>
                    <a:ext uri="{9D8B030D-6E8A-4147-A177-3AD203B41FA5}">
                      <a16:colId xmlns:a16="http://schemas.microsoft.com/office/drawing/2014/main" val="20001"/>
                    </a:ext>
                  </a:extLst>
                </a:gridCol>
                <a:gridCol w="5896051">
                  <a:extLst>
                    <a:ext uri="{9D8B030D-6E8A-4147-A177-3AD203B41FA5}">
                      <a16:colId xmlns:a16="http://schemas.microsoft.com/office/drawing/2014/main" val="20002"/>
                    </a:ext>
                  </a:extLst>
                </a:gridCol>
              </a:tblGrid>
              <a:tr h="549002">
                <a:tc>
                  <a:txBody>
                    <a:bodyPr/>
                    <a:lstStyle/>
                    <a:p>
                      <a:r>
                        <a:rPr lang="en-US" sz="1200" dirty="0" smtClean="0">
                          <a:solidFill>
                            <a:schemeClr val="bg1"/>
                          </a:solidFill>
                          <a:latin typeface="+mn-lt"/>
                        </a:rPr>
                        <a:t>Description</a:t>
                      </a:r>
                      <a:r>
                        <a:rPr lang="en-US" sz="1200" baseline="0" dirty="0" smtClean="0">
                          <a:solidFill>
                            <a:schemeClr val="bg1"/>
                          </a:solidFill>
                          <a:latin typeface="+mn-lt"/>
                        </a:rPr>
                        <a:t> of Business</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lvl="0" indent="-171450">
                        <a:buFont typeface="Arial" pitchFamily="34" charset="0"/>
                        <a:buChar char="•"/>
                      </a:pPr>
                      <a:r>
                        <a:rPr lang="en-US" sz="1000" kern="1200" dirty="0" smtClean="0">
                          <a:solidFill>
                            <a:schemeClr val="dk1"/>
                          </a:solidFill>
                          <a:effectLst/>
                          <a:latin typeface="+mn-lt"/>
                          <a:ea typeface="+mn-ea"/>
                          <a:cs typeface="+mn-cs"/>
                        </a:rPr>
                        <a:t>Started from 2008 for</a:t>
                      </a:r>
                      <a:r>
                        <a:rPr lang="en-US" sz="1000" kern="1200" baseline="0" dirty="0" smtClean="0">
                          <a:solidFill>
                            <a:schemeClr val="dk1"/>
                          </a:solidFill>
                          <a:effectLst/>
                          <a:latin typeface="+mn-lt"/>
                          <a:ea typeface="+mn-ea"/>
                          <a:cs typeface="+mn-cs"/>
                        </a:rPr>
                        <a:t> Cyclone </a:t>
                      </a:r>
                      <a:r>
                        <a:rPr lang="en-US" sz="1000" kern="1200" dirty="0" err="1" smtClean="0">
                          <a:solidFill>
                            <a:schemeClr val="dk1"/>
                          </a:solidFill>
                          <a:effectLst/>
                          <a:latin typeface="+mn-lt"/>
                          <a:ea typeface="+mn-ea"/>
                          <a:cs typeface="+mn-cs"/>
                        </a:rPr>
                        <a:t>Nargis</a:t>
                      </a:r>
                      <a:r>
                        <a:rPr lang="en-US" sz="1000" kern="1200" dirty="0" smtClean="0">
                          <a:solidFill>
                            <a:schemeClr val="dk1"/>
                          </a:solidFill>
                          <a:effectLst/>
                          <a:latin typeface="+mn-lt"/>
                          <a:ea typeface="+mn-ea"/>
                          <a:cs typeface="+mn-cs"/>
                        </a:rPr>
                        <a:t> re-habilitation of homelands in Kun Chan </a:t>
                      </a:r>
                      <a:r>
                        <a:rPr lang="en-US" sz="1000" kern="1200" dirty="0" err="1" smtClean="0">
                          <a:solidFill>
                            <a:schemeClr val="dk1"/>
                          </a:solidFill>
                          <a:effectLst/>
                          <a:latin typeface="+mn-lt"/>
                          <a:ea typeface="+mn-ea"/>
                          <a:cs typeface="+mn-cs"/>
                        </a:rPr>
                        <a:t>Kone</a:t>
                      </a:r>
                      <a:r>
                        <a:rPr lang="en-US" sz="1000" kern="1200" dirty="0" smtClean="0">
                          <a:solidFill>
                            <a:schemeClr val="dk1"/>
                          </a:solidFill>
                          <a:effectLst/>
                          <a:latin typeface="+mn-lt"/>
                          <a:ea typeface="+mn-ea"/>
                          <a:cs typeface="+mn-cs"/>
                        </a:rPr>
                        <a:t>/</a:t>
                      </a:r>
                      <a:r>
                        <a:rPr lang="en-US" sz="1000" kern="1200" dirty="0" err="1" smtClean="0">
                          <a:solidFill>
                            <a:schemeClr val="dk1"/>
                          </a:solidFill>
                          <a:effectLst/>
                          <a:latin typeface="+mn-lt"/>
                          <a:ea typeface="+mn-ea"/>
                          <a:cs typeface="+mn-cs"/>
                        </a:rPr>
                        <a:t>Za</a:t>
                      </a:r>
                      <a:r>
                        <a:rPr lang="en-US" sz="1000" kern="1200" dirty="0" smtClean="0">
                          <a:solidFill>
                            <a:schemeClr val="dk1"/>
                          </a:solidFill>
                          <a:effectLst/>
                          <a:latin typeface="+mn-lt"/>
                          <a:ea typeface="+mn-ea"/>
                          <a:cs typeface="+mn-cs"/>
                        </a:rPr>
                        <a:t> </a:t>
                      </a:r>
                      <a:r>
                        <a:rPr lang="en-US" sz="1000" kern="1200" dirty="0" err="1" smtClean="0">
                          <a:solidFill>
                            <a:schemeClr val="dk1"/>
                          </a:solidFill>
                          <a:effectLst/>
                          <a:latin typeface="+mn-lt"/>
                          <a:ea typeface="+mn-ea"/>
                          <a:cs typeface="+mn-cs"/>
                        </a:rPr>
                        <a:t>Lun</a:t>
                      </a:r>
                      <a:endParaRPr lang="en-US" sz="1000" kern="1200" dirty="0" smtClean="0">
                        <a:solidFill>
                          <a:schemeClr val="dk1"/>
                        </a:solidFill>
                        <a:effectLst/>
                        <a:latin typeface="+mn-lt"/>
                        <a:ea typeface="+mn-ea"/>
                        <a:cs typeface="+mn-cs"/>
                      </a:endParaRPr>
                    </a:p>
                    <a:p>
                      <a:pPr marL="171450" lvl="0" indent="-171450">
                        <a:buFont typeface="Arial" pitchFamily="34" charset="0"/>
                        <a:buChar char="•"/>
                      </a:pPr>
                      <a:r>
                        <a:rPr lang="en-US" sz="1000" kern="1200" dirty="0" smtClean="0">
                          <a:solidFill>
                            <a:schemeClr val="dk1"/>
                          </a:solidFill>
                          <a:effectLst/>
                          <a:latin typeface="+mn-lt"/>
                          <a:ea typeface="+mn-ea"/>
                          <a:cs typeface="+mn-cs"/>
                        </a:rPr>
                        <a:t>Officially start operation as an MFI in 2011 with official license </a:t>
                      </a:r>
                    </a:p>
                    <a:p>
                      <a:pPr marL="171450" lvl="0" indent="-171450">
                        <a:buFont typeface="Arial" pitchFamily="34" charset="0"/>
                        <a:buChar char="•"/>
                      </a:pPr>
                      <a:r>
                        <a:rPr lang="en-US" sz="1000" kern="1200" dirty="0" smtClean="0">
                          <a:solidFill>
                            <a:schemeClr val="dk1"/>
                          </a:solidFill>
                          <a:effectLst/>
                          <a:latin typeface="+mn-lt"/>
                          <a:ea typeface="+mn-ea"/>
                          <a:cs typeface="+mn-cs"/>
                        </a:rPr>
                        <a:t>Non-deposit taking institution</a:t>
                      </a:r>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664149">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Main Markets and</a:t>
                      </a:r>
                      <a:r>
                        <a:rPr lang="en-US" sz="1200" baseline="0" dirty="0" smtClean="0">
                          <a:solidFill>
                            <a:schemeClr val="bg1"/>
                          </a:solidFill>
                          <a:effectLst/>
                          <a:latin typeface="+mn-lt"/>
                          <a:ea typeface="Calibri"/>
                          <a:cs typeface="Times New Roman"/>
                        </a:rPr>
                        <a:t> Main Products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lvl="0" indent="-285750">
                        <a:buFont typeface="Arial" pitchFamily="34" charset="0"/>
                        <a:buChar char="•"/>
                      </a:pPr>
                      <a:r>
                        <a:rPr lang="en-US" sz="1000" kern="1200" dirty="0" smtClean="0">
                          <a:solidFill>
                            <a:schemeClr val="dk1"/>
                          </a:solidFill>
                          <a:effectLst/>
                          <a:latin typeface="+mn-lt"/>
                          <a:ea typeface="+mn-ea"/>
                          <a:cs typeface="+mn-cs"/>
                        </a:rPr>
                        <a:t>Agriculture loan </a:t>
                      </a:r>
                    </a:p>
                    <a:p>
                      <a:pPr marL="285750" lvl="0" indent="-285750">
                        <a:buFont typeface="Arial" pitchFamily="34" charset="0"/>
                        <a:buChar char="•"/>
                      </a:pPr>
                      <a:r>
                        <a:rPr lang="en-US" sz="1000" kern="1200" dirty="0" smtClean="0">
                          <a:solidFill>
                            <a:schemeClr val="dk1"/>
                          </a:solidFill>
                          <a:effectLst/>
                          <a:latin typeface="+mn-lt"/>
                          <a:ea typeface="+mn-ea"/>
                          <a:cs typeface="+mn-cs"/>
                        </a:rPr>
                        <a:t>Only for group lending (includes 5-10 people in a group)</a:t>
                      </a:r>
                    </a:p>
                    <a:p>
                      <a:pPr marL="285750" lvl="0" indent="-285750">
                        <a:buFont typeface="Arial" pitchFamily="34" charset="0"/>
                        <a:buChar char="•"/>
                      </a:pPr>
                      <a:r>
                        <a:rPr lang="en-US" sz="1000" kern="1200" dirty="0" smtClean="0">
                          <a:solidFill>
                            <a:schemeClr val="dk1"/>
                          </a:solidFill>
                          <a:effectLst/>
                          <a:latin typeface="+mn-lt"/>
                          <a:ea typeface="+mn-ea"/>
                          <a:cs typeface="+mn-cs"/>
                        </a:rPr>
                        <a:t>Loan term </a:t>
                      </a:r>
                      <a:r>
                        <a:rPr lang="en-US" sz="1000" kern="1200" dirty="0" smtClean="0">
                          <a:solidFill>
                            <a:schemeClr val="dk1"/>
                          </a:solidFill>
                          <a:effectLst/>
                          <a:latin typeface="+mn-lt"/>
                          <a:ea typeface="+mn-ea"/>
                          <a:cs typeface="+mn-cs"/>
                          <a:sym typeface="Wingdings"/>
                        </a:rPr>
                        <a:t></a:t>
                      </a:r>
                      <a:r>
                        <a:rPr lang="en-US" sz="1000" kern="1200" dirty="0" smtClean="0">
                          <a:solidFill>
                            <a:schemeClr val="dk1"/>
                          </a:solidFill>
                          <a:effectLst/>
                          <a:latin typeface="+mn-lt"/>
                          <a:ea typeface="+mn-ea"/>
                          <a:cs typeface="+mn-cs"/>
                        </a:rPr>
                        <a:t> 	-Seasonal depending on the type of agriculture product</a:t>
                      </a:r>
                    </a:p>
                    <a:p>
                      <a:pPr marL="457200" lvl="1" indent="0">
                        <a:buFont typeface="Arial" pitchFamily="34" charset="0"/>
                        <a:buNone/>
                      </a:pPr>
                      <a:r>
                        <a:rPr lang="en-US" sz="1000" kern="1200" dirty="0" smtClean="0">
                          <a:solidFill>
                            <a:schemeClr val="dk1"/>
                          </a:solidFill>
                          <a:effectLst/>
                          <a:latin typeface="+mn-lt"/>
                          <a:ea typeface="+mn-ea"/>
                          <a:cs typeface="+mn-cs"/>
                        </a:rPr>
                        <a:t>-Usually 4 months (minimum) and 10 months (maximum)</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237977">
                <a:tc rowSpan="3">
                  <a:txBody>
                    <a:bodyPr/>
                    <a:lstStyle/>
                    <a:p>
                      <a:r>
                        <a:rPr lang="en-US" sz="1200" b="0" dirty="0" smtClean="0">
                          <a:solidFill>
                            <a:schemeClr val="bg1"/>
                          </a:solidFill>
                          <a:latin typeface="+mn-lt"/>
                        </a:rPr>
                        <a:t>Key</a:t>
                      </a:r>
                      <a:r>
                        <a:rPr lang="en-US" sz="1200" b="0" baseline="0" dirty="0" smtClean="0">
                          <a:solidFill>
                            <a:schemeClr val="bg1"/>
                          </a:solidFill>
                          <a:latin typeface="+mn-lt"/>
                        </a:rPr>
                        <a:t> Financials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Loan Portfolio</a:t>
                      </a: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105,000,000</a:t>
                      </a:r>
                      <a:r>
                        <a:rPr lang="en-US" sz="1000" b="0" kern="1200" baseline="0" dirty="0" smtClean="0">
                          <a:solidFill>
                            <a:schemeClr val="tx1"/>
                          </a:solidFill>
                          <a:effectLst/>
                          <a:latin typeface="+mn-lt"/>
                          <a:ea typeface="+mn-ea"/>
                          <a:cs typeface="+mn-cs"/>
                        </a:rPr>
                        <a:t> MMK</a:t>
                      </a:r>
                      <a:endParaRPr lang="en-US" sz="1000" b="0" kern="1200" dirty="0" smtClean="0">
                        <a:solidFill>
                          <a:schemeClr val="tx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2"/>
                  </a:ext>
                </a:extLst>
              </a:tr>
              <a:tr h="519769">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Average</a:t>
                      </a:r>
                      <a:r>
                        <a:rPr lang="en-US" sz="1000" b="1" kern="1200" baseline="0" dirty="0" smtClean="0">
                          <a:solidFill>
                            <a:schemeClr val="tx1"/>
                          </a:solidFill>
                          <a:effectLst/>
                          <a:latin typeface="+mn-lt"/>
                          <a:ea typeface="+mn-ea"/>
                          <a:cs typeface="+mn-cs"/>
                        </a:rPr>
                        <a:t> Loan Size</a:t>
                      </a:r>
                      <a:endParaRPr lang="en-US" sz="1000" b="1" kern="1200" dirty="0" smtClean="0">
                        <a:solidFill>
                          <a:schemeClr val="tx1"/>
                        </a:solidFill>
                        <a:effectLst/>
                        <a:latin typeface="+mn-lt"/>
                        <a:ea typeface="+mn-ea"/>
                        <a:cs typeface="+mn-cs"/>
                      </a:endParaRPr>
                    </a:p>
                  </a:txBody>
                  <a:tcPr anchor="ctr"/>
                </a:tc>
                <a:tc>
                  <a:txBody>
                    <a:bodyPr/>
                    <a:lstStyle/>
                    <a:p>
                      <a:pPr lvl="0"/>
                      <a:r>
                        <a:rPr lang="en-US" sz="1000" kern="1200" dirty="0" smtClean="0">
                          <a:solidFill>
                            <a:schemeClr val="dk1"/>
                          </a:solidFill>
                          <a:effectLst/>
                          <a:latin typeface="+mn-lt"/>
                          <a:ea typeface="+mn-ea"/>
                          <a:cs typeface="+mn-cs"/>
                        </a:rPr>
                        <a:t>-30,000 MMK per acre</a:t>
                      </a:r>
                    </a:p>
                    <a:p>
                      <a:r>
                        <a:rPr lang="en-US" sz="1000" kern="1200" dirty="0" smtClean="0">
                          <a:solidFill>
                            <a:schemeClr val="dk1"/>
                          </a:solidFill>
                          <a:effectLst/>
                          <a:latin typeface="+mn-lt"/>
                          <a:ea typeface="+mn-ea"/>
                          <a:cs typeface="+mn-cs"/>
                        </a:rPr>
                        <a:t>-300,000 MMK maximum per person depends on the region’s pay back pattern</a:t>
                      </a:r>
                    </a:p>
                    <a:p>
                      <a:r>
                        <a:rPr lang="en-US" sz="1000" kern="1200" dirty="0" smtClean="0">
                          <a:solidFill>
                            <a:schemeClr val="dk1"/>
                          </a:solidFill>
                          <a:effectLst/>
                          <a:latin typeface="+mn-lt"/>
                          <a:ea typeface="+mn-ea"/>
                          <a:cs typeface="+mn-cs"/>
                        </a:rPr>
                        <a:t>-however, it has been upgraded to 700,000 MMK per person</a:t>
                      </a:r>
                    </a:p>
                  </a:txBody>
                  <a:tcPr anchor="ctr"/>
                </a:tc>
                <a:extLst>
                  <a:ext uri="{0D108BD9-81ED-4DB2-BD59-A6C34878D82A}">
                    <a16:rowId xmlns:a16="http://schemas.microsoft.com/office/drawing/2014/main" val="10003"/>
                  </a:ext>
                </a:extLst>
              </a:tr>
              <a:tr h="237977">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Non-Performing</a:t>
                      </a:r>
                      <a:r>
                        <a:rPr lang="en-US" sz="1000" b="1" kern="1200" baseline="0" dirty="0" smtClean="0">
                          <a:solidFill>
                            <a:schemeClr val="tx1"/>
                          </a:solidFill>
                          <a:effectLst/>
                          <a:latin typeface="+mn-lt"/>
                          <a:ea typeface="+mn-ea"/>
                          <a:cs typeface="+mn-cs"/>
                        </a:rPr>
                        <a:t> Loan</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0</a:t>
                      </a:r>
                    </a:p>
                  </a:txBody>
                  <a:tcPr anchor="ctr">
                    <a:solidFill>
                      <a:srgbClr val="C6D9F1"/>
                    </a:solidFill>
                  </a:tcPr>
                </a:tc>
                <a:extLst>
                  <a:ext uri="{0D108BD9-81ED-4DB2-BD59-A6C34878D82A}">
                    <a16:rowId xmlns:a16="http://schemas.microsoft.com/office/drawing/2014/main" val="10004"/>
                  </a:ext>
                </a:extLst>
              </a:tr>
              <a:tr h="237977">
                <a:tc rowSpan="5">
                  <a:txBody>
                    <a:bodyPr/>
                    <a:lstStyle/>
                    <a:p>
                      <a:r>
                        <a:rPr lang="en-US" sz="1200" b="0" dirty="0" smtClean="0">
                          <a:solidFill>
                            <a:schemeClr val="bg1"/>
                          </a:solidFill>
                          <a:latin typeface="+mn-lt"/>
                        </a:rPr>
                        <a:t>Key Operational</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Main</a:t>
                      </a:r>
                      <a:r>
                        <a:rPr lang="en-US" sz="1000" b="1" kern="1200" baseline="0" dirty="0" smtClean="0">
                          <a:solidFill>
                            <a:schemeClr val="tx1"/>
                          </a:solidFill>
                          <a:effectLst/>
                          <a:latin typeface="+mn-lt"/>
                          <a:ea typeface="+mn-ea"/>
                          <a:cs typeface="+mn-cs"/>
                        </a:rPr>
                        <a:t> Head Office</a:t>
                      </a:r>
                      <a:endParaRPr lang="en-US" sz="1000" b="1" kern="1200" dirty="0" smtClean="0">
                        <a:solidFill>
                          <a:schemeClr val="tx1"/>
                        </a:solidFill>
                        <a:effectLst/>
                        <a:latin typeface="+mn-lt"/>
                        <a:ea typeface="+mn-ea"/>
                        <a:cs typeface="+mn-cs"/>
                      </a:endParaRPr>
                    </a:p>
                  </a:txBody>
                  <a:tcPr anchor="ctr"/>
                </a:tc>
                <a:tc>
                  <a:txBody>
                    <a:bodyPr/>
                    <a:lstStyle/>
                    <a:p>
                      <a:pPr lvl="0"/>
                      <a:r>
                        <a:rPr lang="en-US" sz="1000" kern="1200" dirty="0" smtClean="0">
                          <a:solidFill>
                            <a:schemeClr val="dk1"/>
                          </a:solidFill>
                          <a:effectLst/>
                          <a:latin typeface="+mn-lt"/>
                          <a:ea typeface="+mn-ea"/>
                          <a:cs typeface="+mn-cs"/>
                        </a:rPr>
                        <a:t>Yangon</a:t>
                      </a:r>
                    </a:p>
                  </a:txBody>
                  <a:tcPr anchor="ctr"/>
                </a:tc>
                <a:extLst>
                  <a:ext uri="{0D108BD9-81ED-4DB2-BD59-A6C34878D82A}">
                    <a16:rowId xmlns:a16="http://schemas.microsoft.com/office/drawing/2014/main" val="10005"/>
                  </a:ext>
                </a:extLst>
              </a:tr>
              <a:tr h="237977">
                <a:tc vMerge="1">
                  <a:txBody>
                    <a:bodyPr/>
                    <a:lstStyle/>
                    <a:p>
                      <a:endParaRPr lang="en-US" sz="10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Ayeyarwaddy</a:t>
                      </a:r>
                    </a:p>
                  </a:txBody>
                  <a:tcPr anchor="ctr">
                    <a:solidFill>
                      <a:srgbClr val="C6D9F1"/>
                    </a:solidFill>
                  </a:tcPr>
                </a:tc>
                <a:tc>
                  <a:txBody>
                    <a:bodyPr/>
                    <a:lstStyle/>
                    <a:p>
                      <a:pPr lvl="0"/>
                      <a:r>
                        <a:rPr lang="en-US" sz="1000" kern="1200" dirty="0" smtClean="0">
                          <a:solidFill>
                            <a:schemeClr val="dk1"/>
                          </a:solidFill>
                          <a:effectLst/>
                          <a:latin typeface="+mn-lt"/>
                          <a:ea typeface="+mn-ea"/>
                          <a:cs typeface="+mn-cs"/>
                        </a:rPr>
                        <a:t>27 villages in townships</a:t>
                      </a:r>
                      <a:r>
                        <a:rPr lang="en-US" sz="1000" kern="1200" baseline="0" dirty="0" smtClean="0">
                          <a:solidFill>
                            <a:schemeClr val="dk1"/>
                          </a:solidFill>
                          <a:effectLst/>
                          <a:latin typeface="+mn-lt"/>
                          <a:ea typeface="+mn-ea"/>
                          <a:cs typeface="+mn-cs"/>
                        </a:rPr>
                        <a:t> such as </a:t>
                      </a:r>
                      <a:r>
                        <a:rPr lang="en-US" sz="1000" kern="1200" dirty="0" err="1" smtClean="0">
                          <a:solidFill>
                            <a:schemeClr val="dk1"/>
                          </a:solidFill>
                          <a:effectLst/>
                          <a:latin typeface="+mn-lt"/>
                          <a:ea typeface="+mn-ea"/>
                          <a:cs typeface="+mn-cs"/>
                        </a:rPr>
                        <a:t>Zalun</a:t>
                      </a:r>
                      <a:r>
                        <a:rPr lang="en-US" sz="1000" kern="1200" dirty="0" smtClean="0">
                          <a:solidFill>
                            <a:schemeClr val="dk1"/>
                          </a:solidFill>
                          <a:effectLst/>
                          <a:latin typeface="+mn-lt"/>
                          <a:ea typeface="+mn-ea"/>
                          <a:cs typeface="+mn-cs"/>
                        </a:rPr>
                        <a:t>, </a:t>
                      </a:r>
                      <a:r>
                        <a:rPr lang="en-US" sz="1000" kern="1200" dirty="0" err="1" smtClean="0">
                          <a:solidFill>
                            <a:schemeClr val="dk1"/>
                          </a:solidFill>
                          <a:effectLst/>
                          <a:latin typeface="+mn-lt"/>
                          <a:ea typeface="+mn-ea"/>
                          <a:cs typeface="+mn-cs"/>
                        </a:rPr>
                        <a:t>Warr</a:t>
                      </a:r>
                      <a:r>
                        <a:rPr lang="en-US" sz="1000" kern="1200" baseline="0" dirty="0" smtClean="0">
                          <a:solidFill>
                            <a:schemeClr val="dk1"/>
                          </a:solidFill>
                          <a:effectLst/>
                          <a:latin typeface="+mn-lt"/>
                          <a:ea typeface="+mn-ea"/>
                          <a:cs typeface="+mn-cs"/>
                        </a:rPr>
                        <a:t> </a:t>
                      </a:r>
                      <a:r>
                        <a:rPr lang="en-US" sz="1000" kern="1200" baseline="0" dirty="0" err="1" smtClean="0">
                          <a:solidFill>
                            <a:schemeClr val="dk1"/>
                          </a:solidFill>
                          <a:effectLst/>
                          <a:latin typeface="+mn-lt"/>
                          <a:ea typeface="+mn-ea"/>
                          <a:cs typeface="+mn-cs"/>
                        </a:rPr>
                        <a:t>Khae</a:t>
                      </a:r>
                      <a:r>
                        <a:rPr lang="en-US" sz="1000" kern="1200" baseline="0" dirty="0" smtClean="0">
                          <a:solidFill>
                            <a:schemeClr val="dk1"/>
                          </a:solidFill>
                          <a:effectLst/>
                          <a:latin typeface="+mn-lt"/>
                          <a:ea typeface="+mn-ea"/>
                          <a:cs typeface="+mn-cs"/>
                        </a:rPr>
                        <a:t> Ma, Ma U Bin (Whole)</a:t>
                      </a:r>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6"/>
                  </a:ext>
                </a:extLst>
              </a:tr>
              <a:tr h="237977">
                <a:tc vMerge="1">
                  <a:txBody>
                    <a:bodyPr/>
                    <a:lstStyle/>
                    <a:p>
                      <a:endParaRPr lang="en-US" sz="10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Mandalay</a:t>
                      </a:r>
                    </a:p>
                  </a:txBody>
                  <a:tcPr anchor="ctr"/>
                </a:tc>
                <a:tc>
                  <a:txBody>
                    <a:bodyPr/>
                    <a:lstStyle/>
                    <a:p>
                      <a:pPr lvl="0"/>
                      <a:r>
                        <a:rPr lang="en-US" sz="1000" kern="1200" dirty="0" err="1" smtClean="0">
                          <a:solidFill>
                            <a:schemeClr val="dk1"/>
                          </a:solidFill>
                          <a:effectLst/>
                          <a:latin typeface="+mn-lt"/>
                          <a:ea typeface="+mn-ea"/>
                          <a:cs typeface="+mn-cs"/>
                        </a:rPr>
                        <a:t>Kyauk</a:t>
                      </a:r>
                      <a:r>
                        <a:rPr lang="en-US" sz="1000" kern="1200" dirty="0" smtClean="0">
                          <a:solidFill>
                            <a:schemeClr val="dk1"/>
                          </a:solidFill>
                          <a:effectLst/>
                          <a:latin typeface="+mn-lt"/>
                          <a:ea typeface="+mn-ea"/>
                          <a:cs typeface="+mn-cs"/>
                        </a:rPr>
                        <a:t> </a:t>
                      </a:r>
                      <a:r>
                        <a:rPr lang="en-US" sz="1000" kern="1200" dirty="0" err="1" smtClean="0">
                          <a:solidFill>
                            <a:schemeClr val="dk1"/>
                          </a:solidFill>
                          <a:effectLst/>
                          <a:latin typeface="+mn-lt"/>
                          <a:ea typeface="+mn-ea"/>
                          <a:cs typeface="+mn-cs"/>
                        </a:rPr>
                        <a:t>Pataung</a:t>
                      </a:r>
                      <a:r>
                        <a:rPr lang="en-US" sz="1000" kern="1200" dirty="0" smtClean="0">
                          <a:solidFill>
                            <a:schemeClr val="dk1"/>
                          </a:solidFill>
                          <a:effectLst/>
                          <a:latin typeface="+mn-lt"/>
                          <a:ea typeface="+mn-ea"/>
                          <a:cs typeface="+mn-cs"/>
                        </a:rPr>
                        <a:t> (as</a:t>
                      </a:r>
                      <a:r>
                        <a:rPr lang="en-US" sz="1000" kern="1200" baseline="0" dirty="0" smtClean="0">
                          <a:solidFill>
                            <a:schemeClr val="dk1"/>
                          </a:solidFill>
                          <a:effectLst/>
                          <a:latin typeface="+mn-lt"/>
                          <a:ea typeface="+mn-ea"/>
                          <a:cs typeface="+mn-cs"/>
                        </a:rPr>
                        <a:t> a whole)</a:t>
                      </a:r>
                      <a:endParaRPr lang="en-US" sz="1000" kern="1200" dirty="0" smtClean="0">
                        <a:solidFill>
                          <a:schemeClr val="dk1"/>
                        </a:solidFill>
                        <a:effectLst/>
                        <a:latin typeface="+mn-lt"/>
                        <a:ea typeface="+mn-ea"/>
                        <a:cs typeface="+mn-cs"/>
                      </a:endParaRPr>
                    </a:p>
                  </a:txBody>
                  <a:tcPr anchor="ctr"/>
                </a:tc>
                <a:extLst>
                  <a:ext uri="{0D108BD9-81ED-4DB2-BD59-A6C34878D82A}">
                    <a16:rowId xmlns:a16="http://schemas.microsoft.com/office/drawing/2014/main" val="10007"/>
                  </a:ext>
                </a:extLst>
              </a:tr>
              <a:tr h="237977">
                <a:tc vMerge="1">
                  <a:txBody>
                    <a:bodyPr/>
                    <a:lstStyle/>
                    <a:p>
                      <a:endParaRPr lang="en-US" sz="10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Yangon</a:t>
                      </a:r>
                    </a:p>
                  </a:txBody>
                  <a:tcPr anchor="ctr">
                    <a:solidFill>
                      <a:srgbClr val="C6D9F1"/>
                    </a:solidFill>
                  </a:tcPr>
                </a:tc>
                <a:tc>
                  <a:txBody>
                    <a:bodyPr/>
                    <a:lstStyle/>
                    <a:p>
                      <a:pPr lvl="0"/>
                      <a:r>
                        <a:rPr lang="en-US" sz="1000" kern="1200" dirty="0" smtClean="0">
                          <a:solidFill>
                            <a:schemeClr val="dk1"/>
                          </a:solidFill>
                          <a:effectLst/>
                          <a:latin typeface="+mn-lt"/>
                          <a:ea typeface="+mn-ea"/>
                          <a:cs typeface="+mn-cs"/>
                        </a:rPr>
                        <a:t>Kun</a:t>
                      </a:r>
                      <a:r>
                        <a:rPr lang="en-US" sz="1000" kern="1200" baseline="0" dirty="0" smtClean="0">
                          <a:solidFill>
                            <a:schemeClr val="dk1"/>
                          </a:solidFill>
                          <a:effectLst/>
                          <a:latin typeface="+mn-lt"/>
                          <a:ea typeface="+mn-ea"/>
                          <a:cs typeface="+mn-cs"/>
                        </a:rPr>
                        <a:t> Chan Gone (36 villages as a whole)</a:t>
                      </a:r>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8"/>
                  </a:ext>
                </a:extLst>
              </a:tr>
              <a:tr h="664149">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Client base</a:t>
                      </a:r>
                    </a:p>
                  </a:txBody>
                  <a:tcPr anchor="ctr">
                    <a:solidFill>
                      <a:srgbClr val="C6D9F1"/>
                    </a:solidFill>
                  </a:tcPr>
                </a:tc>
                <a:tc>
                  <a:txBody>
                    <a:bodyPr/>
                    <a:lstStyle/>
                    <a:p>
                      <a:pPr lvl="0"/>
                      <a:r>
                        <a:rPr lang="en-US" sz="1000" kern="1200" dirty="0" smtClean="0">
                          <a:solidFill>
                            <a:schemeClr val="dk1"/>
                          </a:solidFill>
                          <a:effectLst/>
                          <a:latin typeface="+mn-lt"/>
                          <a:ea typeface="+mn-ea"/>
                          <a:cs typeface="+mn-cs"/>
                        </a:rPr>
                        <a:t>More</a:t>
                      </a:r>
                      <a:r>
                        <a:rPr lang="en-US" sz="1000" kern="1200" baseline="0" dirty="0" smtClean="0">
                          <a:solidFill>
                            <a:schemeClr val="dk1"/>
                          </a:solidFill>
                          <a:effectLst/>
                          <a:latin typeface="+mn-lt"/>
                          <a:ea typeface="+mn-ea"/>
                          <a:cs typeface="+mn-cs"/>
                        </a:rPr>
                        <a:t> than 3,000 clients (only to whom that owns wet land)</a:t>
                      </a:r>
                    </a:p>
                    <a:p>
                      <a:pPr lvl="0"/>
                      <a:r>
                        <a:rPr lang="en-US" sz="1000" kern="1200" baseline="0" dirty="0" err="1" smtClean="0">
                          <a:solidFill>
                            <a:schemeClr val="dk1"/>
                          </a:solidFill>
                          <a:effectLst/>
                          <a:latin typeface="+mn-lt"/>
                          <a:ea typeface="+mn-ea"/>
                          <a:cs typeface="+mn-cs"/>
                        </a:rPr>
                        <a:t>Ayarwaddy</a:t>
                      </a:r>
                      <a:r>
                        <a:rPr lang="en-US" sz="1000" kern="1200" baseline="0" dirty="0" smtClean="0">
                          <a:solidFill>
                            <a:schemeClr val="dk1"/>
                          </a:solidFill>
                          <a:effectLst/>
                          <a:latin typeface="+mn-lt"/>
                          <a:ea typeface="+mn-ea"/>
                          <a:cs typeface="+mn-cs"/>
                        </a:rPr>
                        <a:t> – 2,700 clients</a:t>
                      </a:r>
                    </a:p>
                    <a:p>
                      <a:pPr lvl="0"/>
                      <a:r>
                        <a:rPr lang="en-US" sz="1000" kern="1200" baseline="0" dirty="0" smtClean="0">
                          <a:solidFill>
                            <a:schemeClr val="dk1"/>
                          </a:solidFill>
                          <a:effectLst/>
                          <a:latin typeface="+mn-lt"/>
                          <a:ea typeface="+mn-ea"/>
                          <a:cs typeface="+mn-cs"/>
                        </a:rPr>
                        <a:t>Mandalay – 600 clients</a:t>
                      </a:r>
                    </a:p>
                    <a:p>
                      <a:pPr lvl="0"/>
                      <a:r>
                        <a:rPr lang="en-US" sz="1000" kern="1200" baseline="0" dirty="0" smtClean="0">
                          <a:solidFill>
                            <a:schemeClr val="dk1"/>
                          </a:solidFill>
                          <a:effectLst/>
                          <a:latin typeface="+mn-lt"/>
                          <a:ea typeface="+mn-ea"/>
                          <a:cs typeface="+mn-cs"/>
                        </a:rPr>
                        <a:t>Yangon – 500 clients</a:t>
                      </a:r>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9"/>
                  </a:ext>
                </a:extLst>
              </a:tr>
              <a:tr h="43314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mn-lt"/>
                        </a:rPr>
                        <a:t>Profiles of its</a:t>
                      </a:r>
                      <a:r>
                        <a:rPr lang="en-US" sz="1200" baseline="0" dirty="0" smtClean="0">
                          <a:solidFill>
                            <a:schemeClr val="bg1"/>
                          </a:solidFill>
                          <a:latin typeface="+mn-lt"/>
                        </a:rPr>
                        <a:t> clients and their needs</a:t>
                      </a:r>
                      <a:endParaRPr lang="en-US" sz="1200" b="0" dirty="0" smtClean="0">
                        <a:solidFill>
                          <a:schemeClr val="bg1"/>
                        </a:solidFill>
                        <a:latin typeface="+mn-lt"/>
                      </a:endParaRPr>
                    </a:p>
                  </a:txBody>
                  <a:tcPr anchor="ctr">
                    <a:solidFill>
                      <a:schemeClr val="tx2">
                        <a:lumMod val="75000"/>
                      </a:schemeClr>
                    </a:solidFill>
                  </a:tcPr>
                </a:tc>
                <a:tc gridSpan="2">
                  <a:txBody>
                    <a:bodyPr/>
                    <a:lstStyle/>
                    <a:p>
                      <a:pPr lvl="0"/>
                      <a:r>
                        <a:rPr lang="en-US" sz="1000" kern="1200" dirty="0" smtClean="0">
                          <a:solidFill>
                            <a:schemeClr val="dk1"/>
                          </a:solidFill>
                          <a:effectLst/>
                          <a:latin typeface="+mn-lt"/>
                          <a:ea typeface="+mn-ea"/>
                          <a:cs typeface="+mn-cs"/>
                        </a:rPr>
                        <a:t>100% farmers</a:t>
                      </a:r>
                    </a:p>
                    <a:p>
                      <a:pPr lvl="0"/>
                      <a:r>
                        <a:rPr lang="en-US" sz="1000" kern="1200" dirty="0" smtClean="0">
                          <a:solidFill>
                            <a:schemeClr val="dk1"/>
                          </a:solidFill>
                          <a:effectLst/>
                          <a:latin typeface="+mn-lt"/>
                          <a:ea typeface="+mn-ea"/>
                          <a:cs typeface="+mn-cs"/>
                        </a:rPr>
                        <a:t>Since the MFI mainly focuses on agriculture loans, most of the clients are from </a:t>
                      </a:r>
                      <a:r>
                        <a:rPr lang="en-US" sz="1000" kern="1200" dirty="0" err="1" smtClean="0">
                          <a:solidFill>
                            <a:schemeClr val="dk1"/>
                          </a:solidFill>
                          <a:effectLst/>
                          <a:latin typeface="+mn-lt"/>
                          <a:ea typeface="+mn-ea"/>
                          <a:cs typeface="+mn-cs"/>
                        </a:rPr>
                        <a:t>Ayeyarwaddy</a:t>
                      </a:r>
                      <a:r>
                        <a:rPr lang="en-US" sz="1000" kern="1200" dirty="0" smtClean="0">
                          <a:solidFill>
                            <a:schemeClr val="dk1"/>
                          </a:solidFill>
                          <a:effectLst/>
                          <a:latin typeface="+mn-lt"/>
                          <a:ea typeface="+mn-ea"/>
                          <a:cs typeface="+mn-cs"/>
                        </a:rPr>
                        <a:t> region.</a:t>
                      </a:r>
                    </a:p>
                  </a:txBody>
                  <a:tcPr anchor="ctr"/>
                </a:tc>
                <a:tc hMerge="1">
                  <a:txBody>
                    <a:bodyPr/>
                    <a:lstStyle/>
                    <a:p>
                      <a:pPr lvl="0"/>
                      <a:endParaRPr lang="en-US" sz="1000" kern="1200" dirty="0" smtClean="0">
                        <a:solidFill>
                          <a:schemeClr val="dk1"/>
                        </a:solidFill>
                        <a:effectLst/>
                        <a:latin typeface="+mn-lt"/>
                        <a:ea typeface="+mn-ea"/>
                        <a:cs typeface="+mn-cs"/>
                      </a:endParaRPr>
                    </a:p>
                  </a:txBody>
                  <a:tcPr anchor="ctr"/>
                </a:tc>
                <a:extLst>
                  <a:ext uri="{0D108BD9-81ED-4DB2-BD59-A6C34878D82A}">
                    <a16:rowId xmlns:a16="http://schemas.microsoft.com/office/drawing/2014/main" val="10010"/>
                  </a:ext>
                </a:extLst>
              </a:tr>
            </a:tbl>
          </a:graphicData>
        </a:graphic>
      </p:graphicFrame>
      <p:sp>
        <p:nvSpPr>
          <p:cNvPr id="6" name="TextBox 5"/>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
        <p:nvSpPr>
          <p:cNvPr id="3" name="TextBox 2"/>
          <p:cNvSpPr txBox="1"/>
          <p:nvPr/>
        </p:nvSpPr>
        <p:spPr>
          <a:xfrm>
            <a:off x="228600" y="1066803"/>
            <a:ext cx="9525000" cy="1015663"/>
          </a:xfrm>
          <a:prstGeom prst="rect">
            <a:avLst/>
          </a:prstGeom>
          <a:noFill/>
        </p:spPr>
        <p:txBody>
          <a:bodyPr wrap="square" rtlCol="0">
            <a:spAutoFit/>
          </a:bodyPr>
          <a:lstStyle/>
          <a:p>
            <a:pPr marL="171450" lvl="0" indent="-171450" algn="just">
              <a:buFont typeface="Arial" pitchFamily="34" charset="0"/>
              <a:buChar char="•"/>
            </a:pPr>
            <a:r>
              <a:rPr lang="en-US" sz="1200" dirty="0">
                <a:solidFill>
                  <a:schemeClr val="dk1"/>
                </a:solidFill>
              </a:rPr>
              <a:t>The MFI is operated as independent </a:t>
            </a:r>
            <a:r>
              <a:rPr lang="en-US" sz="1200" dirty="0" smtClean="0">
                <a:solidFill>
                  <a:schemeClr val="dk1"/>
                </a:solidFill>
              </a:rPr>
              <a:t>financial </a:t>
            </a:r>
            <a:r>
              <a:rPr lang="en-US" sz="1200" dirty="0">
                <a:solidFill>
                  <a:schemeClr val="dk1"/>
                </a:solidFill>
              </a:rPr>
              <a:t>c</a:t>
            </a:r>
            <a:r>
              <a:rPr lang="en-US" sz="1200" dirty="0" smtClean="0">
                <a:solidFill>
                  <a:schemeClr val="dk1"/>
                </a:solidFill>
              </a:rPr>
              <a:t>ompany </a:t>
            </a:r>
            <a:r>
              <a:rPr lang="en-US" sz="1200" dirty="0">
                <a:solidFill>
                  <a:schemeClr val="dk1"/>
                </a:solidFill>
              </a:rPr>
              <a:t>owned by </a:t>
            </a:r>
            <a:r>
              <a:rPr lang="en-US" sz="1200" dirty="0" err="1">
                <a:solidFill>
                  <a:schemeClr val="dk1"/>
                </a:solidFill>
              </a:rPr>
              <a:t>Tun</a:t>
            </a:r>
            <a:r>
              <a:rPr lang="en-US" sz="1200" dirty="0">
                <a:solidFill>
                  <a:schemeClr val="dk1"/>
                </a:solidFill>
              </a:rPr>
              <a:t> Foundation </a:t>
            </a:r>
            <a:r>
              <a:rPr lang="en-US" sz="1200" dirty="0" smtClean="0">
                <a:solidFill>
                  <a:schemeClr val="dk1"/>
                </a:solidFill>
              </a:rPr>
              <a:t>Chairman, </a:t>
            </a:r>
            <a:r>
              <a:rPr lang="en-US" sz="1200" dirty="0" err="1" smtClean="0">
                <a:solidFill>
                  <a:schemeClr val="dk1"/>
                </a:solidFill>
              </a:rPr>
              <a:t>Mr</a:t>
            </a:r>
            <a:r>
              <a:rPr lang="en-US" sz="1200" dirty="0" smtClean="0">
                <a:solidFill>
                  <a:schemeClr val="dk1"/>
                </a:solidFill>
              </a:rPr>
              <a:t> </a:t>
            </a:r>
            <a:r>
              <a:rPr lang="en-US" sz="1200" dirty="0" err="1" smtClean="0">
                <a:solidFill>
                  <a:schemeClr val="dk1"/>
                </a:solidFill>
              </a:rPr>
              <a:t>Thein</a:t>
            </a:r>
            <a:r>
              <a:rPr lang="en-US" sz="1200" dirty="0" smtClean="0">
                <a:solidFill>
                  <a:schemeClr val="dk1"/>
                </a:solidFill>
              </a:rPr>
              <a:t> </a:t>
            </a:r>
            <a:r>
              <a:rPr lang="en-US" sz="1200" dirty="0" err="1" smtClean="0">
                <a:solidFill>
                  <a:schemeClr val="dk1"/>
                </a:solidFill>
              </a:rPr>
              <a:t>Tun</a:t>
            </a:r>
            <a:r>
              <a:rPr lang="en-US" sz="1200" dirty="0" smtClean="0">
                <a:solidFill>
                  <a:schemeClr val="dk1"/>
                </a:solidFill>
              </a:rPr>
              <a:t>, a well-</a:t>
            </a:r>
            <a:r>
              <a:rPr lang="en-US" sz="1200" dirty="0" err="1" smtClean="0">
                <a:solidFill>
                  <a:schemeClr val="dk1"/>
                </a:solidFill>
              </a:rPr>
              <a:t>knowned</a:t>
            </a:r>
            <a:r>
              <a:rPr lang="en-US" sz="1200" dirty="0" smtClean="0">
                <a:solidFill>
                  <a:schemeClr val="dk1"/>
                </a:solidFill>
              </a:rPr>
              <a:t> tycoon who has business footprints in banking, manufacturing, hotel and FMCG sectors. He has about 15 companies and most popular ones are </a:t>
            </a:r>
            <a:r>
              <a:rPr lang="en-US" sz="1200" dirty="0" err="1" smtClean="0">
                <a:solidFill>
                  <a:schemeClr val="dk1"/>
                </a:solidFill>
              </a:rPr>
              <a:t>Tun</a:t>
            </a:r>
            <a:r>
              <a:rPr lang="en-US" sz="1200" dirty="0" smtClean="0">
                <a:solidFill>
                  <a:schemeClr val="dk1"/>
                </a:solidFill>
              </a:rPr>
              <a:t> Foundation Bank, Mandalay Hill Resort Hotel and Myanmar Golden Star which is the local partner for Pepsi. Majority of the profits of </a:t>
            </a:r>
            <a:r>
              <a:rPr lang="en-US" sz="1200" dirty="0" err="1" smtClean="0">
                <a:solidFill>
                  <a:schemeClr val="dk1"/>
                </a:solidFill>
              </a:rPr>
              <a:t>Tun</a:t>
            </a:r>
            <a:r>
              <a:rPr lang="en-US" sz="1200" dirty="0" smtClean="0">
                <a:solidFill>
                  <a:schemeClr val="dk1"/>
                </a:solidFill>
              </a:rPr>
              <a:t> Foundation Bank goes to providing funding for the poor and awarding scholarships for students with financial constraints.</a:t>
            </a:r>
            <a:endParaRPr lang="en-US" sz="1200" dirty="0">
              <a:solidFill>
                <a:schemeClr val="dk1"/>
              </a:solidFill>
            </a:endParaRPr>
          </a:p>
          <a:p>
            <a:pPr algn="just"/>
            <a:endParaRPr lang="en-US" sz="1200" dirty="0"/>
          </a:p>
        </p:txBody>
      </p:sp>
    </p:spTree>
    <p:extLst>
      <p:ext uri="{BB962C8B-B14F-4D97-AF65-F5344CB8AC3E}">
        <p14:creationId xmlns:p14="http://schemas.microsoft.com/office/powerpoint/2010/main" val="21271224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Profiles top 10 local MFIs, Straits Microfinance</a:t>
            </a:r>
            <a:endParaRPr lang="en-US" sz="2400" dirty="0">
              <a:solidFill>
                <a:schemeClr val="tx2">
                  <a:lumMod val="50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740513391"/>
              </p:ext>
            </p:extLst>
          </p:nvPr>
        </p:nvGraphicFramePr>
        <p:xfrm>
          <a:off x="228601" y="1476359"/>
          <a:ext cx="9448799" cy="4772043"/>
        </p:xfrm>
        <a:graphic>
          <a:graphicData uri="http://schemas.openxmlformats.org/drawingml/2006/table">
            <a:tbl>
              <a:tblPr bandRow="1">
                <a:tableStyleId>{5C22544A-7EE6-4342-B048-85BDC9FD1C3A}</a:tableStyleId>
              </a:tblPr>
              <a:tblGrid>
                <a:gridCol w="1828800">
                  <a:extLst>
                    <a:ext uri="{9D8B030D-6E8A-4147-A177-3AD203B41FA5}">
                      <a16:colId xmlns:a16="http://schemas.microsoft.com/office/drawing/2014/main" val="20000"/>
                    </a:ext>
                  </a:extLst>
                </a:gridCol>
                <a:gridCol w="1908601">
                  <a:extLst>
                    <a:ext uri="{9D8B030D-6E8A-4147-A177-3AD203B41FA5}">
                      <a16:colId xmlns:a16="http://schemas.microsoft.com/office/drawing/2014/main" val="20001"/>
                    </a:ext>
                  </a:extLst>
                </a:gridCol>
                <a:gridCol w="5711398">
                  <a:extLst>
                    <a:ext uri="{9D8B030D-6E8A-4147-A177-3AD203B41FA5}">
                      <a16:colId xmlns:a16="http://schemas.microsoft.com/office/drawing/2014/main" val="20002"/>
                    </a:ext>
                  </a:extLst>
                </a:gridCol>
              </a:tblGrid>
              <a:tr h="452735">
                <a:tc>
                  <a:txBody>
                    <a:bodyPr/>
                    <a:lstStyle/>
                    <a:p>
                      <a:r>
                        <a:rPr lang="en-US" sz="1200" dirty="0" smtClean="0">
                          <a:solidFill>
                            <a:schemeClr val="bg1"/>
                          </a:solidFill>
                          <a:latin typeface="+mn-lt"/>
                        </a:rPr>
                        <a:t>Description</a:t>
                      </a:r>
                      <a:r>
                        <a:rPr lang="en-US" sz="1200" baseline="0" dirty="0" smtClean="0">
                          <a:solidFill>
                            <a:schemeClr val="bg1"/>
                          </a:solidFill>
                          <a:latin typeface="+mn-lt"/>
                        </a:rPr>
                        <a:t> of Business</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lvl="0" indent="-171450" algn="just">
                        <a:buFont typeface="Arial" pitchFamily="34" charset="0"/>
                        <a:buChar char="•"/>
                      </a:pPr>
                      <a:r>
                        <a:rPr lang="en-US" sz="1000" kern="1200" dirty="0" smtClean="0">
                          <a:solidFill>
                            <a:schemeClr val="dk1"/>
                          </a:solidFill>
                          <a:effectLst/>
                          <a:latin typeface="+mn-lt"/>
                          <a:ea typeface="+mn-ea"/>
                          <a:cs typeface="+mn-cs"/>
                        </a:rPr>
                        <a:t>Gained license in July</a:t>
                      </a:r>
                      <a:r>
                        <a:rPr lang="en-US" sz="1000" kern="1200" baseline="0" dirty="0" smtClean="0">
                          <a:solidFill>
                            <a:schemeClr val="dk1"/>
                          </a:solidFill>
                          <a:effectLst/>
                          <a:latin typeface="+mn-lt"/>
                          <a:ea typeface="+mn-ea"/>
                          <a:cs typeface="+mn-cs"/>
                        </a:rPr>
                        <a:t> 2013 to operate in 20 townships</a:t>
                      </a:r>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690105">
                <a:tc>
                  <a:txBody>
                    <a:bodyPr/>
                    <a:lstStyle/>
                    <a:p>
                      <a:pPr marL="0" marR="0">
                        <a:lnSpc>
                          <a:spcPct val="100000"/>
                        </a:lnSpc>
                        <a:spcBef>
                          <a:spcPts val="0"/>
                        </a:spcBef>
                        <a:spcAft>
                          <a:spcPts val="0"/>
                        </a:spcAft>
                      </a:pPr>
                      <a:r>
                        <a:rPr lang="en-US" sz="1200" baseline="0" dirty="0" smtClean="0">
                          <a:solidFill>
                            <a:schemeClr val="bg1"/>
                          </a:solidFill>
                          <a:effectLst/>
                          <a:latin typeface="+mn-lt"/>
                          <a:ea typeface="Calibri"/>
                          <a:cs typeface="Times New Roman"/>
                        </a:rPr>
                        <a:t>Main Products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lvl="0" indent="-285750" algn="just">
                        <a:buFont typeface="Arial" pitchFamily="34" charset="0"/>
                        <a:buChar char="•"/>
                      </a:pPr>
                      <a:r>
                        <a:rPr lang="en-US" sz="1000" kern="1200" dirty="0" smtClean="0">
                          <a:solidFill>
                            <a:schemeClr val="dk1"/>
                          </a:solidFill>
                          <a:effectLst/>
                          <a:latin typeface="+mn-lt"/>
                          <a:ea typeface="+mn-ea"/>
                          <a:cs typeface="+mn-cs"/>
                        </a:rPr>
                        <a:t>Types</a:t>
                      </a:r>
                      <a:r>
                        <a:rPr lang="en-US" sz="1000" kern="1200" baseline="0" dirty="0" smtClean="0">
                          <a:solidFill>
                            <a:schemeClr val="dk1"/>
                          </a:solidFill>
                          <a:effectLst/>
                          <a:latin typeface="+mn-lt"/>
                          <a:ea typeface="+mn-ea"/>
                          <a:cs typeface="+mn-cs"/>
                        </a:rPr>
                        <a:t> of Loan </a:t>
                      </a:r>
                      <a:r>
                        <a:rPr lang="en-US" sz="1000" kern="1200" dirty="0" smtClean="0">
                          <a:solidFill>
                            <a:schemeClr val="dk1"/>
                          </a:solidFill>
                          <a:effectLst/>
                          <a:latin typeface="+mn-lt"/>
                          <a:ea typeface="+mn-ea"/>
                          <a:cs typeface="+mn-cs"/>
                          <a:sym typeface="Wingdings"/>
                        </a:rPr>
                        <a:t></a:t>
                      </a:r>
                      <a:r>
                        <a:rPr lang="en-US" sz="1000" kern="1200" dirty="0" smtClean="0">
                          <a:solidFill>
                            <a:schemeClr val="dk1"/>
                          </a:solidFill>
                          <a:effectLst/>
                          <a:latin typeface="+mn-lt"/>
                          <a:ea typeface="+mn-ea"/>
                          <a:cs typeface="+mn-cs"/>
                        </a:rPr>
                        <a:t>Regular</a:t>
                      </a:r>
                      <a:r>
                        <a:rPr lang="en-US" sz="1000" kern="1200" baseline="0" dirty="0" smtClean="0">
                          <a:solidFill>
                            <a:schemeClr val="dk1"/>
                          </a:solidFill>
                          <a:effectLst/>
                          <a:latin typeface="+mn-lt"/>
                          <a:ea typeface="+mn-ea"/>
                          <a:cs typeface="+mn-cs"/>
                        </a:rPr>
                        <a:t> Loan, Business Loan, Livestock &amp; Fisheries Loan, Agriculture Loan / Both group and individual lending</a:t>
                      </a:r>
                      <a:endParaRPr lang="en-US" sz="1000" kern="1200" dirty="0" smtClean="0">
                        <a:solidFill>
                          <a:schemeClr val="dk1"/>
                        </a:solidFill>
                        <a:effectLst/>
                        <a:latin typeface="+mn-lt"/>
                        <a:ea typeface="+mn-ea"/>
                        <a:cs typeface="+mn-cs"/>
                      </a:endParaRPr>
                    </a:p>
                    <a:p>
                      <a:pPr marL="285750" lvl="0" indent="-285750" algn="just">
                        <a:buFont typeface="Arial" pitchFamily="34" charset="0"/>
                        <a:buChar char="•"/>
                      </a:pPr>
                      <a:r>
                        <a:rPr lang="en-US" sz="1000" kern="1200" dirty="0" smtClean="0">
                          <a:solidFill>
                            <a:schemeClr val="dk1"/>
                          </a:solidFill>
                          <a:effectLst/>
                          <a:latin typeface="+mn-lt"/>
                          <a:ea typeface="+mn-ea"/>
                          <a:cs typeface="+mn-cs"/>
                        </a:rPr>
                        <a:t>Loan Term </a:t>
                      </a:r>
                      <a:r>
                        <a:rPr lang="en-US" sz="1000" kern="1200" dirty="0" smtClean="0">
                          <a:solidFill>
                            <a:schemeClr val="dk1"/>
                          </a:solidFill>
                          <a:effectLst/>
                          <a:latin typeface="+mn-lt"/>
                          <a:ea typeface="+mn-ea"/>
                          <a:cs typeface="+mn-cs"/>
                          <a:sym typeface="Wingdings"/>
                        </a:rPr>
                        <a:t></a:t>
                      </a:r>
                      <a:r>
                        <a:rPr lang="en-US" sz="1000" kern="1200" baseline="0" dirty="0" smtClean="0">
                          <a:solidFill>
                            <a:schemeClr val="dk1"/>
                          </a:solidFill>
                          <a:effectLst/>
                          <a:latin typeface="+mn-lt"/>
                          <a:ea typeface="+mn-ea"/>
                          <a:cs typeface="+mn-cs"/>
                          <a:sym typeface="Wingdings"/>
                        </a:rPr>
                        <a:t> 6 months</a:t>
                      </a:r>
                    </a:p>
                    <a:p>
                      <a:pPr marL="285750" lvl="0" indent="-285750" algn="just">
                        <a:buFont typeface="Arial" pitchFamily="34" charset="0"/>
                        <a:buChar char="•"/>
                      </a:pPr>
                      <a:r>
                        <a:rPr lang="en-US" sz="1000" kern="1200" baseline="0" dirty="0" smtClean="0">
                          <a:solidFill>
                            <a:schemeClr val="dk1"/>
                          </a:solidFill>
                          <a:effectLst/>
                          <a:latin typeface="+mn-lt"/>
                          <a:ea typeface="+mn-ea"/>
                          <a:cs typeface="+mn-cs"/>
                          <a:sym typeface="Wingdings"/>
                        </a:rPr>
                        <a:t>Loan Cycle </a:t>
                      </a:r>
                      <a:r>
                        <a:rPr lang="en-US" sz="1000" kern="1200" dirty="0" smtClean="0">
                          <a:solidFill>
                            <a:schemeClr val="dk1"/>
                          </a:solidFill>
                          <a:effectLst/>
                          <a:latin typeface="+mn-lt"/>
                          <a:ea typeface="+mn-ea"/>
                          <a:cs typeface="+mn-cs"/>
                          <a:sym typeface="Wingdings"/>
                        </a:rPr>
                        <a:t> Loans are disbursed in cycle</a:t>
                      </a:r>
                      <a:r>
                        <a:rPr lang="en-US" sz="1000" kern="1200" baseline="0" dirty="0" smtClean="0">
                          <a:solidFill>
                            <a:schemeClr val="dk1"/>
                          </a:solidFill>
                          <a:effectLst/>
                          <a:latin typeface="+mn-lt"/>
                          <a:ea typeface="+mn-ea"/>
                          <a:cs typeface="+mn-cs"/>
                          <a:sym typeface="Wingdings"/>
                        </a:rPr>
                        <a:t>s of 6 months each. The maximum amount for a borrower in the first cycle is 100,000 MMK and the loan amount is raised in next cycles depending on the borrower’s performance.</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510077">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Credit Decision Process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lvl="0" indent="-285750" algn="just">
                        <a:buFont typeface="Arial" pitchFamily="34" charset="0"/>
                        <a:buChar char="•"/>
                      </a:pPr>
                      <a:r>
                        <a:rPr lang="en-US" sz="1000" kern="1200" baseline="0" dirty="0" smtClean="0">
                          <a:solidFill>
                            <a:schemeClr val="dk1"/>
                          </a:solidFill>
                          <a:effectLst/>
                          <a:latin typeface="+mn-lt"/>
                          <a:ea typeface="+mn-ea"/>
                          <a:cs typeface="+mn-cs"/>
                          <a:sym typeface="Wingdings"/>
                        </a:rPr>
                        <a:t>The data of loan applicants are collected by loan officers and the Branch Manager makes the decision after completing background checks.</a:t>
                      </a:r>
                    </a:p>
                  </a:txBody>
                  <a:tcPr anchor="ctr">
                    <a:solidFill>
                      <a:srgbClr val="C6D9F1"/>
                    </a:solidFill>
                  </a:tcPr>
                </a:tc>
                <a:tc hMerge="1">
                  <a:txBody>
                    <a:bodyPr/>
                    <a:lstStyle/>
                    <a:p>
                      <a:endParaRPr lang="en-US"/>
                    </a:p>
                  </a:txBody>
                  <a:tcPr/>
                </a:tc>
                <a:extLst>
                  <a:ext uri="{0D108BD9-81ED-4DB2-BD59-A6C34878D82A}">
                    <a16:rowId xmlns:a16="http://schemas.microsoft.com/office/drawing/2014/main" val="10002"/>
                  </a:ext>
                </a:extLst>
              </a:tr>
              <a:tr h="240037">
                <a:tc rowSpan="4">
                  <a:txBody>
                    <a:bodyPr/>
                    <a:lstStyle/>
                    <a:p>
                      <a:r>
                        <a:rPr lang="en-US" sz="1200" b="0" dirty="0" smtClean="0">
                          <a:solidFill>
                            <a:schemeClr val="bg1"/>
                          </a:solidFill>
                          <a:latin typeface="+mn-lt"/>
                        </a:rPr>
                        <a:t>Key</a:t>
                      </a:r>
                      <a:r>
                        <a:rPr lang="en-US" sz="1200" b="0" baseline="0" dirty="0" smtClean="0">
                          <a:solidFill>
                            <a:schemeClr val="bg1"/>
                          </a:solidFill>
                          <a:latin typeface="+mn-lt"/>
                        </a:rPr>
                        <a:t> Financials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Loan Portfolio</a:t>
                      </a:r>
                    </a:p>
                  </a:txBody>
                  <a:tcPr anchor="ctr">
                    <a:solidFill>
                      <a:srgbClr val="E9EDF4"/>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500,000,000 </a:t>
                      </a:r>
                      <a:r>
                        <a:rPr lang="en-US" sz="1000" b="0" kern="1200" baseline="0" dirty="0" smtClean="0">
                          <a:solidFill>
                            <a:schemeClr val="tx1"/>
                          </a:solidFill>
                          <a:effectLst/>
                          <a:latin typeface="+mn-lt"/>
                          <a:ea typeface="+mn-ea"/>
                          <a:cs typeface="+mn-cs"/>
                        </a:rPr>
                        <a:t> MMK</a:t>
                      </a:r>
                      <a:endParaRPr lang="en-US" sz="1000" b="0" kern="1200" dirty="0" smtClean="0">
                        <a:solidFill>
                          <a:schemeClr val="tx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3"/>
                  </a:ext>
                </a:extLst>
              </a:tr>
              <a:tr h="527808">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Average</a:t>
                      </a:r>
                      <a:r>
                        <a:rPr lang="en-US" sz="1000" b="1" kern="1200" baseline="0" dirty="0" smtClean="0">
                          <a:solidFill>
                            <a:schemeClr val="tx1"/>
                          </a:solidFill>
                          <a:effectLst/>
                          <a:latin typeface="+mn-lt"/>
                          <a:ea typeface="+mn-ea"/>
                          <a:cs typeface="+mn-cs"/>
                        </a:rPr>
                        <a:t> Loan Size</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400,000 MMK</a:t>
                      </a:r>
                    </a:p>
                  </a:txBody>
                  <a:tcPr anchor="ctr">
                    <a:solidFill>
                      <a:srgbClr val="C6D9F1"/>
                    </a:solidFill>
                  </a:tcPr>
                </a:tc>
                <a:extLst>
                  <a:ext uri="{0D108BD9-81ED-4DB2-BD59-A6C34878D82A}">
                    <a16:rowId xmlns:a16="http://schemas.microsoft.com/office/drawing/2014/main" val="10004"/>
                  </a:ext>
                </a:extLst>
              </a:tr>
              <a:tr h="240037">
                <a:tc vMerge="1">
                  <a:txBody>
                    <a:bodyPr/>
                    <a:lstStyle/>
                    <a:p>
                      <a:endParaRPr lang="en-US"/>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Interest Rate</a:t>
                      </a:r>
                    </a:p>
                  </a:txBody>
                  <a:tcPr anchor="ctr">
                    <a:solidFill>
                      <a:srgbClr val="E9EDF4"/>
                    </a:solidFill>
                  </a:tcPr>
                </a:tc>
                <a:tc>
                  <a:txBody>
                    <a:bodyPr/>
                    <a:lstStyle/>
                    <a:p>
                      <a:pPr lvl="0" algn="just"/>
                      <a:r>
                        <a:rPr lang="en-US" sz="1000" kern="1200" dirty="0" smtClean="0">
                          <a:solidFill>
                            <a:schemeClr val="dk1"/>
                          </a:solidFill>
                          <a:effectLst/>
                          <a:latin typeface="+mn-lt"/>
                          <a:ea typeface="+mn-ea"/>
                          <a:cs typeface="+mn-cs"/>
                        </a:rPr>
                        <a:t>Monthly</a:t>
                      </a:r>
                      <a:r>
                        <a:rPr lang="en-US" sz="1000" kern="1200" baseline="0" dirty="0" smtClean="0">
                          <a:solidFill>
                            <a:schemeClr val="dk1"/>
                          </a:solidFill>
                          <a:effectLst/>
                          <a:latin typeface="+mn-lt"/>
                          <a:ea typeface="+mn-ea"/>
                          <a:cs typeface="+mn-cs"/>
                        </a:rPr>
                        <a:t> rate – 2.5%, Declining Method, Weekly Repayment</a:t>
                      </a:r>
                      <a:endParaRPr lang="en-US" sz="1000" kern="1200" dirty="0" smtClean="0">
                        <a:solidFill>
                          <a:schemeClr val="dk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5"/>
                  </a:ext>
                </a:extLst>
              </a:tr>
              <a:tr h="240037">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Non-Performing</a:t>
                      </a:r>
                      <a:r>
                        <a:rPr lang="en-US" sz="1000" b="1" kern="1200" baseline="0" dirty="0" smtClean="0">
                          <a:solidFill>
                            <a:schemeClr val="tx1"/>
                          </a:solidFill>
                          <a:effectLst/>
                          <a:latin typeface="+mn-lt"/>
                          <a:ea typeface="+mn-ea"/>
                          <a:cs typeface="+mn-cs"/>
                        </a:rPr>
                        <a:t> Loan</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0</a:t>
                      </a:r>
                    </a:p>
                  </a:txBody>
                  <a:tcPr anchor="ctr">
                    <a:solidFill>
                      <a:srgbClr val="C6D9F1"/>
                    </a:solidFill>
                  </a:tcPr>
                </a:tc>
                <a:extLst>
                  <a:ext uri="{0D108BD9-81ED-4DB2-BD59-A6C34878D82A}">
                    <a16:rowId xmlns:a16="http://schemas.microsoft.com/office/drawing/2014/main" val="10006"/>
                  </a:ext>
                </a:extLst>
              </a:tr>
              <a:tr h="240037">
                <a:tc rowSpan="4">
                  <a:txBody>
                    <a:bodyPr/>
                    <a:lstStyle/>
                    <a:p>
                      <a:r>
                        <a:rPr lang="en-US" sz="1200" b="0" dirty="0" smtClean="0">
                          <a:solidFill>
                            <a:schemeClr val="bg1"/>
                          </a:solidFill>
                          <a:latin typeface="+mn-lt"/>
                        </a:rPr>
                        <a:t>Key Operational</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Main</a:t>
                      </a:r>
                      <a:r>
                        <a:rPr lang="en-US" sz="1000" b="1" kern="1200" baseline="0" dirty="0" smtClean="0">
                          <a:solidFill>
                            <a:schemeClr val="tx1"/>
                          </a:solidFill>
                          <a:effectLst/>
                          <a:latin typeface="+mn-lt"/>
                          <a:ea typeface="+mn-ea"/>
                          <a:cs typeface="+mn-cs"/>
                        </a:rPr>
                        <a:t> Head Office</a:t>
                      </a:r>
                      <a:endParaRPr lang="en-US" sz="1000" b="1" kern="1200" dirty="0" smtClean="0">
                        <a:solidFill>
                          <a:schemeClr val="tx1"/>
                        </a:solidFill>
                        <a:effectLst/>
                        <a:latin typeface="+mn-lt"/>
                        <a:ea typeface="+mn-ea"/>
                        <a:cs typeface="+mn-cs"/>
                      </a:endParaRPr>
                    </a:p>
                  </a:txBody>
                  <a:tcPr anchor="ctr"/>
                </a:tc>
                <a:tc>
                  <a:txBody>
                    <a:bodyPr/>
                    <a:lstStyle/>
                    <a:p>
                      <a:pPr lvl="0" algn="just"/>
                      <a:r>
                        <a:rPr lang="en-US" sz="1000" kern="1200" dirty="0" smtClean="0">
                          <a:solidFill>
                            <a:schemeClr val="dk1"/>
                          </a:solidFill>
                          <a:effectLst/>
                          <a:latin typeface="+mn-lt"/>
                          <a:ea typeface="+mn-ea"/>
                          <a:cs typeface="+mn-cs"/>
                        </a:rPr>
                        <a:t>Yangon</a:t>
                      </a:r>
                    </a:p>
                  </a:txBody>
                  <a:tcPr anchor="ctr"/>
                </a:tc>
                <a:extLst>
                  <a:ext uri="{0D108BD9-81ED-4DB2-BD59-A6C34878D82A}">
                    <a16:rowId xmlns:a16="http://schemas.microsoft.com/office/drawing/2014/main" val="10007"/>
                  </a:ext>
                </a:extLst>
              </a:tr>
              <a:tr h="240037">
                <a:tc vMerge="1">
                  <a:txBody>
                    <a:bodyPr/>
                    <a:lstStyle/>
                    <a:p>
                      <a:endParaRPr lang="en-US" sz="10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Areas</a:t>
                      </a: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Yangon, </a:t>
                      </a:r>
                      <a:r>
                        <a:rPr lang="en-US" sz="1000" kern="1200" dirty="0" err="1" smtClean="0">
                          <a:solidFill>
                            <a:schemeClr val="dk1"/>
                          </a:solidFill>
                          <a:effectLst/>
                          <a:latin typeface="+mn-lt"/>
                          <a:ea typeface="+mn-ea"/>
                          <a:cs typeface="+mn-cs"/>
                        </a:rPr>
                        <a:t>Bago</a:t>
                      </a:r>
                      <a:r>
                        <a:rPr lang="en-US" sz="1000" kern="1200" dirty="0" smtClean="0">
                          <a:solidFill>
                            <a:schemeClr val="dk1"/>
                          </a:solidFill>
                          <a:effectLst/>
                          <a:latin typeface="+mn-lt"/>
                          <a:ea typeface="+mn-ea"/>
                          <a:cs typeface="+mn-cs"/>
                        </a:rPr>
                        <a:t>, </a:t>
                      </a:r>
                      <a:r>
                        <a:rPr lang="en-US" sz="1000" kern="1200" dirty="0" err="1" smtClean="0">
                          <a:solidFill>
                            <a:schemeClr val="dk1"/>
                          </a:solidFill>
                          <a:effectLst/>
                          <a:latin typeface="+mn-lt"/>
                          <a:ea typeface="+mn-ea"/>
                          <a:cs typeface="+mn-cs"/>
                        </a:rPr>
                        <a:t>Pathein</a:t>
                      </a:r>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8"/>
                  </a:ext>
                </a:extLst>
              </a:tr>
              <a:tr h="240037">
                <a:tc vMerge="1">
                  <a:txBody>
                    <a:bodyPr/>
                    <a:lstStyle/>
                    <a:p>
                      <a:endParaRPr lang="en-US"/>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No of Loan</a:t>
                      </a:r>
                      <a:r>
                        <a:rPr lang="en-US" sz="1000" b="1" kern="1200" baseline="0" dirty="0" smtClean="0">
                          <a:solidFill>
                            <a:schemeClr val="tx1"/>
                          </a:solidFill>
                          <a:effectLst/>
                          <a:latin typeface="+mn-lt"/>
                          <a:ea typeface="+mn-ea"/>
                          <a:cs typeface="+mn-cs"/>
                        </a:rPr>
                        <a:t> Officers</a:t>
                      </a:r>
                      <a:endParaRPr lang="en-US" sz="1000" b="1" kern="1200" dirty="0" smtClean="0">
                        <a:solidFill>
                          <a:schemeClr val="tx1"/>
                        </a:solidFill>
                        <a:effectLst/>
                        <a:latin typeface="+mn-lt"/>
                        <a:ea typeface="+mn-ea"/>
                        <a:cs typeface="+mn-cs"/>
                      </a:endParaRPr>
                    </a:p>
                  </a:txBody>
                  <a:tcPr anchor="ctr">
                    <a:solidFill>
                      <a:srgbClr val="E9EDF4"/>
                    </a:solidFill>
                  </a:tcPr>
                </a:tc>
                <a:tc>
                  <a:txBody>
                    <a:bodyPr/>
                    <a:lstStyle/>
                    <a:p>
                      <a:pPr lvl="0" algn="just"/>
                      <a:r>
                        <a:rPr lang="en-US" sz="1000" kern="1200" dirty="0" smtClean="0">
                          <a:solidFill>
                            <a:schemeClr val="dk1"/>
                          </a:solidFill>
                          <a:effectLst/>
                          <a:latin typeface="+mn-lt"/>
                          <a:ea typeface="+mn-ea"/>
                          <a:cs typeface="+mn-cs"/>
                        </a:rPr>
                        <a:t>12</a:t>
                      </a:r>
                    </a:p>
                  </a:txBody>
                  <a:tcPr anchor="ctr">
                    <a:solidFill>
                      <a:srgbClr val="E9EDF4"/>
                    </a:solidFill>
                  </a:tcPr>
                </a:tc>
                <a:extLst>
                  <a:ext uri="{0D108BD9-81ED-4DB2-BD59-A6C34878D82A}">
                    <a16:rowId xmlns:a16="http://schemas.microsoft.com/office/drawing/2014/main" val="10009"/>
                  </a:ext>
                </a:extLst>
              </a:tr>
              <a:tr h="263903">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Customer</a:t>
                      </a:r>
                      <a:r>
                        <a:rPr lang="en-US" sz="1000" b="1" kern="1200" baseline="0" dirty="0" smtClean="0">
                          <a:solidFill>
                            <a:schemeClr val="tx1"/>
                          </a:solidFill>
                          <a:effectLst/>
                          <a:latin typeface="+mn-lt"/>
                          <a:ea typeface="+mn-ea"/>
                          <a:cs typeface="+mn-cs"/>
                        </a:rPr>
                        <a:t> Base</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4000</a:t>
                      </a:r>
                    </a:p>
                  </a:txBody>
                  <a:tcPr anchor="ctr">
                    <a:solidFill>
                      <a:srgbClr val="C6D9F1"/>
                    </a:solidFill>
                  </a:tcPr>
                </a:tc>
                <a:extLst>
                  <a:ext uri="{0D108BD9-81ED-4DB2-BD59-A6C34878D82A}">
                    <a16:rowId xmlns:a16="http://schemas.microsoft.com/office/drawing/2014/main" val="10010"/>
                  </a:ext>
                </a:extLst>
              </a:tr>
              <a:tr h="840128">
                <a:tc>
                  <a:txBody>
                    <a:bodyPr/>
                    <a:lstStyle/>
                    <a:p>
                      <a:r>
                        <a:rPr lang="en-US" sz="1200" b="0" dirty="0" smtClean="0">
                          <a:solidFill>
                            <a:schemeClr val="bg1"/>
                          </a:solidFill>
                          <a:latin typeface="+mn-lt"/>
                        </a:rPr>
                        <a:t>Future</a:t>
                      </a:r>
                      <a:r>
                        <a:rPr lang="en-US" sz="1200" b="0" baseline="0" dirty="0" smtClean="0">
                          <a:solidFill>
                            <a:schemeClr val="bg1"/>
                          </a:solidFill>
                          <a:latin typeface="+mn-lt"/>
                        </a:rPr>
                        <a:t> Plan</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dirty="0" smtClean="0">
                          <a:solidFill>
                            <a:schemeClr val="tx1"/>
                          </a:solidFill>
                          <a:effectLst/>
                          <a:latin typeface="+mn-lt"/>
                          <a:ea typeface="+mn-ea"/>
                          <a:cs typeface="+mn-cs"/>
                        </a:rPr>
                        <a:t>Straits</a:t>
                      </a:r>
                      <a:r>
                        <a:rPr lang="en-US" sz="1000" b="0" kern="1200" baseline="0" dirty="0" smtClean="0">
                          <a:solidFill>
                            <a:schemeClr val="tx1"/>
                          </a:solidFill>
                          <a:effectLst/>
                          <a:latin typeface="+mn-lt"/>
                          <a:ea typeface="+mn-ea"/>
                          <a:cs typeface="+mn-cs"/>
                        </a:rPr>
                        <a:t> Finance is progressing with vertical growth with increase in loan size. Thus, in order to expand horizontally, ongoing staff trainings are being provided to ensure the staffs have the capability to serve more clients.</a:t>
                      </a:r>
                    </a:p>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Will introduce new loan products based on the demand and market situation.</a:t>
                      </a:r>
                    </a:p>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baseline="0" dirty="0" smtClean="0">
                          <a:solidFill>
                            <a:schemeClr val="tx1"/>
                          </a:solidFill>
                          <a:effectLst/>
                          <a:latin typeface="+mn-lt"/>
                          <a:ea typeface="+mn-ea"/>
                          <a:cs typeface="+mn-cs"/>
                        </a:rPr>
                        <a:t>The MFI thinks of using mobile payment/money as an option but prefers doing distribution and collection in person by loan officers to build client relations and trust as well as to assess the improvements of borrowers such as living conditions.</a:t>
                      </a:r>
                      <a:endParaRPr lang="en-US" sz="1000" b="0" kern="1200" dirty="0" smtClean="0">
                        <a:solidFill>
                          <a:schemeClr val="tx1"/>
                        </a:solidFill>
                        <a:effectLst/>
                        <a:latin typeface="+mn-lt"/>
                        <a:ea typeface="+mn-ea"/>
                        <a:cs typeface="+mn-cs"/>
                      </a:endParaRPr>
                    </a:p>
                  </a:txBody>
                  <a:tcPr anchor="ctr">
                    <a:solidFill>
                      <a:srgbClr val="E9EDF4"/>
                    </a:solidFill>
                  </a:tcPr>
                </a:tc>
                <a:tc hMerge="1">
                  <a:txBody>
                    <a:bodyPr/>
                    <a:lstStyle/>
                    <a:p>
                      <a:pPr lvl="0" algn="just"/>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11"/>
                  </a:ext>
                </a:extLst>
              </a:tr>
            </a:tbl>
          </a:graphicData>
        </a:graphic>
      </p:graphicFrame>
      <p:sp>
        <p:nvSpPr>
          <p:cNvPr id="6" name="TextBox 5"/>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
        <p:nvSpPr>
          <p:cNvPr id="3" name="TextBox 2"/>
          <p:cNvSpPr txBox="1"/>
          <p:nvPr/>
        </p:nvSpPr>
        <p:spPr>
          <a:xfrm>
            <a:off x="228601" y="990603"/>
            <a:ext cx="9448800" cy="646331"/>
          </a:xfrm>
          <a:prstGeom prst="rect">
            <a:avLst/>
          </a:prstGeom>
          <a:noFill/>
        </p:spPr>
        <p:txBody>
          <a:bodyPr wrap="square" rtlCol="0">
            <a:spAutoFit/>
          </a:bodyPr>
          <a:lstStyle/>
          <a:p>
            <a:pPr lvl="0" algn="just"/>
            <a:endParaRPr lang="en-US" sz="1200" dirty="0">
              <a:solidFill>
                <a:schemeClr val="dk1"/>
              </a:solidFill>
            </a:endParaRPr>
          </a:p>
          <a:p>
            <a:pPr marL="171450" lvl="0" indent="-171450" algn="just">
              <a:buFont typeface="Arial" pitchFamily="34" charset="0"/>
              <a:buChar char="•"/>
            </a:pPr>
            <a:r>
              <a:rPr lang="en-US" sz="1200" dirty="0" smtClean="0">
                <a:solidFill>
                  <a:schemeClr val="dk1"/>
                </a:solidFill>
              </a:rPr>
              <a:t>Straits </a:t>
            </a:r>
            <a:r>
              <a:rPr lang="en-US" sz="1200" dirty="0">
                <a:solidFill>
                  <a:schemeClr val="dk1"/>
                </a:solidFill>
              </a:rPr>
              <a:t>Finance has sister companies in trading and travel &amp; tours sectors.</a:t>
            </a:r>
          </a:p>
          <a:p>
            <a:pPr marL="285750" indent="-285750" algn="just">
              <a:buFont typeface="Arial" pitchFamily="34" charset="0"/>
              <a:buChar char="•"/>
            </a:pPr>
            <a:endParaRPr lang="en-US" sz="1200" dirty="0"/>
          </a:p>
        </p:txBody>
      </p:sp>
    </p:spTree>
    <p:extLst>
      <p:ext uri="{BB962C8B-B14F-4D97-AF65-F5344CB8AC3E}">
        <p14:creationId xmlns:p14="http://schemas.microsoft.com/office/powerpoint/2010/main" val="3241349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Profiles top 10 local MFIs, Myanmar Development Partners</a:t>
            </a:r>
            <a:endParaRPr lang="en-US" sz="2400" dirty="0">
              <a:solidFill>
                <a:schemeClr val="tx2">
                  <a:lumMod val="50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130841180"/>
              </p:ext>
            </p:extLst>
          </p:nvPr>
        </p:nvGraphicFramePr>
        <p:xfrm>
          <a:off x="82550" y="1066801"/>
          <a:ext cx="9749525" cy="5294094"/>
        </p:xfrm>
        <a:graphic>
          <a:graphicData uri="http://schemas.openxmlformats.org/drawingml/2006/table">
            <a:tbl>
              <a:tblPr bandRow="1">
                <a:tableStyleId>{5C22544A-7EE6-4342-B048-85BDC9FD1C3A}</a:tableStyleId>
              </a:tblPr>
              <a:tblGrid>
                <a:gridCol w="1215125">
                  <a:extLst>
                    <a:ext uri="{9D8B030D-6E8A-4147-A177-3AD203B41FA5}">
                      <a16:colId xmlns:a16="http://schemas.microsoft.com/office/drawing/2014/main" val="20000"/>
                    </a:ext>
                  </a:extLst>
                </a:gridCol>
                <a:gridCol w="2244384">
                  <a:extLst>
                    <a:ext uri="{9D8B030D-6E8A-4147-A177-3AD203B41FA5}">
                      <a16:colId xmlns:a16="http://schemas.microsoft.com/office/drawing/2014/main" val="20001"/>
                    </a:ext>
                  </a:extLst>
                </a:gridCol>
                <a:gridCol w="6290016">
                  <a:extLst>
                    <a:ext uri="{9D8B030D-6E8A-4147-A177-3AD203B41FA5}">
                      <a16:colId xmlns:a16="http://schemas.microsoft.com/office/drawing/2014/main" val="20002"/>
                    </a:ext>
                  </a:extLst>
                </a:gridCol>
              </a:tblGrid>
              <a:tr h="1360855">
                <a:tc>
                  <a:txBody>
                    <a:bodyPr/>
                    <a:lstStyle/>
                    <a:p>
                      <a:r>
                        <a:rPr lang="en-US" sz="1200" dirty="0" smtClean="0">
                          <a:solidFill>
                            <a:schemeClr val="bg1"/>
                          </a:solidFill>
                          <a:latin typeface="+mn-lt"/>
                        </a:rPr>
                        <a:t>Description</a:t>
                      </a:r>
                      <a:r>
                        <a:rPr lang="en-US" sz="1200" baseline="0" dirty="0" smtClean="0">
                          <a:solidFill>
                            <a:schemeClr val="bg1"/>
                          </a:solidFill>
                          <a:latin typeface="+mn-lt"/>
                        </a:rPr>
                        <a:t> of Business</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lvl="0" indent="-171450" algn="just">
                        <a:buFont typeface="Arial" pitchFamily="34" charset="0"/>
                        <a:buChar char="•"/>
                      </a:pPr>
                      <a:r>
                        <a:rPr lang="en-US" sz="1000" kern="1200" dirty="0" smtClean="0">
                          <a:solidFill>
                            <a:schemeClr val="dk1"/>
                          </a:solidFill>
                          <a:effectLst/>
                          <a:latin typeface="+mn-lt"/>
                          <a:ea typeface="+mn-ea"/>
                          <a:cs typeface="+mn-cs"/>
                        </a:rPr>
                        <a:t>Gained license in No</a:t>
                      </a:r>
                      <a:r>
                        <a:rPr lang="en-US" sz="1000" kern="1200" baseline="0" dirty="0" smtClean="0">
                          <a:solidFill>
                            <a:schemeClr val="dk1"/>
                          </a:solidFill>
                          <a:effectLst/>
                          <a:latin typeface="+mn-lt"/>
                          <a:ea typeface="+mn-ea"/>
                          <a:cs typeface="+mn-cs"/>
                        </a:rPr>
                        <a:t>v 2012 </a:t>
                      </a:r>
                      <a:r>
                        <a:rPr lang="en-US" sz="1000" kern="1200" dirty="0" smtClean="0">
                          <a:solidFill>
                            <a:schemeClr val="dk1"/>
                          </a:solidFill>
                          <a:effectLst/>
                          <a:latin typeface="+mn-lt"/>
                          <a:ea typeface="+mn-ea"/>
                          <a:cs typeface="+mn-cs"/>
                        </a:rPr>
                        <a:t>to operate in 19 townships</a:t>
                      </a:r>
                      <a:r>
                        <a:rPr lang="en-US" sz="1000" kern="1200" baseline="0" dirty="0" smtClean="0">
                          <a:solidFill>
                            <a:schemeClr val="dk1"/>
                          </a:solidFill>
                          <a:effectLst/>
                          <a:latin typeface="+mn-lt"/>
                          <a:ea typeface="+mn-ea"/>
                          <a:cs typeface="+mn-cs"/>
                        </a:rPr>
                        <a:t> </a:t>
                      </a:r>
                      <a:endParaRPr lang="en-US" sz="1000" kern="1200" dirty="0" smtClean="0">
                        <a:solidFill>
                          <a:schemeClr val="dk1"/>
                        </a:solidFill>
                        <a:effectLst/>
                        <a:latin typeface="+mn-lt"/>
                        <a:ea typeface="+mn-ea"/>
                        <a:cs typeface="+mn-cs"/>
                      </a:endParaRPr>
                    </a:p>
                    <a:p>
                      <a:pPr marL="171450" lvl="0" indent="-171450" algn="just">
                        <a:buFont typeface="Arial" pitchFamily="34" charset="0"/>
                        <a:buChar char="•"/>
                      </a:pPr>
                      <a:r>
                        <a:rPr lang="en-US" sz="1000" kern="1200" dirty="0" smtClean="0">
                          <a:solidFill>
                            <a:schemeClr val="dk1"/>
                          </a:solidFill>
                          <a:effectLst/>
                          <a:latin typeface="+mn-lt"/>
                          <a:ea typeface="+mn-ea"/>
                          <a:cs typeface="+mn-cs"/>
                        </a:rPr>
                        <a:t>Started</a:t>
                      </a:r>
                      <a:r>
                        <a:rPr lang="en-US" sz="1000" kern="1200" baseline="0" dirty="0" smtClean="0">
                          <a:solidFill>
                            <a:schemeClr val="dk1"/>
                          </a:solidFill>
                          <a:effectLst/>
                          <a:latin typeface="+mn-lt"/>
                          <a:ea typeface="+mn-ea"/>
                          <a:cs typeface="+mn-cs"/>
                        </a:rPr>
                        <a:t> in 2012 with initial capital which was donated by German Saving Bank Foundation (GSBF) with the intention of improving the lives of the poor by providing financial assistance for their businesses or consumption.</a:t>
                      </a:r>
                    </a:p>
                    <a:p>
                      <a:pPr marL="171450" lvl="0" indent="-171450" algn="just">
                        <a:buFont typeface="Arial" pitchFamily="34" charset="0"/>
                        <a:buChar char="•"/>
                      </a:pPr>
                      <a:r>
                        <a:rPr lang="en-US" sz="1000" kern="1200" baseline="0" dirty="0" smtClean="0">
                          <a:solidFill>
                            <a:schemeClr val="dk1"/>
                          </a:solidFill>
                          <a:effectLst/>
                          <a:latin typeface="+mn-lt"/>
                          <a:ea typeface="+mn-ea"/>
                          <a:cs typeface="+mn-cs"/>
                        </a:rPr>
                        <a:t>Although the seed money comes from GSBF, MDP stands independently under the management of its board of directors. GSBF still serves as an advisor to MDP in guiding their operations to ensure the purpose of helping the poor is achieved.</a:t>
                      </a:r>
                    </a:p>
                    <a:p>
                      <a:pPr marL="171450" lvl="0" indent="-171450" algn="just">
                        <a:buFont typeface="Arial" pitchFamily="34" charset="0"/>
                        <a:buChar char="•"/>
                      </a:pPr>
                      <a:r>
                        <a:rPr lang="en-US" sz="1000" kern="1200" baseline="0" dirty="0" smtClean="0">
                          <a:solidFill>
                            <a:schemeClr val="dk1"/>
                          </a:solidFill>
                          <a:effectLst/>
                          <a:latin typeface="+mn-lt"/>
                          <a:ea typeface="+mn-ea"/>
                          <a:cs typeface="+mn-cs"/>
                        </a:rPr>
                        <a:t>MDP claims itself as non-profit taking MFI since the initial agreement with GSBF restricts majority of the profit to be invested in the business to raise the capital. However, MDP is drafting its Articles of Association which will determine new terms on the utilization of profit. It will determine the % of profit to be invested in MDP’s operations and the % to be shared among board of directors. (MDP also runs knowledge sharing and vocational training programs.)</a:t>
                      </a:r>
                    </a:p>
                    <a:p>
                      <a:pPr marL="171450" lvl="0" indent="-171450" algn="just">
                        <a:buFont typeface="Arial" pitchFamily="34" charset="0"/>
                        <a:buChar char="•"/>
                      </a:pPr>
                      <a:r>
                        <a:rPr lang="en-US" sz="1000" kern="1200" baseline="0" dirty="0" smtClean="0">
                          <a:solidFill>
                            <a:schemeClr val="dk1"/>
                          </a:solidFill>
                          <a:effectLst/>
                          <a:latin typeface="+mn-lt"/>
                          <a:ea typeface="+mn-ea"/>
                          <a:cs typeface="+mn-cs"/>
                        </a:rPr>
                        <a:t>Deposit-taking. Weekly compulsory saving of 500 MMK.</a:t>
                      </a:r>
                      <a:endParaRPr lang="en-US" sz="1000" kern="1200" dirty="0" smtClean="0">
                        <a:solidFill>
                          <a:schemeClr val="dk1"/>
                        </a:solidFill>
                        <a:effectLst/>
                        <a:latin typeface="+mn-lt"/>
                        <a:ea typeface="+mn-ea"/>
                        <a:cs typeface="+mn-cs"/>
                      </a:endParaRPr>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661134">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Main Markets and</a:t>
                      </a:r>
                      <a:r>
                        <a:rPr lang="en-US" sz="1200" baseline="0" dirty="0" smtClean="0">
                          <a:solidFill>
                            <a:schemeClr val="bg1"/>
                          </a:solidFill>
                          <a:effectLst/>
                          <a:latin typeface="+mn-lt"/>
                          <a:ea typeface="Calibri"/>
                          <a:cs typeface="Times New Roman"/>
                        </a:rPr>
                        <a:t> Main Products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lvl="0" indent="-285750" algn="just">
                        <a:buFont typeface="Arial" pitchFamily="34" charset="0"/>
                        <a:buChar char="•"/>
                      </a:pPr>
                      <a:r>
                        <a:rPr lang="en-US" sz="1000" kern="1200" dirty="0" smtClean="0">
                          <a:solidFill>
                            <a:schemeClr val="dk1"/>
                          </a:solidFill>
                          <a:effectLst/>
                          <a:latin typeface="+mn-lt"/>
                          <a:ea typeface="+mn-ea"/>
                          <a:cs typeface="+mn-cs"/>
                        </a:rPr>
                        <a:t>Women</a:t>
                      </a:r>
                      <a:r>
                        <a:rPr lang="en-US" sz="1000" kern="1200" baseline="0" dirty="0" smtClean="0">
                          <a:solidFill>
                            <a:schemeClr val="dk1"/>
                          </a:solidFill>
                          <a:effectLst/>
                          <a:latin typeface="+mn-lt"/>
                          <a:ea typeface="+mn-ea"/>
                          <a:cs typeface="+mn-cs"/>
                        </a:rPr>
                        <a:t> Centered</a:t>
                      </a:r>
                    </a:p>
                    <a:p>
                      <a:pPr marL="285750" lvl="0" indent="-285750" algn="just">
                        <a:buFont typeface="Arial" pitchFamily="34" charset="0"/>
                        <a:buChar char="•"/>
                      </a:pPr>
                      <a:r>
                        <a:rPr lang="en-US" sz="1000" kern="1200" dirty="0" smtClean="0">
                          <a:solidFill>
                            <a:schemeClr val="dk1"/>
                          </a:solidFill>
                          <a:effectLst/>
                          <a:latin typeface="+mn-lt"/>
                          <a:ea typeface="+mn-ea"/>
                          <a:cs typeface="+mn-cs"/>
                        </a:rPr>
                        <a:t>Types</a:t>
                      </a:r>
                      <a:r>
                        <a:rPr lang="en-US" sz="1000" kern="1200" baseline="0" dirty="0" smtClean="0">
                          <a:solidFill>
                            <a:schemeClr val="dk1"/>
                          </a:solidFill>
                          <a:effectLst/>
                          <a:latin typeface="+mn-lt"/>
                          <a:ea typeface="+mn-ea"/>
                          <a:cs typeface="+mn-cs"/>
                        </a:rPr>
                        <a:t> of loan </a:t>
                      </a:r>
                      <a:r>
                        <a:rPr lang="en-US" sz="1000" kern="1200" dirty="0" smtClean="0">
                          <a:solidFill>
                            <a:schemeClr val="dk1"/>
                          </a:solidFill>
                          <a:effectLst/>
                          <a:latin typeface="+mn-lt"/>
                          <a:ea typeface="+mn-ea"/>
                          <a:cs typeface="+mn-cs"/>
                          <a:sym typeface="Wingdings"/>
                        </a:rPr>
                        <a:t></a:t>
                      </a:r>
                      <a:r>
                        <a:rPr lang="en-US" sz="1000" kern="1200" dirty="0" smtClean="0">
                          <a:solidFill>
                            <a:schemeClr val="dk1"/>
                          </a:solidFill>
                          <a:effectLst/>
                          <a:latin typeface="+mn-lt"/>
                          <a:ea typeface="+mn-ea"/>
                          <a:cs typeface="+mn-cs"/>
                        </a:rPr>
                        <a:t>Agriculture</a:t>
                      </a:r>
                      <a:r>
                        <a:rPr lang="en-US" sz="1000" kern="1200" baseline="0" dirty="0" smtClean="0">
                          <a:solidFill>
                            <a:schemeClr val="dk1"/>
                          </a:solidFill>
                          <a:effectLst/>
                          <a:latin typeface="+mn-lt"/>
                          <a:ea typeface="+mn-ea"/>
                          <a:cs typeface="+mn-cs"/>
                        </a:rPr>
                        <a:t> Loan, Business Loan / Individual Lending</a:t>
                      </a:r>
                      <a:endParaRPr lang="en-US" sz="1000" kern="1200" dirty="0" smtClean="0">
                        <a:solidFill>
                          <a:schemeClr val="dk1"/>
                        </a:solidFill>
                        <a:effectLst/>
                        <a:latin typeface="+mn-lt"/>
                        <a:ea typeface="+mn-ea"/>
                        <a:cs typeface="+mn-cs"/>
                      </a:endParaRPr>
                    </a:p>
                    <a:p>
                      <a:pPr marL="285750" lvl="0" indent="-285750" algn="just">
                        <a:buFont typeface="Arial" pitchFamily="34" charset="0"/>
                        <a:buChar char="•"/>
                      </a:pPr>
                      <a:r>
                        <a:rPr lang="en-US" sz="1000" kern="1200" dirty="0" smtClean="0">
                          <a:solidFill>
                            <a:schemeClr val="dk1"/>
                          </a:solidFill>
                          <a:effectLst/>
                          <a:latin typeface="+mn-lt"/>
                          <a:ea typeface="+mn-ea"/>
                          <a:cs typeface="+mn-cs"/>
                        </a:rPr>
                        <a:t>Loan Term </a:t>
                      </a:r>
                      <a:r>
                        <a:rPr lang="en-US" sz="1000" kern="1200" dirty="0" smtClean="0">
                          <a:solidFill>
                            <a:schemeClr val="dk1"/>
                          </a:solidFill>
                          <a:effectLst/>
                          <a:latin typeface="+mn-lt"/>
                          <a:ea typeface="+mn-ea"/>
                          <a:cs typeface="+mn-cs"/>
                          <a:sym typeface="Wingdings"/>
                        </a:rPr>
                        <a:t></a:t>
                      </a:r>
                      <a:r>
                        <a:rPr lang="en-US" sz="1000" kern="1200" baseline="0" dirty="0" smtClean="0">
                          <a:solidFill>
                            <a:schemeClr val="dk1"/>
                          </a:solidFill>
                          <a:effectLst/>
                          <a:latin typeface="+mn-lt"/>
                          <a:ea typeface="+mn-ea"/>
                          <a:cs typeface="+mn-cs"/>
                          <a:sym typeface="Wingdings"/>
                        </a:rPr>
                        <a:t> 3 months, 6 months (Borrower can choose preferred term.)</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997960">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Loan</a:t>
                      </a:r>
                      <a:r>
                        <a:rPr lang="en-US" sz="1200" baseline="0" dirty="0" smtClean="0">
                          <a:solidFill>
                            <a:schemeClr val="bg1"/>
                          </a:solidFill>
                          <a:effectLst/>
                          <a:latin typeface="+mn-lt"/>
                          <a:ea typeface="Calibri"/>
                          <a:cs typeface="Times New Roman"/>
                        </a:rPr>
                        <a:t> Application Process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0" lvl="0" indent="0" algn="just">
                        <a:buFont typeface="Arial" pitchFamily="34" charset="0"/>
                        <a:buNone/>
                      </a:pPr>
                      <a:r>
                        <a:rPr lang="en-US" sz="1000" kern="1200" dirty="0" smtClean="0">
                          <a:solidFill>
                            <a:schemeClr val="dk1"/>
                          </a:solidFill>
                          <a:effectLst/>
                          <a:latin typeface="+mn-lt"/>
                          <a:ea typeface="+mn-ea"/>
                          <a:cs typeface="+mn-cs"/>
                        </a:rPr>
                        <a:t>Loan</a:t>
                      </a:r>
                      <a:r>
                        <a:rPr lang="en-US" sz="1000" kern="1200" baseline="0" dirty="0" smtClean="0">
                          <a:solidFill>
                            <a:schemeClr val="dk1"/>
                          </a:solidFill>
                          <a:effectLst/>
                          <a:latin typeface="+mn-lt"/>
                          <a:ea typeface="+mn-ea"/>
                          <a:cs typeface="+mn-cs"/>
                        </a:rPr>
                        <a:t> officers visit villages and introduce their organization, loan types and eligibility criteria. Individuals who are interested are required to apply for membership with MDP. Every 20 or more borrowers (not more than 40) have to team up and form a center (group of borrowers) and elect someone from the group to be the Center Leader who takes the responsibility of collecting weekly repayments. If a village or a quarter has borrowers less than 20, they will be asked to join the centers nearby. Loan officers from the nearest branches disburse the loans in person but for repayment, Center Leaders have to collect on their behalf and pay them. The intention of putting borrowers into one group is for easy management and the Center Leader and each of the members are not responsible to pay back the loan of one if he/she fails to do so. </a:t>
                      </a:r>
                      <a:endParaRPr lang="en-US" sz="1000" kern="1200" dirty="0" smtClean="0">
                        <a:solidFill>
                          <a:schemeClr val="dk1"/>
                        </a:solidFill>
                        <a:effectLst/>
                        <a:latin typeface="+mn-lt"/>
                        <a:ea typeface="+mn-ea"/>
                        <a:cs typeface="+mn-cs"/>
                      </a:endParaRPr>
                    </a:p>
                  </a:txBody>
                  <a:tcPr anchor="ctr">
                    <a:solidFill>
                      <a:srgbClr val="C6D9F1"/>
                    </a:solidFill>
                  </a:tcPr>
                </a:tc>
                <a:tc hMerge="1">
                  <a:txBody>
                    <a:bodyPr/>
                    <a:lstStyle/>
                    <a:p>
                      <a:endParaRPr lang="en-US"/>
                    </a:p>
                  </a:txBody>
                  <a:tcPr/>
                </a:tc>
                <a:extLst>
                  <a:ext uri="{0D108BD9-81ED-4DB2-BD59-A6C34878D82A}">
                    <a16:rowId xmlns:a16="http://schemas.microsoft.com/office/drawing/2014/main" val="10002"/>
                  </a:ext>
                </a:extLst>
              </a:tr>
              <a:tr h="241930">
                <a:tc rowSpan="5">
                  <a:txBody>
                    <a:bodyPr/>
                    <a:lstStyle/>
                    <a:p>
                      <a:r>
                        <a:rPr lang="en-US" sz="1200" b="0" dirty="0" smtClean="0">
                          <a:solidFill>
                            <a:schemeClr val="bg1"/>
                          </a:solidFill>
                          <a:latin typeface="+mn-lt"/>
                        </a:rPr>
                        <a:t>Key</a:t>
                      </a:r>
                      <a:r>
                        <a:rPr lang="en-US" sz="1200" b="0" baseline="0" dirty="0" smtClean="0">
                          <a:solidFill>
                            <a:schemeClr val="bg1"/>
                          </a:solidFill>
                          <a:latin typeface="+mn-lt"/>
                        </a:rPr>
                        <a:t> Financials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Loan Portfolio</a:t>
                      </a:r>
                    </a:p>
                  </a:txBody>
                  <a:tcPr anchor="ctr">
                    <a:solidFill>
                      <a:srgbClr val="E9EDF4"/>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600,000,000 </a:t>
                      </a:r>
                      <a:r>
                        <a:rPr lang="en-US" sz="1000" b="0" kern="1200" baseline="0" dirty="0" smtClean="0">
                          <a:solidFill>
                            <a:schemeClr val="tx1"/>
                          </a:solidFill>
                          <a:effectLst/>
                          <a:latin typeface="+mn-lt"/>
                          <a:ea typeface="+mn-ea"/>
                          <a:cs typeface="+mn-cs"/>
                        </a:rPr>
                        <a:t> MMK</a:t>
                      </a:r>
                      <a:endParaRPr lang="en-US" sz="1000" b="0" kern="1200" dirty="0" smtClean="0">
                        <a:solidFill>
                          <a:schemeClr val="tx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3"/>
                  </a:ext>
                </a:extLst>
              </a:tr>
              <a:tr h="544342">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Average</a:t>
                      </a:r>
                      <a:r>
                        <a:rPr lang="en-US" sz="1000" b="1" kern="1200" baseline="0" dirty="0" smtClean="0">
                          <a:solidFill>
                            <a:schemeClr val="tx1"/>
                          </a:solidFill>
                          <a:effectLst/>
                          <a:latin typeface="+mn-lt"/>
                          <a:ea typeface="+mn-ea"/>
                          <a:cs typeface="+mn-cs"/>
                        </a:rPr>
                        <a:t> Loan Size</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100,000</a:t>
                      </a:r>
                      <a:r>
                        <a:rPr lang="en-US" sz="1000" kern="1200" baseline="0" dirty="0" smtClean="0">
                          <a:solidFill>
                            <a:schemeClr val="dk1"/>
                          </a:solidFill>
                          <a:effectLst/>
                          <a:latin typeface="+mn-lt"/>
                          <a:ea typeface="+mn-ea"/>
                          <a:cs typeface="+mn-cs"/>
                        </a:rPr>
                        <a:t> MMK</a:t>
                      </a:r>
                    </a:p>
                    <a:p>
                      <a:pPr lvl="0" algn="just"/>
                      <a:r>
                        <a:rPr lang="en-US" sz="1000" kern="1200" dirty="0" smtClean="0">
                          <a:solidFill>
                            <a:schemeClr val="dk1"/>
                          </a:solidFill>
                          <a:effectLst/>
                          <a:latin typeface="+mn-lt"/>
                          <a:ea typeface="+mn-ea"/>
                          <a:cs typeface="+mn-cs"/>
                        </a:rPr>
                        <a:t>(Every</a:t>
                      </a:r>
                      <a:r>
                        <a:rPr lang="en-US" sz="1000" kern="1200" baseline="0" dirty="0" smtClean="0">
                          <a:solidFill>
                            <a:schemeClr val="dk1"/>
                          </a:solidFill>
                          <a:effectLst/>
                          <a:latin typeface="+mn-lt"/>
                          <a:ea typeface="+mn-ea"/>
                          <a:cs typeface="+mn-cs"/>
                        </a:rPr>
                        <a:t> member is entitled for only 50,000 MMK for the first time. Depending on his performance, the loan amount will be increased.)</a:t>
                      </a:r>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4"/>
                  </a:ext>
                </a:extLst>
              </a:tr>
              <a:tr h="241930">
                <a:tc vMerge="1">
                  <a:txBody>
                    <a:bodyPr/>
                    <a:lstStyle/>
                    <a:p>
                      <a:endParaRPr lang="en-US"/>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Interest Rate</a:t>
                      </a:r>
                    </a:p>
                  </a:txBody>
                  <a:tcPr anchor="ctr">
                    <a:solidFill>
                      <a:srgbClr val="E9EDF4"/>
                    </a:solidFill>
                  </a:tcPr>
                </a:tc>
                <a:tc>
                  <a:txBody>
                    <a:bodyPr/>
                    <a:lstStyle/>
                    <a:p>
                      <a:pPr lvl="0" algn="just"/>
                      <a:r>
                        <a:rPr lang="en-US" sz="1000" kern="1200" dirty="0" smtClean="0">
                          <a:solidFill>
                            <a:schemeClr val="dk1"/>
                          </a:solidFill>
                          <a:effectLst/>
                          <a:latin typeface="+mn-lt"/>
                          <a:ea typeface="+mn-ea"/>
                          <a:cs typeface="+mn-cs"/>
                        </a:rPr>
                        <a:t>Monthly</a:t>
                      </a:r>
                      <a:r>
                        <a:rPr lang="en-US" sz="1000" kern="1200" baseline="0" dirty="0" smtClean="0">
                          <a:solidFill>
                            <a:schemeClr val="dk1"/>
                          </a:solidFill>
                          <a:effectLst/>
                          <a:latin typeface="+mn-lt"/>
                          <a:ea typeface="+mn-ea"/>
                          <a:cs typeface="+mn-cs"/>
                        </a:rPr>
                        <a:t> rate – 2.5%, Declining Method, Weekly Repayment</a:t>
                      </a:r>
                      <a:endParaRPr lang="en-US" sz="1000" kern="1200" dirty="0" smtClean="0">
                        <a:solidFill>
                          <a:schemeClr val="dk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5"/>
                  </a:ext>
                </a:extLst>
              </a:tr>
              <a:tr h="241930">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Non-Performing</a:t>
                      </a:r>
                      <a:r>
                        <a:rPr lang="en-US" sz="1000" b="1" kern="1200" baseline="0" dirty="0" smtClean="0">
                          <a:solidFill>
                            <a:schemeClr val="tx1"/>
                          </a:solidFill>
                          <a:effectLst/>
                          <a:latin typeface="+mn-lt"/>
                          <a:ea typeface="+mn-ea"/>
                          <a:cs typeface="+mn-cs"/>
                        </a:rPr>
                        <a:t> Loan</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2</a:t>
                      </a:r>
                      <a:r>
                        <a:rPr lang="en-US" sz="1000" b="0" kern="1200" baseline="0" dirty="0" smtClean="0">
                          <a:solidFill>
                            <a:schemeClr val="tx1"/>
                          </a:solidFill>
                          <a:effectLst/>
                          <a:latin typeface="+mn-lt"/>
                          <a:ea typeface="+mn-ea"/>
                          <a:cs typeface="+mn-cs"/>
                        </a:rPr>
                        <a:t> Cases (The borrower died in the 1</a:t>
                      </a:r>
                      <a:r>
                        <a:rPr lang="en-US" sz="1000" b="0" kern="1200" baseline="30000" dirty="0" smtClean="0">
                          <a:solidFill>
                            <a:schemeClr val="tx1"/>
                          </a:solidFill>
                          <a:effectLst/>
                          <a:latin typeface="+mn-lt"/>
                          <a:ea typeface="+mn-ea"/>
                          <a:cs typeface="+mn-cs"/>
                        </a:rPr>
                        <a:t>st</a:t>
                      </a:r>
                      <a:r>
                        <a:rPr lang="en-US" sz="1000" b="0" kern="1200" baseline="0" dirty="0" smtClean="0">
                          <a:solidFill>
                            <a:schemeClr val="tx1"/>
                          </a:solidFill>
                          <a:effectLst/>
                          <a:latin typeface="+mn-lt"/>
                          <a:ea typeface="+mn-ea"/>
                          <a:cs typeface="+mn-cs"/>
                        </a:rPr>
                        <a:t> case.)</a:t>
                      </a:r>
                      <a:endParaRPr lang="en-US" sz="1000" b="0" kern="1200" dirty="0" smtClean="0">
                        <a:solidFill>
                          <a:schemeClr val="tx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6"/>
                  </a:ext>
                </a:extLst>
              </a:tr>
              <a:tr h="241930">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Portfolio</a:t>
                      </a:r>
                      <a:r>
                        <a:rPr lang="en-US" sz="1000" b="1" kern="1200" baseline="0" dirty="0" smtClean="0">
                          <a:solidFill>
                            <a:schemeClr val="tx1"/>
                          </a:solidFill>
                          <a:effectLst/>
                          <a:latin typeface="+mn-lt"/>
                          <a:ea typeface="+mn-ea"/>
                          <a:cs typeface="+mn-cs"/>
                        </a:rPr>
                        <a:t> at risk</a:t>
                      </a:r>
                      <a:endParaRPr lang="en-US" sz="1000" b="1" kern="1200" dirty="0" smtClean="0">
                        <a:solidFill>
                          <a:schemeClr val="tx1"/>
                        </a:solidFill>
                        <a:effectLst/>
                        <a:latin typeface="+mn-lt"/>
                        <a:ea typeface="+mn-ea"/>
                        <a:cs typeface="+mn-cs"/>
                      </a:endParaRPr>
                    </a:p>
                  </a:txBody>
                  <a:tcPr anchor="ctr">
                    <a:solidFill>
                      <a:srgbClr val="E9EDF4"/>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3% of portfolio</a:t>
                      </a:r>
                    </a:p>
                  </a:txBody>
                  <a:tcPr anchor="ctr">
                    <a:solidFill>
                      <a:srgbClr val="E9EDF4"/>
                    </a:solidFill>
                  </a:tcPr>
                </a:tc>
                <a:extLst>
                  <a:ext uri="{0D108BD9-81ED-4DB2-BD59-A6C34878D82A}">
                    <a16:rowId xmlns:a16="http://schemas.microsoft.com/office/drawing/2014/main" val="10007"/>
                  </a:ext>
                </a:extLst>
              </a:tr>
              <a:tr h="241930">
                <a:tc rowSpan="3">
                  <a:txBody>
                    <a:bodyPr/>
                    <a:lstStyle/>
                    <a:p>
                      <a:r>
                        <a:rPr lang="en-US" sz="1200" b="0" dirty="0" smtClean="0">
                          <a:solidFill>
                            <a:schemeClr val="bg1"/>
                          </a:solidFill>
                          <a:latin typeface="+mn-lt"/>
                        </a:rPr>
                        <a:t>Key Operational</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Main</a:t>
                      </a:r>
                      <a:r>
                        <a:rPr lang="en-US" sz="1000" b="1" kern="1200" baseline="0" dirty="0" smtClean="0">
                          <a:solidFill>
                            <a:schemeClr val="tx1"/>
                          </a:solidFill>
                          <a:effectLst/>
                          <a:latin typeface="+mn-lt"/>
                          <a:ea typeface="+mn-ea"/>
                          <a:cs typeface="+mn-cs"/>
                        </a:rPr>
                        <a:t> Head Office</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Yangon</a:t>
                      </a:r>
                    </a:p>
                  </a:txBody>
                  <a:tcPr anchor="ctr">
                    <a:solidFill>
                      <a:srgbClr val="C6D9F1"/>
                    </a:solidFill>
                  </a:tcPr>
                </a:tc>
                <a:extLst>
                  <a:ext uri="{0D108BD9-81ED-4DB2-BD59-A6C34878D82A}">
                    <a16:rowId xmlns:a16="http://schemas.microsoft.com/office/drawing/2014/main" val="10008"/>
                  </a:ext>
                </a:extLst>
              </a:tr>
              <a:tr h="241930">
                <a:tc vMerge="1">
                  <a:txBody>
                    <a:bodyPr/>
                    <a:lstStyle/>
                    <a:p>
                      <a:endParaRPr lang="en-US" sz="10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Operating Areas</a:t>
                      </a:r>
                    </a:p>
                  </a:txBody>
                  <a:tcPr anchor="ctr">
                    <a:solidFill>
                      <a:srgbClr val="E9EDF4"/>
                    </a:solidFill>
                  </a:tcPr>
                </a:tc>
                <a:tc>
                  <a:txBody>
                    <a:bodyPr/>
                    <a:lstStyle/>
                    <a:p>
                      <a:pPr lvl="0" algn="just"/>
                      <a:r>
                        <a:rPr lang="en-US" sz="1000" kern="1200" dirty="0" smtClean="0">
                          <a:solidFill>
                            <a:schemeClr val="dk1"/>
                          </a:solidFill>
                          <a:effectLst/>
                          <a:latin typeface="+mn-lt"/>
                          <a:ea typeface="+mn-ea"/>
                          <a:cs typeface="+mn-cs"/>
                        </a:rPr>
                        <a:t>12 Townships in Yangon</a:t>
                      </a:r>
                    </a:p>
                  </a:txBody>
                  <a:tcPr anchor="ctr">
                    <a:solidFill>
                      <a:srgbClr val="E9EDF4"/>
                    </a:solidFill>
                  </a:tcPr>
                </a:tc>
                <a:extLst>
                  <a:ext uri="{0D108BD9-81ED-4DB2-BD59-A6C34878D82A}">
                    <a16:rowId xmlns:a16="http://schemas.microsoft.com/office/drawing/2014/main" val="10009"/>
                  </a:ext>
                </a:extLst>
              </a:tr>
              <a:tr h="241930">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Customer</a:t>
                      </a:r>
                      <a:r>
                        <a:rPr lang="en-US" sz="1000" b="1" kern="1200" baseline="0" dirty="0" smtClean="0">
                          <a:solidFill>
                            <a:schemeClr val="tx1"/>
                          </a:solidFill>
                          <a:effectLst/>
                          <a:latin typeface="+mn-lt"/>
                          <a:ea typeface="+mn-ea"/>
                          <a:cs typeface="+mn-cs"/>
                        </a:rPr>
                        <a:t> Base</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2600</a:t>
                      </a:r>
                    </a:p>
                  </a:txBody>
                  <a:tcPr anchor="ctr">
                    <a:solidFill>
                      <a:srgbClr val="C6D9F1"/>
                    </a:solidFill>
                  </a:tcPr>
                </a:tc>
                <a:extLst>
                  <a:ext uri="{0D108BD9-81ED-4DB2-BD59-A6C34878D82A}">
                    <a16:rowId xmlns:a16="http://schemas.microsoft.com/office/drawing/2014/main" val="10010"/>
                  </a:ext>
                </a:extLst>
              </a:tr>
            </a:tbl>
          </a:graphicData>
        </a:graphic>
      </p:graphicFrame>
      <p:sp>
        <p:nvSpPr>
          <p:cNvPr id="6" name="TextBox 5"/>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Tree>
    <p:extLst>
      <p:ext uri="{BB962C8B-B14F-4D97-AF65-F5344CB8AC3E}">
        <p14:creationId xmlns:p14="http://schemas.microsoft.com/office/powerpoint/2010/main" val="292111704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Profiles top 10 local MFIs, </a:t>
            </a:r>
            <a:r>
              <a:rPr lang="en-US" altLang="ja-JP" sz="2400" dirty="0" err="1" smtClean="0">
                <a:solidFill>
                  <a:schemeClr val="tx2">
                    <a:lumMod val="50000"/>
                  </a:schemeClr>
                </a:solidFill>
              </a:rPr>
              <a:t>Tauk</a:t>
            </a:r>
            <a:r>
              <a:rPr lang="en-US" altLang="ja-JP" sz="2400" dirty="0" smtClean="0">
                <a:solidFill>
                  <a:schemeClr val="tx2">
                    <a:lumMod val="50000"/>
                  </a:schemeClr>
                </a:solidFill>
              </a:rPr>
              <a:t> </a:t>
            </a:r>
            <a:r>
              <a:rPr lang="en-US" altLang="ja-JP" sz="2400" dirty="0" err="1" smtClean="0">
                <a:solidFill>
                  <a:schemeClr val="tx2">
                    <a:lumMod val="50000"/>
                  </a:schemeClr>
                </a:solidFill>
              </a:rPr>
              <a:t>Htun</a:t>
            </a:r>
            <a:endParaRPr lang="en-US" sz="2400" dirty="0">
              <a:solidFill>
                <a:schemeClr val="tx2">
                  <a:lumMod val="50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565814347"/>
              </p:ext>
            </p:extLst>
          </p:nvPr>
        </p:nvGraphicFramePr>
        <p:xfrm>
          <a:off x="228601" y="1066799"/>
          <a:ext cx="9448799" cy="5284066"/>
        </p:xfrm>
        <a:graphic>
          <a:graphicData uri="http://schemas.openxmlformats.org/drawingml/2006/table">
            <a:tbl>
              <a:tblPr bandRow="1">
                <a:tableStyleId>{5C22544A-7EE6-4342-B048-85BDC9FD1C3A}</a:tableStyleId>
              </a:tblPr>
              <a:tblGrid>
                <a:gridCol w="1828800">
                  <a:extLst>
                    <a:ext uri="{9D8B030D-6E8A-4147-A177-3AD203B41FA5}">
                      <a16:colId xmlns:a16="http://schemas.microsoft.com/office/drawing/2014/main" val="20000"/>
                    </a:ext>
                  </a:extLst>
                </a:gridCol>
                <a:gridCol w="1908601">
                  <a:extLst>
                    <a:ext uri="{9D8B030D-6E8A-4147-A177-3AD203B41FA5}">
                      <a16:colId xmlns:a16="http://schemas.microsoft.com/office/drawing/2014/main" val="20001"/>
                    </a:ext>
                  </a:extLst>
                </a:gridCol>
                <a:gridCol w="5711398">
                  <a:extLst>
                    <a:ext uri="{9D8B030D-6E8A-4147-A177-3AD203B41FA5}">
                      <a16:colId xmlns:a16="http://schemas.microsoft.com/office/drawing/2014/main" val="20002"/>
                    </a:ext>
                  </a:extLst>
                </a:gridCol>
              </a:tblGrid>
              <a:tr h="1404017">
                <a:tc>
                  <a:txBody>
                    <a:bodyPr/>
                    <a:lstStyle/>
                    <a:p>
                      <a:r>
                        <a:rPr lang="en-US" sz="1200" dirty="0" smtClean="0">
                          <a:solidFill>
                            <a:schemeClr val="bg1"/>
                          </a:solidFill>
                          <a:latin typeface="+mn-lt"/>
                        </a:rPr>
                        <a:t>Description</a:t>
                      </a:r>
                      <a:r>
                        <a:rPr lang="en-US" sz="1200" baseline="0" dirty="0" smtClean="0">
                          <a:solidFill>
                            <a:schemeClr val="bg1"/>
                          </a:solidFill>
                          <a:latin typeface="+mn-lt"/>
                        </a:rPr>
                        <a:t> of Business</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lvl="0" indent="-171450" algn="just">
                        <a:buFont typeface="Arial" pitchFamily="34" charset="0"/>
                        <a:buChar char="•"/>
                      </a:pPr>
                      <a:endParaRPr lang="en-US" sz="1050" kern="1200" dirty="0" smtClean="0">
                        <a:solidFill>
                          <a:schemeClr val="dk1"/>
                        </a:solidFill>
                        <a:effectLst/>
                        <a:latin typeface="+mn-lt"/>
                        <a:ea typeface="+mn-ea"/>
                        <a:cs typeface="+mn-cs"/>
                      </a:endParaRPr>
                    </a:p>
                    <a:p>
                      <a:pPr marL="171450" lvl="0" indent="-171450" algn="just">
                        <a:buFont typeface="Arial" pitchFamily="34" charset="0"/>
                        <a:buChar char="•"/>
                      </a:pPr>
                      <a:r>
                        <a:rPr lang="en-US" sz="1050" kern="1200" dirty="0" err="1" smtClean="0">
                          <a:solidFill>
                            <a:schemeClr val="dk1"/>
                          </a:solidFill>
                          <a:effectLst/>
                          <a:latin typeface="+mn-lt"/>
                          <a:ea typeface="+mn-ea"/>
                          <a:cs typeface="+mn-cs"/>
                        </a:rPr>
                        <a:t>Tauk</a:t>
                      </a:r>
                      <a:r>
                        <a:rPr lang="en-US" sz="1050" kern="1200" baseline="0" dirty="0" smtClean="0">
                          <a:solidFill>
                            <a:schemeClr val="dk1"/>
                          </a:solidFill>
                          <a:effectLst/>
                          <a:latin typeface="+mn-lt"/>
                          <a:ea typeface="+mn-ea"/>
                          <a:cs typeface="+mn-cs"/>
                        </a:rPr>
                        <a:t> </a:t>
                      </a:r>
                      <a:r>
                        <a:rPr lang="en-US" sz="1050" kern="1200" baseline="0" dirty="0" err="1" smtClean="0">
                          <a:solidFill>
                            <a:schemeClr val="dk1"/>
                          </a:solidFill>
                          <a:effectLst/>
                          <a:latin typeface="+mn-lt"/>
                          <a:ea typeface="+mn-ea"/>
                          <a:cs typeface="+mn-cs"/>
                        </a:rPr>
                        <a:t>Htun</a:t>
                      </a:r>
                      <a:r>
                        <a:rPr lang="en-US" sz="1050" kern="1200" baseline="0" dirty="0" smtClean="0">
                          <a:solidFill>
                            <a:schemeClr val="dk1"/>
                          </a:solidFill>
                          <a:effectLst/>
                          <a:latin typeface="+mn-lt"/>
                          <a:ea typeface="+mn-ea"/>
                          <a:cs typeface="+mn-cs"/>
                        </a:rPr>
                        <a:t> is a private company formed in 2009 with majority of shareholders being key members of Union Solidarity and Development Party, a major political party which won more than 60% of seats in the parliament. The company was formed with the intention of providing credit to those in need and some amount of its profit is donated to the party.</a:t>
                      </a:r>
                    </a:p>
                    <a:p>
                      <a:pPr marL="171450" lvl="0" indent="-171450" algn="just">
                        <a:buFont typeface="Arial" pitchFamily="34" charset="0"/>
                        <a:buChar char="•"/>
                      </a:pPr>
                      <a:r>
                        <a:rPr lang="en-US" sz="1050" kern="1200" baseline="0" dirty="0" smtClean="0">
                          <a:solidFill>
                            <a:schemeClr val="dk1"/>
                          </a:solidFill>
                          <a:effectLst/>
                          <a:latin typeface="+mn-lt"/>
                          <a:ea typeface="+mn-ea"/>
                          <a:cs typeface="+mn-cs"/>
                        </a:rPr>
                        <a:t>It started providing loans to farmers in collaboration with cooperatives since it was formed.  When the Microfinance Law was enacted in 2011, it decided to apply for a license to go deeper into the business and was granted the license in 2012 to operate in 45 townships of Yangon.</a:t>
                      </a:r>
                    </a:p>
                    <a:p>
                      <a:pPr marL="171450" lvl="0" indent="-171450" algn="just">
                        <a:buFont typeface="Arial" pitchFamily="34" charset="0"/>
                        <a:buChar char="•"/>
                      </a:pPr>
                      <a:r>
                        <a:rPr lang="en-US" sz="1050" kern="1200" baseline="0" dirty="0" smtClean="0">
                          <a:solidFill>
                            <a:schemeClr val="dk1"/>
                          </a:solidFill>
                          <a:effectLst/>
                          <a:latin typeface="+mn-lt"/>
                          <a:ea typeface="+mn-ea"/>
                          <a:cs typeface="+mn-cs"/>
                        </a:rPr>
                        <a:t>Deposit Taking Institution</a:t>
                      </a:r>
                    </a:p>
                    <a:p>
                      <a:pPr marL="171450" lvl="0" indent="-171450" algn="just">
                        <a:buFont typeface="Arial" pitchFamily="34" charset="0"/>
                        <a:buChar char="•"/>
                      </a:pPr>
                      <a:endParaRPr lang="en-US" sz="1050" kern="1200" baseline="0" dirty="0" smtClean="0">
                        <a:solidFill>
                          <a:schemeClr val="dk1"/>
                        </a:solidFill>
                        <a:effectLst/>
                        <a:latin typeface="+mn-lt"/>
                        <a:ea typeface="+mn-ea"/>
                        <a:cs typeface="+mn-cs"/>
                      </a:endParaRPr>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569105">
                <a:tc>
                  <a:txBody>
                    <a:bodyPr/>
                    <a:lstStyle/>
                    <a:p>
                      <a:pPr marL="0" marR="0">
                        <a:lnSpc>
                          <a:spcPct val="100000"/>
                        </a:lnSpc>
                        <a:spcBef>
                          <a:spcPts val="0"/>
                        </a:spcBef>
                        <a:spcAft>
                          <a:spcPts val="0"/>
                        </a:spcAft>
                      </a:pPr>
                      <a:r>
                        <a:rPr lang="en-US" sz="1200" baseline="0" dirty="0" smtClean="0">
                          <a:solidFill>
                            <a:schemeClr val="bg1"/>
                          </a:solidFill>
                          <a:effectLst/>
                          <a:latin typeface="+mn-lt"/>
                          <a:ea typeface="Calibri"/>
                          <a:cs typeface="Times New Roman"/>
                        </a:rPr>
                        <a:t>Main Products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171450" lvl="0" indent="-171450" algn="just">
                        <a:buFont typeface="Arial" pitchFamily="34" charset="0"/>
                        <a:buChar char="•"/>
                      </a:pPr>
                      <a:r>
                        <a:rPr lang="en-US" sz="1050" kern="1200" dirty="0" smtClean="0">
                          <a:solidFill>
                            <a:schemeClr val="dk1"/>
                          </a:solidFill>
                          <a:effectLst/>
                          <a:latin typeface="+mn-lt"/>
                          <a:ea typeface="+mn-ea"/>
                          <a:cs typeface="+mn-cs"/>
                        </a:rPr>
                        <a:t>Types</a:t>
                      </a:r>
                      <a:r>
                        <a:rPr lang="en-US" sz="1050" kern="1200" baseline="0" dirty="0" smtClean="0">
                          <a:solidFill>
                            <a:schemeClr val="dk1"/>
                          </a:solidFill>
                          <a:effectLst/>
                          <a:latin typeface="+mn-lt"/>
                          <a:ea typeface="+mn-ea"/>
                          <a:cs typeface="+mn-cs"/>
                        </a:rPr>
                        <a:t> of Loan </a:t>
                      </a:r>
                      <a:r>
                        <a:rPr lang="en-US" sz="1050" kern="1200" dirty="0" smtClean="0">
                          <a:solidFill>
                            <a:schemeClr val="dk1"/>
                          </a:solidFill>
                          <a:effectLst/>
                          <a:latin typeface="+mn-lt"/>
                          <a:ea typeface="+mn-ea"/>
                          <a:cs typeface="+mn-cs"/>
                          <a:sym typeface="Wingdings"/>
                        </a:rPr>
                        <a:t></a:t>
                      </a:r>
                      <a:r>
                        <a:rPr lang="en-US" sz="1050" kern="1200" dirty="0" smtClean="0">
                          <a:solidFill>
                            <a:schemeClr val="dk1"/>
                          </a:solidFill>
                          <a:effectLst/>
                          <a:latin typeface="+mn-lt"/>
                          <a:ea typeface="+mn-ea"/>
                          <a:cs typeface="+mn-cs"/>
                        </a:rPr>
                        <a:t>General Loan</a:t>
                      </a:r>
                      <a:r>
                        <a:rPr lang="en-US" sz="1050" kern="1200" baseline="0" dirty="0" smtClean="0">
                          <a:solidFill>
                            <a:schemeClr val="dk1"/>
                          </a:solidFill>
                          <a:effectLst/>
                          <a:latin typeface="+mn-lt"/>
                          <a:ea typeface="+mn-ea"/>
                          <a:cs typeface="+mn-cs"/>
                        </a:rPr>
                        <a:t> / Group Lending</a:t>
                      </a:r>
                      <a:endParaRPr lang="en-US" sz="1050" kern="1200" dirty="0" smtClean="0">
                        <a:solidFill>
                          <a:schemeClr val="dk1"/>
                        </a:solidFill>
                        <a:effectLst/>
                        <a:latin typeface="+mn-lt"/>
                        <a:ea typeface="+mn-ea"/>
                        <a:cs typeface="+mn-cs"/>
                      </a:endParaRPr>
                    </a:p>
                    <a:p>
                      <a:pPr marL="171450" lvl="0" indent="-171450" algn="just">
                        <a:buFont typeface="Arial" pitchFamily="34" charset="0"/>
                        <a:buChar char="•"/>
                      </a:pPr>
                      <a:r>
                        <a:rPr lang="en-US" sz="1050" kern="1200" dirty="0" smtClean="0">
                          <a:solidFill>
                            <a:schemeClr val="dk1"/>
                          </a:solidFill>
                          <a:effectLst/>
                          <a:latin typeface="+mn-lt"/>
                          <a:ea typeface="+mn-ea"/>
                          <a:cs typeface="+mn-cs"/>
                        </a:rPr>
                        <a:t>Loan Term </a:t>
                      </a:r>
                      <a:r>
                        <a:rPr lang="en-US" sz="1050" kern="1200" dirty="0" smtClean="0">
                          <a:solidFill>
                            <a:schemeClr val="dk1"/>
                          </a:solidFill>
                          <a:effectLst/>
                          <a:latin typeface="+mn-lt"/>
                          <a:ea typeface="+mn-ea"/>
                          <a:cs typeface="+mn-cs"/>
                          <a:sym typeface="Wingdings"/>
                        </a:rPr>
                        <a:t></a:t>
                      </a:r>
                      <a:r>
                        <a:rPr lang="en-US" sz="1050" kern="1200" baseline="0" dirty="0" smtClean="0">
                          <a:solidFill>
                            <a:schemeClr val="dk1"/>
                          </a:solidFill>
                          <a:effectLst/>
                          <a:latin typeface="+mn-lt"/>
                          <a:ea typeface="+mn-ea"/>
                          <a:cs typeface="+mn-cs"/>
                          <a:sym typeface="Wingdings"/>
                        </a:rPr>
                        <a:t> Minimum 3 months (Negotiable)</a:t>
                      </a:r>
                    </a:p>
                    <a:p>
                      <a:pPr marL="171450" lvl="0" indent="-171450" algn="just">
                        <a:buFont typeface="Arial" pitchFamily="34" charset="0"/>
                        <a:buChar char="•"/>
                      </a:pPr>
                      <a:r>
                        <a:rPr lang="en-US" sz="1050" kern="1200" baseline="0" dirty="0" smtClean="0">
                          <a:solidFill>
                            <a:schemeClr val="dk1"/>
                          </a:solidFill>
                          <a:effectLst/>
                          <a:latin typeface="+mn-lt"/>
                          <a:ea typeface="+mn-ea"/>
                          <a:cs typeface="+mn-cs"/>
                          <a:sym typeface="Wingdings"/>
                        </a:rPr>
                        <a:t>Loan Cycle </a:t>
                      </a:r>
                      <a:r>
                        <a:rPr lang="en-US" sz="1050" kern="1200" dirty="0" smtClean="0">
                          <a:solidFill>
                            <a:schemeClr val="dk1"/>
                          </a:solidFill>
                          <a:effectLst/>
                          <a:latin typeface="+mn-lt"/>
                          <a:ea typeface="+mn-ea"/>
                          <a:cs typeface="+mn-cs"/>
                          <a:sym typeface="Wingdings"/>
                        </a:rPr>
                        <a:t> 3 months (Adjustable).</a:t>
                      </a:r>
                      <a:r>
                        <a:rPr lang="en-US" sz="1050" kern="1200" baseline="0" dirty="0" smtClean="0">
                          <a:solidFill>
                            <a:schemeClr val="dk1"/>
                          </a:solidFill>
                          <a:effectLst/>
                          <a:latin typeface="+mn-lt"/>
                          <a:ea typeface="+mn-ea"/>
                          <a:cs typeface="+mn-cs"/>
                          <a:sym typeface="Wingdings"/>
                        </a:rPr>
                        <a:t> The maximum amount of loan for every cycle is 30,000 MMK.</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869153">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Loan Disbursement and debt collection</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171450" lvl="0" indent="-171450" algn="just">
                        <a:buFont typeface="Arial" pitchFamily="34" charset="0"/>
                        <a:buChar char="•"/>
                      </a:pPr>
                      <a:r>
                        <a:rPr lang="en-US" sz="1050" kern="1200" baseline="0" dirty="0" smtClean="0">
                          <a:solidFill>
                            <a:schemeClr val="dk1"/>
                          </a:solidFill>
                          <a:effectLst/>
                          <a:latin typeface="+mn-lt"/>
                          <a:ea typeface="+mn-ea"/>
                          <a:cs typeface="+mn-cs"/>
                          <a:sym typeface="Wingdings"/>
                        </a:rPr>
                        <a:t>Borrowers are required to be the members of </a:t>
                      </a:r>
                      <a:r>
                        <a:rPr lang="en-US" sz="1050" kern="1200" baseline="0" dirty="0" err="1" smtClean="0">
                          <a:solidFill>
                            <a:schemeClr val="dk1"/>
                          </a:solidFill>
                          <a:effectLst/>
                          <a:latin typeface="+mn-lt"/>
                          <a:ea typeface="+mn-ea"/>
                          <a:cs typeface="+mn-cs"/>
                          <a:sym typeface="Wingdings"/>
                        </a:rPr>
                        <a:t>Tauk</a:t>
                      </a:r>
                      <a:r>
                        <a:rPr lang="en-US" sz="1050" kern="1200" baseline="0" dirty="0" smtClean="0">
                          <a:solidFill>
                            <a:schemeClr val="dk1"/>
                          </a:solidFill>
                          <a:effectLst/>
                          <a:latin typeface="+mn-lt"/>
                          <a:ea typeface="+mn-ea"/>
                          <a:cs typeface="+mn-cs"/>
                          <a:sym typeface="Wingdings"/>
                        </a:rPr>
                        <a:t> </a:t>
                      </a:r>
                      <a:r>
                        <a:rPr lang="en-US" sz="1050" kern="1200" baseline="0" dirty="0" err="1" smtClean="0">
                          <a:solidFill>
                            <a:schemeClr val="dk1"/>
                          </a:solidFill>
                          <a:effectLst/>
                          <a:latin typeface="+mn-lt"/>
                          <a:ea typeface="+mn-ea"/>
                          <a:cs typeface="+mn-cs"/>
                          <a:sym typeface="Wingdings"/>
                        </a:rPr>
                        <a:t>Htun</a:t>
                      </a:r>
                      <a:r>
                        <a:rPr lang="en-US" sz="1050" kern="1200" baseline="0" dirty="0" smtClean="0">
                          <a:solidFill>
                            <a:schemeClr val="dk1"/>
                          </a:solidFill>
                          <a:effectLst/>
                          <a:latin typeface="+mn-lt"/>
                          <a:ea typeface="+mn-ea"/>
                          <a:cs typeface="+mn-cs"/>
                          <a:sym typeface="Wingdings"/>
                        </a:rPr>
                        <a:t>. </a:t>
                      </a:r>
                    </a:p>
                    <a:p>
                      <a:pPr marL="171450" lvl="0" indent="-171450" algn="just">
                        <a:buFont typeface="Arial" pitchFamily="34" charset="0"/>
                        <a:buChar char="•"/>
                      </a:pPr>
                      <a:r>
                        <a:rPr lang="en-US" sz="1050" kern="1200" baseline="0" dirty="0" err="1" smtClean="0">
                          <a:solidFill>
                            <a:schemeClr val="dk1"/>
                          </a:solidFill>
                          <a:effectLst/>
                          <a:latin typeface="+mn-lt"/>
                          <a:ea typeface="+mn-ea"/>
                          <a:cs typeface="+mn-cs"/>
                          <a:sym typeface="Wingdings"/>
                        </a:rPr>
                        <a:t>Tauk</a:t>
                      </a:r>
                      <a:r>
                        <a:rPr lang="en-US" sz="1050" kern="1200" baseline="0" dirty="0" smtClean="0">
                          <a:solidFill>
                            <a:schemeClr val="dk1"/>
                          </a:solidFill>
                          <a:effectLst/>
                          <a:latin typeface="+mn-lt"/>
                          <a:ea typeface="+mn-ea"/>
                          <a:cs typeface="+mn-cs"/>
                          <a:sym typeface="Wingdings"/>
                        </a:rPr>
                        <a:t> </a:t>
                      </a:r>
                      <a:r>
                        <a:rPr lang="en-US" sz="1050" kern="1200" baseline="0" dirty="0" err="1" smtClean="0">
                          <a:solidFill>
                            <a:schemeClr val="dk1"/>
                          </a:solidFill>
                          <a:effectLst/>
                          <a:latin typeface="+mn-lt"/>
                          <a:ea typeface="+mn-ea"/>
                          <a:cs typeface="+mn-cs"/>
                          <a:sym typeface="Wingdings"/>
                        </a:rPr>
                        <a:t>Htun</a:t>
                      </a:r>
                      <a:r>
                        <a:rPr lang="en-US" sz="1050" kern="1200" baseline="0" dirty="0" smtClean="0">
                          <a:solidFill>
                            <a:schemeClr val="dk1"/>
                          </a:solidFill>
                          <a:effectLst/>
                          <a:latin typeface="+mn-lt"/>
                          <a:ea typeface="+mn-ea"/>
                          <a:cs typeface="+mn-cs"/>
                          <a:sym typeface="Wingdings"/>
                        </a:rPr>
                        <a:t> appoints one of its borrowers as an agent representing borrowers in that specific township and loan disbursement and collection takes place via that person. Out of 2.5% interest </a:t>
                      </a:r>
                      <a:r>
                        <a:rPr lang="en-US" sz="1050" kern="1200" baseline="0" dirty="0" err="1" smtClean="0">
                          <a:solidFill>
                            <a:schemeClr val="dk1"/>
                          </a:solidFill>
                          <a:effectLst/>
                          <a:latin typeface="+mn-lt"/>
                          <a:ea typeface="+mn-ea"/>
                          <a:cs typeface="+mn-cs"/>
                          <a:sym typeface="Wingdings"/>
                        </a:rPr>
                        <a:t>Tauk</a:t>
                      </a:r>
                      <a:r>
                        <a:rPr lang="en-US" sz="1050" kern="1200" baseline="0" dirty="0" smtClean="0">
                          <a:solidFill>
                            <a:schemeClr val="dk1"/>
                          </a:solidFill>
                          <a:effectLst/>
                          <a:latin typeface="+mn-lt"/>
                          <a:ea typeface="+mn-ea"/>
                          <a:cs typeface="+mn-cs"/>
                          <a:sym typeface="Wingdings"/>
                        </a:rPr>
                        <a:t> </a:t>
                      </a:r>
                      <a:r>
                        <a:rPr lang="en-US" sz="1050" kern="1200" baseline="0" dirty="0" err="1" smtClean="0">
                          <a:solidFill>
                            <a:schemeClr val="dk1"/>
                          </a:solidFill>
                          <a:effectLst/>
                          <a:latin typeface="+mn-lt"/>
                          <a:ea typeface="+mn-ea"/>
                          <a:cs typeface="+mn-cs"/>
                          <a:sym typeface="Wingdings"/>
                        </a:rPr>
                        <a:t>Htun</a:t>
                      </a:r>
                      <a:r>
                        <a:rPr lang="en-US" sz="1050" kern="1200" baseline="0" dirty="0" smtClean="0">
                          <a:solidFill>
                            <a:schemeClr val="dk1"/>
                          </a:solidFill>
                          <a:effectLst/>
                          <a:latin typeface="+mn-lt"/>
                          <a:ea typeface="+mn-ea"/>
                          <a:cs typeface="+mn-cs"/>
                          <a:sym typeface="Wingdings"/>
                        </a:rPr>
                        <a:t> gets, the agent entitles commission of 1%. The agent then appoints sub agents who are responsible for each sub areas such as quarters as the 1% commission is shared based on their mutual agreements. However, these agents are not bound to pay back the debt on behalf of the borrowers in case of bad debt.</a:t>
                      </a:r>
                    </a:p>
                  </a:txBody>
                  <a:tcPr anchor="ctr">
                    <a:solidFill>
                      <a:srgbClr val="C6D9F1"/>
                    </a:solidFill>
                  </a:tcPr>
                </a:tc>
                <a:tc hMerge="1">
                  <a:txBody>
                    <a:bodyPr/>
                    <a:lstStyle/>
                    <a:p>
                      <a:endParaRPr lang="en-US"/>
                    </a:p>
                  </a:txBody>
                  <a:tcPr/>
                </a:tc>
                <a:extLst>
                  <a:ext uri="{0D108BD9-81ED-4DB2-BD59-A6C34878D82A}">
                    <a16:rowId xmlns:a16="http://schemas.microsoft.com/office/drawing/2014/main" val="10002"/>
                  </a:ext>
                </a:extLst>
              </a:tr>
              <a:tr h="245146">
                <a:tc rowSpan="4">
                  <a:txBody>
                    <a:bodyPr/>
                    <a:lstStyle/>
                    <a:p>
                      <a:r>
                        <a:rPr lang="en-US" sz="1200" b="0" dirty="0" smtClean="0">
                          <a:solidFill>
                            <a:schemeClr val="bg1"/>
                          </a:solidFill>
                          <a:latin typeface="+mn-lt"/>
                        </a:rPr>
                        <a:t>Key</a:t>
                      </a:r>
                      <a:r>
                        <a:rPr lang="en-US" sz="1200" b="0" baseline="0" dirty="0" smtClean="0">
                          <a:solidFill>
                            <a:schemeClr val="bg1"/>
                          </a:solidFill>
                          <a:latin typeface="+mn-lt"/>
                        </a:rPr>
                        <a:t> Financials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50" b="1" kern="1200" dirty="0" smtClean="0">
                          <a:solidFill>
                            <a:schemeClr val="tx1"/>
                          </a:solidFill>
                          <a:effectLst/>
                          <a:latin typeface="+mn-lt"/>
                          <a:ea typeface="+mn-ea"/>
                          <a:cs typeface="+mn-cs"/>
                        </a:rPr>
                        <a:t>Loan Portfolio</a:t>
                      </a:r>
                    </a:p>
                  </a:txBody>
                  <a:tcPr anchor="ctr">
                    <a:solidFill>
                      <a:srgbClr val="E9EDF4"/>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500,000,000 </a:t>
                      </a:r>
                      <a:r>
                        <a:rPr lang="en-US" sz="1000" b="0" kern="1200" baseline="0" dirty="0" smtClean="0">
                          <a:solidFill>
                            <a:schemeClr val="tx1"/>
                          </a:solidFill>
                          <a:effectLst/>
                          <a:latin typeface="+mn-lt"/>
                          <a:ea typeface="+mn-ea"/>
                          <a:cs typeface="+mn-cs"/>
                        </a:rPr>
                        <a:t> MMK</a:t>
                      </a:r>
                      <a:endParaRPr lang="en-US" sz="1000" b="0" kern="1200" dirty="0" smtClean="0">
                        <a:solidFill>
                          <a:schemeClr val="tx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3"/>
                  </a:ext>
                </a:extLst>
              </a:tr>
              <a:tr h="275172">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50" b="1" kern="1200" dirty="0" smtClean="0">
                          <a:solidFill>
                            <a:schemeClr val="tx1"/>
                          </a:solidFill>
                          <a:effectLst/>
                          <a:latin typeface="+mn-lt"/>
                          <a:ea typeface="+mn-ea"/>
                          <a:cs typeface="+mn-cs"/>
                        </a:rPr>
                        <a:t>Loan amount</a:t>
                      </a: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30,000 MMK</a:t>
                      </a:r>
                    </a:p>
                  </a:txBody>
                  <a:tcPr anchor="ctr">
                    <a:solidFill>
                      <a:srgbClr val="C6D9F1"/>
                    </a:solidFill>
                  </a:tcPr>
                </a:tc>
                <a:extLst>
                  <a:ext uri="{0D108BD9-81ED-4DB2-BD59-A6C34878D82A}">
                    <a16:rowId xmlns:a16="http://schemas.microsoft.com/office/drawing/2014/main" val="10004"/>
                  </a:ext>
                </a:extLst>
              </a:tr>
              <a:tr h="245146">
                <a:tc vMerge="1">
                  <a:txBody>
                    <a:bodyPr/>
                    <a:lstStyle/>
                    <a:p>
                      <a:endParaRPr lang="en-US"/>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50" b="1" kern="1200" dirty="0" smtClean="0">
                          <a:solidFill>
                            <a:schemeClr val="tx1"/>
                          </a:solidFill>
                          <a:effectLst/>
                          <a:latin typeface="+mn-lt"/>
                          <a:ea typeface="+mn-ea"/>
                          <a:cs typeface="+mn-cs"/>
                        </a:rPr>
                        <a:t>Interest Rate</a:t>
                      </a:r>
                    </a:p>
                  </a:txBody>
                  <a:tcPr anchor="ctr">
                    <a:solidFill>
                      <a:srgbClr val="E9EDF4"/>
                    </a:solidFill>
                  </a:tcPr>
                </a:tc>
                <a:tc>
                  <a:txBody>
                    <a:bodyPr/>
                    <a:lstStyle/>
                    <a:p>
                      <a:pPr lvl="0" algn="just"/>
                      <a:r>
                        <a:rPr lang="en-US" sz="1000" kern="1200" dirty="0" smtClean="0">
                          <a:solidFill>
                            <a:schemeClr val="dk1"/>
                          </a:solidFill>
                          <a:effectLst/>
                          <a:latin typeface="+mn-lt"/>
                          <a:ea typeface="+mn-ea"/>
                          <a:cs typeface="+mn-cs"/>
                        </a:rPr>
                        <a:t>Monthly</a:t>
                      </a:r>
                      <a:r>
                        <a:rPr lang="en-US" sz="1000" kern="1200" baseline="0" dirty="0" smtClean="0">
                          <a:solidFill>
                            <a:schemeClr val="dk1"/>
                          </a:solidFill>
                          <a:effectLst/>
                          <a:latin typeface="+mn-lt"/>
                          <a:ea typeface="+mn-ea"/>
                          <a:cs typeface="+mn-cs"/>
                        </a:rPr>
                        <a:t> rate – 2.5%, Declining Method, Weekly Repayment</a:t>
                      </a:r>
                      <a:endParaRPr lang="en-US" sz="1000" kern="1200" dirty="0" smtClean="0">
                        <a:solidFill>
                          <a:schemeClr val="dk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5"/>
                  </a:ext>
                </a:extLst>
              </a:tr>
              <a:tr h="245146">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50" b="1" kern="1200" dirty="0" smtClean="0">
                          <a:solidFill>
                            <a:schemeClr val="tx1"/>
                          </a:solidFill>
                          <a:effectLst/>
                          <a:latin typeface="+mn-lt"/>
                          <a:ea typeface="+mn-ea"/>
                          <a:cs typeface="+mn-cs"/>
                        </a:rPr>
                        <a:t>Bad Debt</a:t>
                      </a:r>
                    </a:p>
                  </a:txBody>
                  <a:tcPr anchor="ctr">
                    <a:solidFill>
                      <a:srgbClr val="C6D9F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Approximately</a:t>
                      </a:r>
                      <a:r>
                        <a:rPr lang="en-US" sz="1000" b="0" kern="1200" baseline="0" dirty="0" smtClean="0">
                          <a:solidFill>
                            <a:schemeClr val="tx1"/>
                          </a:solidFill>
                          <a:effectLst/>
                          <a:latin typeface="+mn-lt"/>
                          <a:ea typeface="+mn-ea"/>
                          <a:cs typeface="+mn-cs"/>
                        </a:rPr>
                        <a:t> 60% of loan outstanding</a:t>
                      </a:r>
                      <a:endParaRPr lang="en-US" sz="1000" b="0" kern="1200" dirty="0" smtClean="0">
                        <a:solidFill>
                          <a:schemeClr val="tx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6"/>
                  </a:ext>
                </a:extLst>
              </a:tr>
              <a:tr h="245146">
                <a:tc rowSpan="3">
                  <a:txBody>
                    <a:bodyPr/>
                    <a:lstStyle/>
                    <a:p>
                      <a:r>
                        <a:rPr lang="en-US" sz="1200" b="0" dirty="0" smtClean="0">
                          <a:solidFill>
                            <a:schemeClr val="bg1"/>
                          </a:solidFill>
                          <a:latin typeface="+mn-lt"/>
                        </a:rPr>
                        <a:t>Key Operational</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50" b="1" kern="1200" dirty="0" smtClean="0">
                          <a:solidFill>
                            <a:schemeClr val="tx1"/>
                          </a:solidFill>
                          <a:effectLst/>
                          <a:latin typeface="+mn-lt"/>
                          <a:ea typeface="+mn-ea"/>
                          <a:cs typeface="+mn-cs"/>
                        </a:rPr>
                        <a:t>Main</a:t>
                      </a:r>
                      <a:r>
                        <a:rPr lang="en-US" sz="1050" b="1" kern="1200" baseline="0" dirty="0" smtClean="0">
                          <a:solidFill>
                            <a:schemeClr val="tx1"/>
                          </a:solidFill>
                          <a:effectLst/>
                          <a:latin typeface="+mn-lt"/>
                          <a:ea typeface="+mn-ea"/>
                          <a:cs typeface="+mn-cs"/>
                        </a:rPr>
                        <a:t> Head Office</a:t>
                      </a:r>
                      <a:endParaRPr lang="en-US" sz="1050" b="1" kern="1200" dirty="0" smtClean="0">
                        <a:solidFill>
                          <a:schemeClr val="tx1"/>
                        </a:solidFill>
                        <a:effectLst/>
                        <a:latin typeface="+mn-lt"/>
                        <a:ea typeface="+mn-ea"/>
                        <a:cs typeface="+mn-cs"/>
                      </a:endParaRPr>
                    </a:p>
                  </a:txBody>
                  <a:tcPr anchor="ctr"/>
                </a:tc>
                <a:tc>
                  <a:txBody>
                    <a:bodyPr/>
                    <a:lstStyle/>
                    <a:p>
                      <a:pPr lvl="0" algn="just"/>
                      <a:r>
                        <a:rPr lang="en-US" sz="1000" kern="1200" dirty="0" smtClean="0">
                          <a:solidFill>
                            <a:schemeClr val="dk1"/>
                          </a:solidFill>
                          <a:effectLst/>
                          <a:latin typeface="+mn-lt"/>
                          <a:ea typeface="+mn-ea"/>
                          <a:cs typeface="+mn-cs"/>
                        </a:rPr>
                        <a:t>Yangon</a:t>
                      </a:r>
                    </a:p>
                  </a:txBody>
                  <a:tcPr anchor="ctr"/>
                </a:tc>
                <a:extLst>
                  <a:ext uri="{0D108BD9-81ED-4DB2-BD59-A6C34878D82A}">
                    <a16:rowId xmlns:a16="http://schemas.microsoft.com/office/drawing/2014/main" val="10007"/>
                  </a:ext>
                </a:extLst>
              </a:tr>
              <a:tr h="386290">
                <a:tc vMerge="1">
                  <a:txBody>
                    <a:bodyPr/>
                    <a:lstStyle/>
                    <a:p>
                      <a:endParaRPr lang="en-US" sz="10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50" b="1" kern="1200" dirty="0" smtClean="0">
                          <a:solidFill>
                            <a:schemeClr val="tx1"/>
                          </a:solidFill>
                          <a:effectLst/>
                          <a:latin typeface="+mn-lt"/>
                          <a:ea typeface="+mn-ea"/>
                          <a:cs typeface="+mn-cs"/>
                        </a:rPr>
                        <a:t>Areas</a:t>
                      </a: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Operating</a:t>
                      </a:r>
                      <a:r>
                        <a:rPr lang="en-US" sz="1000" kern="1200" baseline="0" dirty="0" smtClean="0">
                          <a:solidFill>
                            <a:schemeClr val="dk1"/>
                          </a:solidFill>
                          <a:effectLst/>
                          <a:latin typeface="+mn-lt"/>
                          <a:ea typeface="+mn-ea"/>
                          <a:cs typeface="+mn-cs"/>
                        </a:rPr>
                        <a:t> in 44 out of 45 townships. The township which has been left out is due to its remote location and difficult accessibility such as transportation.</a:t>
                      </a:r>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8"/>
                  </a:ext>
                </a:extLst>
              </a:tr>
              <a:tr h="245146">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50" b="1" kern="1200" dirty="0" smtClean="0">
                          <a:solidFill>
                            <a:schemeClr val="tx1"/>
                          </a:solidFill>
                          <a:effectLst/>
                          <a:latin typeface="+mn-lt"/>
                          <a:ea typeface="+mn-ea"/>
                          <a:cs typeface="+mn-cs"/>
                        </a:rPr>
                        <a:t>Customer</a:t>
                      </a:r>
                      <a:r>
                        <a:rPr lang="en-US" sz="1050" b="1" kern="1200" baseline="0" dirty="0" smtClean="0">
                          <a:solidFill>
                            <a:schemeClr val="tx1"/>
                          </a:solidFill>
                          <a:effectLst/>
                          <a:latin typeface="+mn-lt"/>
                          <a:ea typeface="+mn-ea"/>
                          <a:cs typeface="+mn-cs"/>
                        </a:rPr>
                        <a:t> Base</a:t>
                      </a:r>
                      <a:endParaRPr lang="en-US" sz="1050" b="1" kern="1200" dirty="0" smtClean="0">
                        <a:solidFill>
                          <a:schemeClr val="tx1"/>
                        </a:solidFill>
                        <a:effectLst/>
                        <a:latin typeface="+mn-lt"/>
                        <a:ea typeface="+mn-ea"/>
                        <a:cs typeface="+mn-cs"/>
                      </a:endParaRPr>
                    </a:p>
                  </a:txBody>
                  <a:tcPr anchor="ctr">
                    <a:solidFill>
                      <a:srgbClr val="E9EDF4"/>
                    </a:solidFill>
                  </a:tcPr>
                </a:tc>
                <a:tc>
                  <a:txBody>
                    <a:bodyPr/>
                    <a:lstStyle/>
                    <a:p>
                      <a:pPr lvl="0" algn="just"/>
                      <a:r>
                        <a:rPr lang="en-US" sz="1000" kern="1200" dirty="0" smtClean="0">
                          <a:solidFill>
                            <a:schemeClr val="dk1"/>
                          </a:solidFill>
                          <a:effectLst/>
                          <a:latin typeface="+mn-lt"/>
                          <a:ea typeface="+mn-ea"/>
                          <a:cs typeface="+mn-cs"/>
                        </a:rPr>
                        <a:t>Non-disclosed</a:t>
                      </a:r>
                    </a:p>
                  </a:txBody>
                  <a:tcPr anchor="ctr">
                    <a:solidFill>
                      <a:srgbClr val="E9EDF4"/>
                    </a:solidFill>
                  </a:tcPr>
                </a:tc>
                <a:extLst>
                  <a:ext uri="{0D108BD9-81ED-4DB2-BD59-A6C34878D82A}">
                    <a16:rowId xmlns:a16="http://schemas.microsoft.com/office/drawing/2014/main" val="10009"/>
                  </a:ext>
                </a:extLst>
              </a:tr>
              <a:tr h="452134">
                <a:tc>
                  <a:txBody>
                    <a:bodyPr/>
                    <a:lstStyle/>
                    <a:p>
                      <a:r>
                        <a:rPr lang="en-US" sz="1200" b="0" dirty="0" smtClean="0">
                          <a:solidFill>
                            <a:schemeClr val="bg1"/>
                          </a:solidFill>
                          <a:latin typeface="+mn-lt"/>
                        </a:rPr>
                        <a:t>Future</a:t>
                      </a:r>
                      <a:r>
                        <a:rPr lang="en-US" sz="1200" b="0" baseline="0" dirty="0" smtClean="0">
                          <a:solidFill>
                            <a:schemeClr val="bg1"/>
                          </a:solidFill>
                          <a:latin typeface="+mn-lt"/>
                        </a:rPr>
                        <a:t> Plan</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050" b="0" kern="1200" dirty="0" smtClean="0">
                          <a:solidFill>
                            <a:schemeClr val="tx1"/>
                          </a:solidFill>
                          <a:effectLst/>
                          <a:latin typeface="+mn-lt"/>
                          <a:ea typeface="+mn-ea"/>
                          <a:cs typeface="+mn-cs"/>
                        </a:rPr>
                        <a:t>No</a:t>
                      </a:r>
                      <a:r>
                        <a:rPr lang="en-US" sz="1050" b="0" kern="1200" baseline="0" dirty="0" smtClean="0">
                          <a:solidFill>
                            <a:schemeClr val="tx1"/>
                          </a:solidFill>
                          <a:effectLst/>
                          <a:latin typeface="+mn-lt"/>
                          <a:ea typeface="+mn-ea"/>
                          <a:cs typeface="+mn-cs"/>
                        </a:rPr>
                        <a:t> plan to expand the operations as it is now in the state of trying to collect the debt which are at risk to get back the amount of capital it has invested.</a:t>
                      </a:r>
                    </a:p>
                  </a:txBody>
                  <a:tcPr anchor="ctr">
                    <a:solidFill>
                      <a:srgbClr val="C6D9F1"/>
                    </a:solidFill>
                  </a:tcPr>
                </a:tc>
                <a:tc hMerge="1">
                  <a:txBody>
                    <a:bodyPr/>
                    <a:lstStyle/>
                    <a:p>
                      <a:pPr lvl="0" algn="just"/>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10"/>
                  </a:ext>
                </a:extLst>
              </a:tr>
            </a:tbl>
          </a:graphicData>
        </a:graphic>
      </p:graphicFrame>
      <p:sp>
        <p:nvSpPr>
          <p:cNvPr id="6" name="TextBox 5"/>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Tree>
    <p:extLst>
      <p:ext uri="{BB962C8B-B14F-4D97-AF65-F5344CB8AC3E}">
        <p14:creationId xmlns:p14="http://schemas.microsoft.com/office/powerpoint/2010/main" val="10244105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Profiles top 10 local MFIs, Internet Wallet</a:t>
            </a:r>
            <a:endParaRPr lang="en-US" sz="2400" dirty="0">
              <a:solidFill>
                <a:schemeClr val="tx2">
                  <a:lumMod val="50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855866747"/>
              </p:ext>
            </p:extLst>
          </p:nvPr>
        </p:nvGraphicFramePr>
        <p:xfrm>
          <a:off x="228600" y="1913035"/>
          <a:ext cx="9525000" cy="4413923"/>
        </p:xfrm>
        <a:graphic>
          <a:graphicData uri="http://schemas.openxmlformats.org/drawingml/2006/table">
            <a:tbl>
              <a:tblPr bandRow="1">
                <a:tableStyleId>{5C22544A-7EE6-4342-B048-85BDC9FD1C3A}</a:tableStyleId>
              </a:tblPr>
              <a:tblGrid>
                <a:gridCol w="1920362">
                  <a:extLst>
                    <a:ext uri="{9D8B030D-6E8A-4147-A177-3AD203B41FA5}">
                      <a16:colId xmlns:a16="http://schemas.microsoft.com/office/drawing/2014/main" val="20000"/>
                    </a:ext>
                  </a:extLst>
                </a:gridCol>
                <a:gridCol w="1847180">
                  <a:extLst>
                    <a:ext uri="{9D8B030D-6E8A-4147-A177-3AD203B41FA5}">
                      <a16:colId xmlns:a16="http://schemas.microsoft.com/office/drawing/2014/main" val="20001"/>
                    </a:ext>
                  </a:extLst>
                </a:gridCol>
                <a:gridCol w="5757458">
                  <a:extLst>
                    <a:ext uri="{9D8B030D-6E8A-4147-A177-3AD203B41FA5}">
                      <a16:colId xmlns:a16="http://schemas.microsoft.com/office/drawing/2014/main" val="20002"/>
                    </a:ext>
                  </a:extLst>
                </a:gridCol>
              </a:tblGrid>
              <a:tr h="318169">
                <a:tc>
                  <a:txBody>
                    <a:bodyPr/>
                    <a:lstStyle/>
                    <a:p>
                      <a:r>
                        <a:rPr lang="en-US" sz="1200" dirty="0" smtClean="0">
                          <a:solidFill>
                            <a:schemeClr val="bg1"/>
                          </a:solidFill>
                          <a:latin typeface="+mn-lt"/>
                        </a:rPr>
                        <a:t>Description</a:t>
                      </a:r>
                      <a:r>
                        <a:rPr lang="en-US" sz="1200" baseline="0" dirty="0" smtClean="0">
                          <a:solidFill>
                            <a:schemeClr val="bg1"/>
                          </a:solidFill>
                          <a:latin typeface="+mn-lt"/>
                        </a:rPr>
                        <a:t> of Business</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lvl="0" indent="-171450" algn="just">
                        <a:buFont typeface="Arial" pitchFamily="34" charset="0"/>
                        <a:buChar char="•"/>
                      </a:pPr>
                      <a:r>
                        <a:rPr lang="en-US" sz="1000" kern="1200" dirty="0" smtClean="0">
                          <a:solidFill>
                            <a:schemeClr val="dk1"/>
                          </a:solidFill>
                          <a:effectLst/>
                          <a:latin typeface="+mn-lt"/>
                          <a:ea typeface="+mn-ea"/>
                          <a:cs typeface="+mn-cs"/>
                        </a:rPr>
                        <a:t>Gained</a:t>
                      </a:r>
                      <a:r>
                        <a:rPr lang="en-US" sz="1000" kern="1200" baseline="0" dirty="0" smtClean="0">
                          <a:solidFill>
                            <a:schemeClr val="dk1"/>
                          </a:solidFill>
                          <a:effectLst/>
                          <a:latin typeface="+mn-lt"/>
                          <a:ea typeface="+mn-ea"/>
                          <a:cs typeface="+mn-cs"/>
                        </a:rPr>
                        <a:t> license in  August 2012 to operate in 3 regions, Yangon, Mandalay and </a:t>
                      </a:r>
                      <a:r>
                        <a:rPr lang="en-US" sz="1000" kern="1200" baseline="0" dirty="0" err="1" smtClean="0">
                          <a:solidFill>
                            <a:schemeClr val="dk1"/>
                          </a:solidFill>
                          <a:effectLst/>
                          <a:latin typeface="+mn-lt"/>
                          <a:ea typeface="+mn-ea"/>
                          <a:cs typeface="+mn-cs"/>
                        </a:rPr>
                        <a:t>Bago</a:t>
                      </a:r>
                      <a:r>
                        <a:rPr lang="en-US" sz="1000" kern="1200" baseline="0" dirty="0" smtClean="0">
                          <a:solidFill>
                            <a:schemeClr val="dk1"/>
                          </a:solidFill>
                          <a:effectLst/>
                          <a:latin typeface="+mn-lt"/>
                          <a:ea typeface="+mn-ea"/>
                          <a:cs typeface="+mn-cs"/>
                        </a:rPr>
                        <a:t>.</a:t>
                      </a:r>
                    </a:p>
                    <a:p>
                      <a:pPr marL="171450" lvl="0" indent="-171450" algn="just">
                        <a:buFont typeface="Arial" pitchFamily="34" charset="0"/>
                        <a:buChar char="•"/>
                      </a:pPr>
                      <a:r>
                        <a:rPr lang="en-US" sz="1000" kern="1200" baseline="0" dirty="0" smtClean="0">
                          <a:solidFill>
                            <a:schemeClr val="dk1"/>
                          </a:solidFill>
                          <a:effectLst/>
                          <a:latin typeface="+mn-lt"/>
                          <a:ea typeface="+mn-ea"/>
                          <a:cs typeface="+mn-cs"/>
                        </a:rPr>
                        <a:t>Deposit Taking Institution.</a:t>
                      </a:r>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567105">
                <a:tc>
                  <a:txBody>
                    <a:bodyPr/>
                    <a:lstStyle/>
                    <a:p>
                      <a:pPr marL="0" marR="0">
                        <a:lnSpc>
                          <a:spcPct val="100000"/>
                        </a:lnSpc>
                        <a:spcBef>
                          <a:spcPts val="0"/>
                        </a:spcBef>
                        <a:spcAft>
                          <a:spcPts val="0"/>
                        </a:spcAft>
                      </a:pPr>
                      <a:r>
                        <a:rPr lang="en-US" sz="1200" baseline="0" dirty="0" smtClean="0">
                          <a:solidFill>
                            <a:schemeClr val="bg1"/>
                          </a:solidFill>
                          <a:effectLst/>
                          <a:latin typeface="+mn-lt"/>
                          <a:ea typeface="Calibri"/>
                          <a:cs typeface="Times New Roman"/>
                        </a:rPr>
                        <a:t>Main Products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lvl="0" indent="-285750" algn="just">
                        <a:buFont typeface="Arial" pitchFamily="34" charset="0"/>
                        <a:buChar char="•"/>
                      </a:pPr>
                      <a:r>
                        <a:rPr lang="en-US" sz="1000" kern="1200" dirty="0" smtClean="0">
                          <a:solidFill>
                            <a:schemeClr val="dk1"/>
                          </a:solidFill>
                          <a:effectLst/>
                          <a:latin typeface="+mn-lt"/>
                          <a:ea typeface="+mn-ea"/>
                          <a:cs typeface="+mn-cs"/>
                        </a:rPr>
                        <a:t>Types</a:t>
                      </a:r>
                      <a:r>
                        <a:rPr lang="en-US" sz="1000" kern="1200" baseline="0" dirty="0" smtClean="0">
                          <a:solidFill>
                            <a:schemeClr val="dk1"/>
                          </a:solidFill>
                          <a:effectLst/>
                          <a:latin typeface="+mn-lt"/>
                          <a:ea typeface="+mn-ea"/>
                          <a:cs typeface="+mn-cs"/>
                        </a:rPr>
                        <a:t> of Loan </a:t>
                      </a:r>
                      <a:r>
                        <a:rPr lang="en-US" sz="1000" kern="1200" dirty="0" smtClean="0">
                          <a:solidFill>
                            <a:schemeClr val="dk1"/>
                          </a:solidFill>
                          <a:effectLst/>
                          <a:latin typeface="+mn-lt"/>
                          <a:ea typeface="+mn-ea"/>
                          <a:cs typeface="+mn-cs"/>
                          <a:sym typeface="Wingdings"/>
                        </a:rPr>
                        <a:t>General</a:t>
                      </a:r>
                      <a:r>
                        <a:rPr lang="en-US" sz="1000" kern="1200" baseline="0" dirty="0" smtClean="0">
                          <a:solidFill>
                            <a:schemeClr val="dk1"/>
                          </a:solidFill>
                          <a:effectLst/>
                          <a:latin typeface="+mn-lt"/>
                          <a:ea typeface="+mn-ea"/>
                          <a:cs typeface="+mn-cs"/>
                          <a:sym typeface="Wingdings"/>
                        </a:rPr>
                        <a:t> Loan / Group Lending</a:t>
                      </a:r>
                      <a:endParaRPr lang="en-US" sz="1000" kern="1200" dirty="0" smtClean="0">
                        <a:solidFill>
                          <a:schemeClr val="dk1"/>
                        </a:solidFill>
                        <a:effectLst/>
                        <a:latin typeface="+mn-lt"/>
                        <a:ea typeface="+mn-ea"/>
                        <a:cs typeface="+mn-cs"/>
                      </a:endParaRPr>
                    </a:p>
                    <a:p>
                      <a:pPr marL="285750" lvl="0" indent="-285750" algn="just">
                        <a:buFont typeface="Arial" pitchFamily="34" charset="0"/>
                        <a:buChar char="•"/>
                      </a:pPr>
                      <a:r>
                        <a:rPr lang="en-US" sz="1000" kern="1200" dirty="0" smtClean="0">
                          <a:solidFill>
                            <a:schemeClr val="dk1"/>
                          </a:solidFill>
                          <a:effectLst/>
                          <a:latin typeface="+mn-lt"/>
                          <a:ea typeface="+mn-ea"/>
                          <a:cs typeface="+mn-cs"/>
                        </a:rPr>
                        <a:t>Loan Term </a:t>
                      </a:r>
                      <a:r>
                        <a:rPr lang="en-US" sz="1000" kern="1200" dirty="0" smtClean="0">
                          <a:solidFill>
                            <a:schemeClr val="dk1"/>
                          </a:solidFill>
                          <a:effectLst/>
                          <a:latin typeface="+mn-lt"/>
                          <a:ea typeface="+mn-ea"/>
                          <a:cs typeface="+mn-cs"/>
                          <a:sym typeface="Wingdings"/>
                        </a:rPr>
                        <a:t></a:t>
                      </a:r>
                      <a:r>
                        <a:rPr lang="en-US" sz="1000" kern="1200" baseline="0" dirty="0" smtClean="0">
                          <a:solidFill>
                            <a:schemeClr val="dk1"/>
                          </a:solidFill>
                          <a:effectLst/>
                          <a:latin typeface="+mn-lt"/>
                          <a:ea typeface="+mn-ea"/>
                          <a:cs typeface="+mn-cs"/>
                          <a:sym typeface="Wingdings"/>
                        </a:rPr>
                        <a:t> Negotiable / Less than 6 months</a:t>
                      </a:r>
                    </a:p>
                    <a:p>
                      <a:pPr marL="285750" lvl="0" indent="-285750" algn="just">
                        <a:buFont typeface="Arial" pitchFamily="34" charset="0"/>
                        <a:buChar char="•"/>
                      </a:pPr>
                      <a:r>
                        <a:rPr lang="en-US" sz="1000" kern="1200" baseline="0" dirty="0" smtClean="0">
                          <a:solidFill>
                            <a:schemeClr val="dk1"/>
                          </a:solidFill>
                          <a:effectLst/>
                          <a:latin typeface="+mn-lt"/>
                          <a:ea typeface="+mn-ea"/>
                          <a:cs typeface="+mn-cs"/>
                          <a:sym typeface="Wingdings"/>
                        </a:rPr>
                        <a:t>Loan Cycle </a:t>
                      </a:r>
                      <a:r>
                        <a:rPr lang="en-US" sz="1000" kern="1200" dirty="0" smtClean="0">
                          <a:solidFill>
                            <a:schemeClr val="dk1"/>
                          </a:solidFill>
                          <a:effectLst/>
                          <a:latin typeface="+mn-lt"/>
                          <a:ea typeface="+mn-ea"/>
                          <a:cs typeface="+mn-cs"/>
                          <a:sym typeface="Wingdings"/>
                        </a:rPr>
                        <a:t> Loans are disbursed in cycle</a:t>
                      </a:r>
                      <a:r>
                        <a:rPr lang="en-US" sz="1000" kern="1200" baseline="0" dirty="0" smtClean="0">
                          <a:solidFill>
                            <a:schemeClr val="dk1"/>
                          </a:solidFill>
                          <a:effectLst/>
                          <a:latin typeface="+mn-lt"/>
                          <a:ea typeface="+mn-ea"/>
                          <a:cs typeface="+mn-cs"/>
                          <a:sym typeface="Wingdings"/>
                        </a:rPr>
                        <a:t>s of maximum 6 months each.</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1039692">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Credit Decision Process and Loan Disbursement</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lvl="0" indent="-285750" algn="just">
                        <a:buFont typeface="Arial" pitchFamily="34" charset="0"/>
                        <a:buChar char="•"/>
                      </a:pPr>
                      <a:r>
                        <a:rPr lang="en-US" sz="1000" kern="1200" baseline="0" dirty="0" smtClean="0">
                          <a:solidFill>
                            <a:schemeClr val="dk1"/>
                          </a:solidFill>
                          <a:effectLst/>
                          <a:latin typeface="+mn-lt"/>
                          <a:ea typeface="+mn-ea"/>
                          <a:cs typeface="+mn-cs"/>
                          <a:sym typeface="Wingdings"/>
                        </a:rPr>
                        <a:t>Before starting operations in a specific area, Internet Wallet gather the most important information on the number of MFIs operating in the area from the Financial Regulatory Department. If there are already a few competitors in place, Internet Wallet will quit from entering the market as they perceive borrowers could be taking loans from different MFIs and thus, the bad debt risk could be high.</a:t>
                      </a:r>
                    </a:p>
                    <a:p>
                      <a:pPr marL="285750" lvl="0" indent="-285750" algn="just">
                        <a:buFont typeface="Arial" pitchFamily="34" charset="0"/>
                        <a:buChar char="•"/>
                      </a:pPr>
                      <a:r>
                        <a:rPr lang="en-US" sz="1000" kern="1200" baseline="0" dirty="0" smtClean="0">
                          <a:solidFill>
                            <a:schemeClr val="dk1"/>
                          </a:solidFill>
                          <a:effectLst/>
                          <a:latin typeface="+mn-lt"/>
                          <a:ea typeface="+mn-ea"/>
                          <a:cs typeface="+mn-cs"/>
                          <a:sym typeface="Wingdings"/>
                        </a:rPr>
                        <a:t>The data of loan applicants are collected by loan officers and the Branch Manager makes the decision after completing background checks.</a:t>
                      </a:r>
                    </a:p>
                    <a:p>
                      <a:pPr marL="285750" lvl="0" indent="-285750" algn="just">
                        <a:buFont typeface="Arial" pitchFamily="34" charset="0"/>
                        <a:buChar char="•"/>
                      </a:pPr>
                      <a:r>
                        <a:rPr lang="en-US" sz="1000" kern="1200" baseline="0" dirty="0" smtClean="0">
                          <a:solidFill>
                            <a:schemeClr val="dk1"/>
                          </a:solidFill>
                          <a:effectLst/>
                          <a:latin typeface="+mn-lt"/>
                          <a:ea typeface="+mn-ea"/>
                          <a:cs typeface="+mn-cs"/>
                          <a:sym typeface="Wingdings"/>
                        </a:rPr>
                        <a:t>Loan disbursement and debt collection goes manually through loan officers at this moment.</a:t>
                      </a:r>
                    </a:p>
                  </a:txBody>
                  <a:tcPr anchor="ctr">
                    <a:solidFill>
                      <a:srgbClr val="C6D9F1"/>
                    </a:solidFill>
                  </a:tcPr>
                </a:tc>
                <a:tc hMerge="1">
                  <a:txBody>
                    <a:bodyPr/>
                    <a:lstStyle/>
                    <a:p>
                      <a:endParaRPr lang="en-US"/>
                    </a:p>
                  </a:txBody>
                  <a:tcPr/>
                </a:tc>
                <a:extLst>
                  <a:ext uri="{0D108BD9-81ED-4DB2-BD59-A6C34878D82A}">
                    <a16:rowId xmlns:a16="http://schemas.microsoft.com/office/drawing/2014/main" val="10002"/>
                  </a:ext>
                </a:extLst>
              </a:tr>
              <a:tr h="252046">
                <a:tc rowSpan="4">
                  <a:txBody>
                    <a:bodyPr/>
                    <a:lstStyle/>
                    <a:p>
                      <a:r>
                        <a:rPr lang="en-US" sz="1200" b="0" dirty="0" smtClean="0">
                          <a:solidFill>
                            <a:schemeClr val="bg1"/>
                          </a:solidFill>
                          <a:latin typeface="+mn-lt"/>
                        </a:rPr>
                        <a:t>Key</a:t>
                      </a:r>
                      <a:r>
                        <a:rPr lang="en-US" sz="1200" b="0" baseline="0" dirty="0" smtClean="0">
                          <a:solidFill>
                            <a:schemeClr val="bg1"/>
                          </a:solidFill>
                          <a:latin typeface="+mn-lt"/>
                        </a:rPr>
                        <a:t> Financials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Loan Portfolio</a:t>
                      </a:r>
                    </a:p>
                  </a:txBody>
                  <a:tcPr anchor="ctr">
                    <a:solidFill>
                      <a:srgbClr val="E9EDF4"/>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Non-disclosed</a:t>
                      </a:r>
                    </a:p>
                  </a:txBody>
                  <a:tcPr anchor="ctr">
                    <a:solidFill>
                      <a:srgbClr val="E9EDF4"/>
                    </a:solidFill>
                  </a:tcPr>
                </a:tc>
                <a:extLst>
                  <a:ext uri="{0D108BD9-81ED-4DB2-BD59-A6C34878D82A}">
                    <a16:rowId xmlns:a16="http://schemas.microsoft.com/office/drawing/2014/main" val="10003"/>
                  </a:ext>
                </a:extLst>
              </a:tr>
              <a:tr h="409576">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Average</a:t>
                      </a:r>
                      <a:r>
                        <a:rPr lang="en-US" sz="1000" b="1" kern="1200" baseline="0" dirty="0" smtClean="0">
                          <a:solidFill>
                            <a:schemeClr val="tx1"/>
                          </a:solidFill>
                          <a:effectLst/>
                          <a:latin typeface="+mn-lt"/>
                          <a:ea typeface="+mn-ea"/>
                          <a:cs typeface="+mn-cs"/>
                        </a:rPr>
                        <a:t> Loan Size</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60,000 MMK</a:t>
                      </a:r>
                      <a:r>
                        <a:rPr lang="en-US" sz="1000" kern="1200" baseline="0" dirty="0" smtClean="0">
                          <a:solidFill>
                            <a:schemeClr val="dk1"/>
                          </a:solidFill>
                          <a:effectLst/>
                          <a:latin typeface="+mn-lt"/>
                          <a:ea typeface="+mn-ea"/>
                          <a:cs typeface="+mn-cs"/>
                        </a:rPr>
                        <a:t> (The loan amount starts from 40,000 MMK to 70,000 MMK, depending on the borrower and other factors.)</a:t>
                      </a:r>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4"/>
                  </a:ext>
                </a:extLst>
              </a:tr>
              <a:tr h="252046">
                <a:tc vMerge="1">
                  <a:txBody>
                    <a:bodyPr/>
                    <a:lstStyle/>
                    <a:p>
                      <a:endParaRPr lang="en-US"/>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Interest Rate</a:t>
                      </a:r>
                    </a:p>
                  </a:txBody>
                  <a:tcPr anchor="ctr">
                    <a:solidFill>
                      <a:srgbClr val="E9EDF4"/>
                    </a:solidFill>
                  </a:tcPr>
                </a:tc>
                <a:tc>
                  <a:txBody>
                    <a:bodyPr/>
                    <a:lstStyle/>
                    <a:p>
                      <a:pPr lvl="0" algn="just"/>
                      <a:r>
                        <a:rPr lang="en-US" sz="1000" kern="1200" dirty="0" smtClean="0">
                          <a:solidFill>
                            <a:schemeClr val="dk1"/>
                          </a:solidFill>
                          <a:effectLst/>
                          <a:latin typeface="+mn-lt"/>
                          <a:ea typeface="+mn-ea"/>
                          <a:cs typeface="+mn-cs"/>
                        </a:rPr>
                        <a:t>Monthly</a:t>
                      </a:r>
                      <a:r>
                        <a:rPr lang="en-US" sz="1000" kern="1200" baseline="0" dirty="0" smtClean="0">
                          <a:solidFill>
                            <a:schemeClr val="dk1"/>
                          </a:solidFill>
                          <a:effectLst/>
                          <a:latin typeface="+mn-lt"/>
                          <a:ea typeface="+mn-ea"/>
                          <a:cs typeface="+mn-cs"/>
                        </a:rPr>
                        <a:t> rate – 2.5%, Declining Method, Weekly Repayment</a:t>
                      </a:r>
                      <a:endParaRPr lang="en-US" sz="1000" kern="1200" dirty="0" smtClean="0">
                        <a:solidFill>
                          <a:schemeClr val="dk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5"/>
                  </a:ext>
                </a:extLst>
              </a:tr>
              <a:tr h="252046">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Non-Performing</a:t>
                      </a:r>
                      <a:r>
                        <a:rPr lang="en-US" sz="1000" b="1" kern="1200" baseline="0" dirty="0" smtClean="0">
                          <a:solidFill>
                            <a:schemeClr val="tx1"/>
                          </a:solidFill>
                          <a:effectLst/>
                          <a:latin typeface="+mn-lt"/>
                          <a:ea typeface="+mn-ea"/>
                          <a:cs typeface="+mn-cs"/>
                        </a:rPr>
                        <a:t> Loan</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0</a:t>
                      </a:r>
                    </a:p>
                  </a:txBody>
                  <a:tcPr anchor="ctr">
                    <a:solidFill>
                      <a:srgbClr val="C6D9F1"/>
                    </a:solidFill>
                  </a:tcPr>
                </a:tc>
                <a:extLst>
                  <a:ext uri="{0D108BD9-81ED-4DB2-BD59-A6C34878D82A}">
                    <a16:rowId xmlns:a16="http://schemas.microsoft.com/office/drawing/2014/main" val="10006"/>
                  </a:ext>
                </a:extLst>
              </a:tr>
              <a:tr h="252046">
                <a:tc rowSpan="3">
                  <a:txBody>
                    <a:bodyPr/>
                    <a:lstStyle/>
                    <a:p>
                      <a:r>
                        <a:rPr lang="en-US" sz="1200" b="0" dirty="0" smtClean="0">
                          <a:solidFill>
                            <a:schemeClr val="bg1"/>
                          </a:solidFill>
                          <a:latin typeface="+mn-lt"/>
                        </a:rPr>
                        <a:t>Key Operational</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Main</a:t>
                      </a:r>
                      <a:r>
                        <a:rPr lang="en-US" sz="1000" b="1" kern="1200" baseline="0" dirty="0" smtClean="0">
                          <a:solidFill>
                            <a:schemeClr val="tx1"/>
                          </a:solidFill>
                          <a:effectLst/>
                          <a:latin typeface="+mn-lt"/>
                          <a:ea typeface="+mn-ea"/>
                          <a:cs typeface="+mn-cs"/>
                        </a:rPr>
                        <a:t> Head Office</a:t>
                      </a:r>
                      <a:endParaRPr lang="en-US" sz="1000" b="1" kern="1200" dirty="0" smtClean="0">
                        <a:solidFill>
                          <a:schemeClr val="tx1"/>
                        </a:solidFill>
                        <a:effectLst/>
                        <a:latin typeface="+mn-lt"/>
                        <a:ea typeface="+mn-ea"/>
                        <a:cs typeface="+mn-cs"/>
                      </a:endParaRPr>
                    </a:p>
                  </a:txBody>
                  <a:tcPr anchor="ctr"/>
                </a:tc>
                <a:tc>
                  <a:txBody>
                    <a:bodyPr/>
                    <a:lstStyle/>
                    <a:p>
                      <a:pPr lvl="0" algn="just"/>
                      <a:r>
                        <a:rPr lang="en-US" sz="1000" kern="1200" dirty="0" smtClean="0">
                          <a:solidFill>
                            <a:schemeClr val="dk1"/>
                          </a:solidFill>
                          <a:effectLst/>
                          <a:latin typeface="+mn-lt"/>
                          <a:ea typeface="+mn-ea"/>
                          <a:cs typeface="+mn-cs"/>
                        </a:rPr>
                        <a:t>Yangon</a:t>
                      </a:r>
                    </a:p>
                  </a:txBody>
                  <a:tcPr anchor="ctr"/>
                </a:tc>
                <a:extLst>
                  <a:ext uri="{0D108BD9-81ED-4DB2-BD59-A6C34878D82A}">
                    <a16:rowId xmlns:a16="http://schemas.microsoft.com/office/drawing/2014/main" val="10007"/>
                  </a:ext>
                </a:extLst>
              </a:tr>
              <a:tr h="252046">
                <a:tc vMerge="1">
                  <a:txBody>
                    <a:bodyPr/>
                    <a:lstStyle/>
                    <a:p>
                      <a:endParaRPr lang="en-US" sz="10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Areas</a:t>
                      </a: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Currently</a:t>
                      </a:r>
                      <a:r>
                        <a:rPr lang="en-US" sz="1000" kern="1200" baseline="0" dirty="0" smtClean="0">
                          <a:solidFill>
                            <a:schemeClr val="dk1"/>
                          </a:solidFill>
                          <a:effectLst/>
                          <a:latin typeface="+mn-lt"/>
                          <a:ea typeface="+mn-ea"/>
                          <a:cs typeface="+mn-cs"/>
                        </a:rPr>
                        <a:t> serving Yangon and </a:t>
                      </a:r>
                      <a:r>
                        <a:rPr lang="en-US" sz="1000" kern="1200" baseline="0" dirty="0" err="1" smtClean="0">
                          <a:solidFill>
                            <a:schemeClr val="dk1"/>
                          </a:solidFill>
                          <a:effectLst/>
                          <a:latin typeface="+mn-lt"/>
                          <a:ea typeface="+mn-ea"/>
                          <a:cs typeface="+mn-cs"/>
                        </a:rPr>
                        <a:t>Bago</a:t>
                      </a:r>
                      <a:r>
                        <a:rPr lang="en-US" sz="1000" kern="1200" baseline="0" dirty="0" smtClean="0">
                          <a:solidFill>
                            <a:schemeClr val="dk1"/>
                          </a:solidFill>
                          <a:effectLst/>
                          <a:latin typeface="+mn-lt"/>
                          <a:ea typeface="+mn-ea"/>
                          <a:cs typeface="+mn-cs"/>
                        </a:rPr>
                        <a:t>. Planning to expand to Mandalay soon.</a:t>
                      </a:r>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8"/>
                  </a:ext>
                </a:extLst>
              </a:tr>
              <a:tr h="252046">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Customer</a:t>
                      </a:r>
                      <a:r>
                        <a:rPr lang="en-US" sz="1000" b="1" kern="1200" baseline="0" dirty="0" smtClean="0">
                          <a:solidFill>
                            <a:schemeClr val="tx1"/>
                          </a:solidFill>
                          <a:effectLst/>
                          <a:latin typeface="+mn-lt"/>
                          <a:ea typeface="+mn-ea"/>
                          <a:cs typeface="+mn-cs"/>
                        </a:rPr>
                        <a:t> Base</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300</a:t>
                      </a:r>
                    </a:p>
                  </a:txBody>
                  <a:tcPr anchor="ctr">
                    <a:solidFill>
                      <a:srgbClr val="C6D9F1"/>
                    </a:solidFill>
                  </a:tcPr>
                </a:tc>
                <a:extLst>
                  <a:ext uri="{0D108BD9-81ED-4DB2-BD59-A6C34878D82A}">
                    <a16:rowId xmlns:a16="http://schemas.microsoft.com/office/drawing/2014/main" val="10009"/>
                  </a:ext>
                </a:extLst>
              </a:tr>
              <a:tr h="567105">
                <a:tc>
                  <a:txBody>
                    <a:bodyPr/>
                    <a:lstStyle/>
                    <a:p>
                      <a:r>
                        <a:rPr lang="en-US" sz="1200" b="0" dirty="0" smtClean="0">
                          <a:solidFill>
                            <a:schemeClr val="bg1"/>
                          </a:solidFill>
                          <a:latin typeface="+mn-lt"/>
                        </a:rPr>
                        <a:t>Future</a:t>
                      </a:r>
                      <a:r>
                        <a:rPr lang="en-US" sz="1200" b="0" baseline="0" dirty="0" smtClean="0">
                          <a:solidFill>
                            <a:schemeClr val="bg1"/>
                          </a:solidFill>
                          <a:latin typeface="+mn-lt"/>
                        </a:rPr>
                        <a:t> Plan</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dirty="0" smtClean="0">
                          <a:solidFill>
                            <a:schemeClr val="tx1"/>
                          </a:solidFill>
                          <a:effectLst/>
                          <a:latin typeface="+mn-lt"/>
                          <a:ea typeface="+mn-ea"/>
                          <a:cs typeface="+mn-cs"/>
                        </a:rPr>
                        <a:t>Since</a:t>
                      </a:r>
                      <a:r>
                        <a:rPr lang="en-US" sz="1000" b="0" kern="1200" baseline="0" dirty="0" smtClean="0">
                          <a:solidFill>
                            <a:schemeClr val="tx1"/>
                          </a:solidFill>
                          <a:effectLst/>
                          <a:latin typeface="+mn-lt"/>
                          <a:ea typeface="+mn-ea"/>
                          <a:cs typeface="+mn-cs"/>
                        </a:rPr>
                        <a:t> Internet Wallet has already developed mobile payment infrastructure for its sister company, Internet Wallet, it has the experience, capacity and capability to develop a separate module to be used as a distribution medium for Internet Wallet. Once Speed Kyat reaches stable condition, Internet Wallet will start to develop the module based on the lessons learnt from Speed Kyat.</a:t>
                      </a:r>
                      <a:endParaRPr lang="en-US" sz="1000" b="0" kern="1200" dirty="0" smtClean="0">
                        <a:solidFill>
                          <a:schemeClr val="tx1"/>
                        </a:solidFill>
                        <a:effectLst/>
                        <a:latin typeface="+mn-lt"/>
                        <a:ea typeface="+mn-ea"/>
                        <a:cs typeface="+mn-cs"/>
                      </a:endParaRPr>
                    </a:p>
                  </a:txBody>
                  <a:tcPr anchor="ctr">
                    <a:solidFill>
                      <a:srgbClr val="E9EDF4"/>
                    </a:solidFill>
                  </a:tcPr>
                </a:tc>
                <a:tc hMerge="1">
                  <a:txBody>
                    <a:bodyPr/>
                    <a:lstStyle/>
                    <a:p>
                      <a:pPr lvl="0" algn="just"/>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10"/>
                  </a:ext>
                </a:extLst>
              </a:tr>
            </a:tbl>
          </a:graphicData>
        </a:graphic>
      </p:graphicFrame>
      <p:sp>
        <p:nvSpPr>
          <p:cNvPr id="6" name="TextBox 5"/>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
        <p:nvSpPr>
          <p:cNvPr id="3" name="Rectangle 2"/>
          <p:cNvSpPr/>
          <p:nvPr/>
        </p:nvSpPr>
        <p:spPr>
          <a:xfrm>
            <a:off x="228601" y="990600"/>
            <a:ext cx="9525000" cy="934358"/>
          </a:xfrm>
          <a:prstGeom prst="rect">
            <a:avLst/>
          </a:prstGeom>
        </p:spPr>
        <p:txBody>
          <a:bodyPr wrap="square">
            <a:spAutoFit/>
          </a:bodyPr>
          <a:lstStyle/>
          <a:p>
            <a:pPr marL="171450" indent="-171450" algn="just">
              <a:lnSpc>
                <a:spcPct val="114000"/>
              </a:lnSpc>
              <a:buFont typeface="Arial" pitchFamily="34" charset="0"/>
              <a:buChar char="•"/>
            </a:pPr>
            <a:r>
              <a:rPr lang="en-US" sz="1200" dirty="0" smtClean="0"/>
              <a:t>Internet </a:t>
            </a:r>
            <a:r>
              <a:rPr lang="en-US" sz="1200" dirty="0"/>
              <a:t>Wallet entered the microfinance business with the intention of conducting it in digital version, </a:t>
            </a:r>
            <a:r>
              <a:rPr lang="en-US" sz="1200" dirty="0" err="1"/>
              <a:t>i.e</a:t>
            </a:r>
            <a:r>
              <a:rPr lang="en-US" sz="1200" dirty="0"/>
              <a:t> using mobile payment platform for loan disbursement and collection.  </a:t>
            </a:r>
          </a:p>
          <a:p>
            <a:pPr marL="171450" indent="-171450" algn="just">
              <a:lnSpc>
                <a:spcPct val="114000"/>
              </a:lnSpc>
              <a:buFont typeface="Arial" pitchFamily="34" charset="0"/>
              <a:buChar char="•"/>
            </a:pPr>
            <a:r>
              <a:rPr lang="en-US" sz="1200" dirty="0" smtClean="0"/>
              <a:t>Apart </a:t>
            </a:r>
            <a:r>
              <a:rPr lang="en-US" sz="1200" dirty="0"/>
              <a:t>from the microfinance business, Internet Wallet is jointly implementing the new ticketing system with state-owned </a:t>
            </a:r>
            <a:r>
              <a:rPr lang="en-US" sz="1200" dirty="0" err="1"/>
              <a:t>Myanma</a:t>
            </a:r>
            <a:r>
              <a:rPr lang="en-US" sz="1200" dirty="0"/>
              <a:t> Railway. The system is implemented using modern technology and techniques and will be launched very soon</a:t>
            </a:r>
            <a:r>
              <a:rPr lang="en-US" sz="1200" dirty="0" smtClean="0"/>
              <a:t>.</a:t>
            </a:r>
            <a:endParaRPr lang="en-US" sz="1200" dirty="0"/>
          </a:p>
        </p:txBody>
      </p:sp>
    </p:spTree>
    <p:extLst>
      <p:ext uri="{BB962C8B-B14F-4D97-AF65-F5344CB8AC3E}">
        <p14:creationId xmlns:p14="http://schemas.microsoft.com/office/powerpoint/2010/main" val="10244105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84043911"/>
              </p:ext>
            </p:extLst>
          </p:nvPr>
        </p:nvGraphicFramePr>
        <p:xfrm>
          <a:off x="457200" y="1371600"/>
          <a:ext cx="8991600" cy="3200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14" name="TextBox 13"/>
          <p:cNvSpPr txBox="1"/>
          <p:nvPr/>
        </p:nvSpPr>
        <p:spPr>
          <a:xfrm>
            <a:off x="838200" y="1822848"/>
            <a:ext cx="838200" cy="307777"/>
          </a:xfrm>
          <a:prstGeom prst="rect">
            <a:avLst/>
          </a:prstGeom>
          <a:solidFill>
            <a:schemeClr val="tx2">
              <a:lumMod val="75000"/>
            </a:schemeClr>
          </a:solidFill>
        </p:spPr>
        <p:txBody>
          <a:bodyPr wrap="square" rtlCol="0">
            <a:spAutoFit/>
          </a:bodyPr>
          <a:lstStyle/>
          <a:p>
            <a:pPr algn="ctr"/>
            <a:r>
              <a:rPr lang="en-US" sz="1400" dirty="0" smtClean="0">
                <a:solidFill>
                  <a:srgbClr val="FFFFFF"/>
                </a:solidFill>
              </a:rPr>
              <a:t>2008</a:t>
            </a:r>
            <a:endParaRPr lang="en-US" sz="1400" dirty="0">
              <a:solidFill>
                <a:srgbClr val="FFFFFF"/>
              </a:solidFill>
            </a:endParaRPr>
          </a:p>
        </p:txBody>
      </p:sp>
      <p:sp>
        <p:nvSpPr>
          <p:cNvPr id="8" name="TextBox 7"/>
          <p:cNvSpPr txBox="1"/>
          <p:nvPr/>
        </p:nvSpPr>
        <p:spPr>
          <a:xfrm>
            <a:off x="304801" y="4495802"/>
            <a:ext cx="9372600" cy="1883529"/>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a:t>The constitution was drafted by the previous regime and is especially criticized </a:t>
            </a:r>
            <a:r>
              <a:rPr lang="en-US" sz="1200" dirty="0" smtClean="0"/>
              <a:t>for the fact that 1/4 of members of parliament are from military. Legislative power is shared among Union Parliament, Regional Parliaments and State Parliaments.</a:t>
            </a:r>
          </a:p>
          <a:p>
            <a:pPr marL="171450" indent="-171450" algn="just">
              <a:lnSpc>
                <a:spcPct val="114000"/>
              </a:lnSpc>
              <a:buFont typeface="Arial" pitchFamily="34" charset="0"/>
              <a:buChar char="•"/>
            </a:pPr>
            <a:r>
              <a:rPr lang="en-US" sz="1200" dirty="0" smtClean="0"/>
              <a:t>After 2010 General Election, the new civilian government </a:t>
            </a:r>
            <a:r>
              <a:rPr lang="en-US" sz="1200" dirty="0"/>
              <a:t>with one president, two vice-presidents and 34 ministries is formed</a:t>
            </a:r>
            <a:r>
              <a:rPr lang="en-US" sz="1200" dirty="0" smtClean="0"/>
              <a:t>. A series of positive reforms have been carried out during the government’s term.</a:t>
            </a:r>
          </a:p>
          <a:p>
            <a:pPr marL="171450" indent="-171450" algn="just">
              <a:lnSpc>
                <a:spcPct val="114000"/>
              </a:lnSpc>
              <a:buFont typeface="Arial" pitchFamily="34" charset="0"/>
              <a:buChar char="•"/>
            </a:pPr>
            <a:r>
              <a:rPr lang="en-US" sz="1200" dirty="0" smtClean="0"/>
              <a:t>The new Foreign Investment Law gives foreign investors an opportunity to invest in green field opportunities of the frontier market.</a:t>
            </a:r>
          </a:p>
          <a:p>
            <a:pPr marL="171450" indent="-171450" algn="just">
              <a:buFont typeface="Arial" pitchFamily="34" charset="0"/>
              <a:buChar char="•"/>
            </a:pPr>
            <a:r>
              <a:rPr lang="en-US" sz="1200" dirty="0" smtClean="0"/>
              <a:t>The Central Bank of Myanmar Law gives more autonomy to the Central Bank and allows the bank to stand alone rather than being regulated by Ministry of Finance.</a:t>
            </a:r>
          </a:p>
          <a:p>
            <a:pPr marL="171450" indent="-171450" algn="just">
              <a:buFont typeface="Arial" pitchFamily="34" charset="0"/>
              <a:buChar char="•"/>
            </a:pPr>
            <a:r>
              <a:rPr lang="en-US" sz="1200" dirty="0" smtClean="0"/>
              <a:t>The first batches of insurance licenses to local firms and operating licenses for foreign banks have been granted.</a:t>
            </a:r>
          </a:p>
          <a:p>
            <a:pPr marL="171450" indent="-171450" algn="just">
              <a:buFont typeface="Arial" pitchFamily="34" charset="0"/>
              <a:buChar char="•"/>
            </a:pPr>
            <a:r>
              <a:rPr lang="en-US" sz="1200" dirty="0" smtClean="0"/>
              <a:t>Private microfinance licenses were also granted with the intention of poverty reduction.</a:t>
            </a:r>
          </a:p>
        </p:txBody>
      </p:sp>
      <p:sp>
        <p:nvSpPr>
          <p:cNvPr id="16" name="TextBox 15"/>
          <p:cNvSpPr txBox="1"/>
          <p:nvPr/>
        </p:nvSpPr>
        <p:spPr>
          <a:xfrm>
            <a:off x="82550" y="438093"/>
            <a:ext cx="7461250" cy="461665"/>
          </a:xfrm>
          <a:prstGeom prst="rect">
            <a:avLst/>
          </a:prstGeom>
          <a:noFill/>
          <a:ln w="28575">
            <a:noFill/>
          </a:ln>
        </p:spPr>
        <p:txBody>
          <a:bodyPr wrap="square" rtlCol="0">
            <a:spAutoFit/>
          </a:bodyPr>
          <a:lstStyle/>
          <a:p>
            <a:r>
              <a:rPr lang="en-US" sz="2400" dirty="0" smtClean="0">
                <a:solidFill>
                  <a:schemeClr val="tx2">
                    <a:lumMod val="50000"/>
                  </a:schemeClr>
                </a:solidFill>
              </a:rPr>
              <a:t>Regulatory Development related to Financial Sector</a:t>
            </a:r>
            <a:endParaRPr lang="en-US" sz="2400" dirty="0">
              <a:solidFill>
                <a:schemeClr val="tx2">
                  <a:lumMod val="50000"/>
                </a:schemeClr>
              </a:solidFill>
            </a:endParaRPr>
          </a:p>
        </p:txBody>
      </p:sp>
      <p:sp>
        <p:nvSpPr>
          <p:cNvPr id="18" name="TextBox 17"/>
          <p:cNvSpPr txBox="1"/>
          <p:nvPr/>
        </p:nvSpPr>
        <p:spPr>
          <a:xfrm>
            <a:off x="2667000" y="1822848"/>
            <a:ext cx="838200" cy="307777"/>
          </a:xfrm>
          <a:prstGeom prst="rect">
            <a:avLst/>
          </a:prstGeom>
          <a:solidFill>
            <a:schemeClr val="tx2">
              <a:lumMod val="75000"/>
            </a:schemeClr>
          </a:solidFill>
        </p:spPr>
        <p:txBody>
          <a:bodyPr wrap="square" rtlCol="0">
            <a:spAutoFit/>
          </a:bodyPr>
          <a:lstStyle/>
          <a:p>
            <a:pPr algn="ctr"/>
            <a:r>
              <a:rPr lang="en-US" sz="1400" dirty="0" smtClean="0">
                <a:solidFill>
                  <a:srgbClr val="FFFFFF"/>
                </a:solidFill>
              </a:rPr>
              <a:t>2011</a:t>
            </a:r>
            <a:endParaRPr lang="en-US" sz="1400" dirty="0">
              <a:solidFill>
                <a:srgbClr val="FFFFFF"/>
              </a:solidFill>
            </a:endParaRPr>
          </a:p>
        </p:txBody>
      </p:sp>
      <p:sp>
        <p:nvSpPr>
          <p:cNvPr id="19" name="TextBox 18"/>
          <p:cNvSpPr txBox="1"/>
          <p:nvPr/>
        </p:nvSpPr>
        <p:spPr>
          <a:xfrm>
            <a:off x="4572001" y="1825825"/>
            <a:ext cx="838200" cy="307777"/>
          </a:xfrm>
          <a:prstGeom prst="rect">
            <a:avLst/>
          </a:prstGeom>
          <a:solidFill>
            <a:schemeClr val="tx2">
              <a:lumMod val="75000"/>
            </a:schemeClr>
          </a:solidFill>
        </p:spPr>
        <p:txBody>
          <a:bodyPr wrap="square" rtlCol="0">
            <a:spAutoFit/>
          </a:bodyPr>
          <a:lstStyle/>
          <a:p>
            <a:pPr algn="ctr"/>
            <a:r>
              <a:rPr lang="en-US" sz="1400" dirty="0" smtClean="0">
                <a:solidFill>
                  <a:srgbClr val="FFFFFF"/>
                </a:solidFill>
              </a:rPr>
              <a:t>2012</a:t>
            </a:r>
            <a:endParaRPr lang="en-US" sz="1400" dirty="0">
              <a:solidFill>
                <a:srgbClr val="FFFFFF"/>
              </a:solidFill>
            </a:endParaRPr>
          </a:p>
        </p:txBody>
      </p:sp>
      <p:sp>
        <p:nvSpPr>
          <p:cNvPr id="20" name="TextBox 19"/>
          <p:cNvSpPr txBox="1"/>
          <p:nvPr/>
        </p:nvSpPr>
        <p:spPr>
          <a:xfrm>
            <a:off x="6400801" y="1825825"/>
            <a:ext cx="838200" cy="307777"/>
          </a:xfrm>
          <a:prstGeom prst="rect">
            <a:avLst/>
          </a:prstGeom>
          <a:solidFill>
            <a:schemeClr val="tx2">
              <a:lumMod val="75000"/>
            </a:schemeClr>
          </a:solidFill>
        </p:spPr>
        <p:txBody>
          <a:bodyPr wrap="square" rtlCol="0">
            <a:spAutoFit/>
          </a:bodyPr>
          <a:lstStyle/>
          <a:p>
            <a:pPr algn="ctr"/>
            <a:r>
              <a:rPr lang="en-US" sz="1400" dirty="0" smtClean="0">
                <a:solidFill>
                  <a:srgbClr val="FFFFFF"/>
                </a:solidFill>
              </a:rPr>
              <a:t>2013</a:t>
            </a:r>
            <a:endParaRPr lang="en-US" sz="1400" dirty="0">
              <a:solidFill>
                <a:srgbClr val="FFFFFF"/>
              </a:solidFill>
            </a:endParaRPr>
          </a:p>
        </p:txBody>
      </p:sp>
      <p:sp>
        <p:nvSpPr>
          <p:cNvPr id="21" name="TextBox 20"/>
          <p:cNvSpPr txBox="1"/>
          <p:nvPr/>
        </p:nvSpPr>
        <p:spPr>
          <a:xfrm>
            <a:off x="8229601" y="1825825"/>
            <a:ext cx="838200" cy="307777"/>
          </a:xfrm>
          <a:prstGeom prst="rect">
            <a:avLst/>
          </a:prstGeom>
          <a:solidFill>
            <a:schemeClr val="tx2">
              <a:lumMod val="75000"/>
            </a:schemeClr>
          </a:solidFill>
        </p:spPr>
        <p:txBody>
          <a:bodyPr wrap="square" rtlCol="0">
            <a:spAutoFit/>
          </a:bodyPr>
          <a:lstStyle/>
          <a:p>
            <a:pPr algn="ctr"/>
            <a:r>
              <a:rPr lang="en-US" sz="1400" dirty="0" smtClean="0">
                <a:solidFill>
                  <a:srgbClr val="FFFFFF"/>
                </a:solidFill>
              </a:rPr>
              <a:t>2014</a:t>
            </a:r>
            <a:endParaRPr lang="en-US" sz="1400" dirty="0">
              <a:solidFill>
                <a:srgbClr val="FFFFFF"/>
              </a:solidFill>
            </a:endParaRPr>
          </a:p>
        </p:txBody>
      </p:sp>
      <p:sp>
        <p:nvSpPr>
          <p:cNvPr id="9" name="TextBox 8"/>
          <p:cNvSpPr txBox="1"/>
          <p:nvPr/>
        </p:nvSpPr>
        <p:spPr>
          <a:xfrm>
            <a:off x="304801" y="990602"/>
            <a:ext cx="9372600" cy="461665"/>
          </a:xfrm>
          <a:prstGeom prst="rect">
            <a:avLst/>
          </a:prstGeom>
          <a:noFill/>
        </p:spPr>
        <p:txBody>
          <a:bodyPr wrap="square" rtlCol="0">
            <a:spAutoFit/>
          </a:bodyPr>
          <a:lstStyle/>
          <a:p>
            <a:pPr algn="just"/>
            <a:r>
              <a:rPr lang="en-US" sz="1200" b="1" i="1" dirty="0" smtClean="0"/>
              <a:t>The government has been making a series of promising political and economic reforms which offer opportunities for investors in various industries.</a:t>
            </a:r>
            <a:endParaRPr lang="en-US" sz="1100" b="1" i="1" dirty="0"/>
          </a:p>
        </p:txBody>
      </p:sp>
    </p:spTree>
    <p:extLst>
      <p:ext uri="{BB962C8B-B14F-4D97-AF65-F5344CB8AC3E}">
        <p14:creationId xmlns:p14="http://schemas.microsoft.com/office/powerpoint/2010/main" val="25710093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Profiles top 10 local MFIs, </a:t>
            </a:r>
            <a:r>
              <a:rPr lang="en-US" altLang="ja-JP" sz="2400" dirty="0" err="1" smtClean="0">
                <a:solidFill>
                  <a:schemeClr val="tx2">
                    <a:lumMod val="50000"/>
                  </a:schemeClr>
                </a:solidFill>
              </a:rPr>
              <a:t>Kispa</a:t>
            </a:r>
            <a:r>
              <a:rPr lang="en-US" altLang="ja-JP" sz="2400" dirty="0" smtClean="0">
                <a:solidFill>
                  <a:schemeClr val="tx2">
                    <a:lumMod val="50000"/>
                  </a:schemeClr>
                </a:solidFill>
              </a:rPr>
              <a:t> </a:t>
            </a:r>
            <a:r>
              <a:rPr lang="en-US" altLang="ja-JP" sz="2400" dirty="0" err="1" smtClean="0">
                <a:solidFill>
                  <a:schemeClr val="tx2">
                    <a:lumMod val="50000"/>
                  </a:schemeClr>
                </a:solidFill>
              </a:rPr>
              <a:t>Nadi</a:t>
            </a:r>
            <a:r>
              <a:rPr lang="en-US" altLang="ja-JP" sz="2400" dirty="0" smtClean="0">
                <a:solidFill>
                  <a:schemeClr val="tx2">
                    <a:lumMod val="50000"/>
                  </a:schemeClr>
                </a:solidFill>
              </a:rPr>
              <a:t> Express</a:t>
            </a:r>
            <a:endParaRPr lang="en-US" sz="2400" dirty="0">
              <a:solidFill>
                <a:schemeClr val="tx2">
                  <a:lumMod val="50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753461424"/>
              </p:ext>
            </p:extLst>
          </p:nvPr>
        </p:nvGraphicFramePr>
        <p:xfrm>
          <a:off x="304801" y="1823938"/>
          <a:ext cx="9448799" cy="4474900"/>
        </p:xfrm>
        <a:graphic>
          <a:graphicData uri="http://schemas.openxmlformats.org/drawingml/2006/table">
            <a:tbl>
              <a:tblPr bandRow="1">
                <a:tableStyleId>{5C22544A-7EE6-4342-B048-85BDC9FD1C3A}</a:tableStyleId>
              </a:tblPr>
              <a:tblGrid>
                <a:gridCol w="1905000">
                  <a:extLst>
                    <a:ext uri="{9D8B030D-6E8A-4147-A177-3AD203B41FA5}">
                      <a16:colId xmlns:a16="http://schemas.microsoft.com/office/drawing/2014/main" val="20000"/>
                    </a:ext>
                  </a:extLst>
                </a:gridCol>
                <a:gridCol w="1832401">
                  <a:extLst>
                    <a:ext uri="{9D8B030D-6E8A-4147-A177-3AD203B41FA5}">
                      <a16:colId xmlns:a16="http://schemas.microsoft.com/office/drawing/2014/main" val="20001"/>
                    </a:ext>
                  </a:extLst>
                </a:gridCol>
                <a:gridCol w="5711398">
                  <a:extLst>
                    <a:ext uri="{9D8B030D-6E8A-4147-A177-3AD203B41FA5}">
                      <a16:colId xmlns:a16="http://schemas.microsoft.com/office/drawing/2014/main" val="20002"/>
                    </a:ext>
                  </a:extLst>
                </a:gridCol>
              </a:tblGrid>
              <a:tr h="351902">
                <a:tc>
                  <a:txBody>
                    <a:bodyPr/>
                    <a:lstStyle/>
                    <a:p>
                      <a:r>
                        <a:rPr lang="en-US" sz="1200" dirty="0" smtClean="0">
                          <a:solidFill>
                            <a:schemeClr val="bg1"/>
                          </a:solidFill>
                          <a:latin typeface="+mn-lt"/>
                        </a:rPr>
                        <a:t>Description</a:t>
                      </a:r>
                      <a:r>
                        <a:rPr lang="en-US" sz="1200" baseline="0" dirty="0" smtClean="0">
                          <a:solidFill>
                            <a:schemeClr val="bg1"/>
                          </a:solidFill>
                          <a:latin typeface="+mn-lt"/>
                        </a:rPr>
                        <a:t> of Business</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lvl="0" indent="-171450" algn="just">
                        <a:buFont typeface="Arial" pitchFamily="34" charset="0"/>
                        <a:buChar char="•"/>
                      </a:pPr>
                      <a:r>
                        <a:rPr lang="en-US" sz="1000" kern="1200" dirty="0" err="1" smtClean="0">
                          <a:solidFill>
                            <a:schemeClr val="dk1"/>
                          </a:solidFill>
                          <a:effectLst/>
                          <a:latin typeface="+mn-lt"/>
                          <a:ea typeface="+mn-ea"/>
                          <a:cs typeface="+mn-cs"/>
                        </a:rPr>
                        <a:t>Kispa</a:t>
                      </a:r>
                      <a:r>
                        <a:rPr lang="en-US" sz="1000" kern="1200" dirty="0" smtClean="0">
                          <a:solidFill>
                            <a:schemeClr val="dk1"/>
                          </a:solidFill>
                          <a:effectLst/>
                          <a:latin typeface="+mn-lt"/>
                          <a:ea typeface="+mn-ea"/>
                          <a:cs typeface="+mn-cs"/>
                        </a:rPr>
                        <a:t> </a:t>
                      </a:r>
                      <a:r>
                        <a:rPr lang="en-US" sz="1000" kern="1200" dirty="0" err="1" smtClean="0">
                          <a:solidFill>
                            <a:schemeClr val="dk1"/>
                          </a:solidFill>
                          <a:effectLst/>
                          <a:latin typeface="+mn-lt"/>
                          <a:ea typeface="+mn-ea"/>
                          <a:cs typeface="+mn-cs"/>
                        </a:rPr>
                        <a:t>Nadi</a:t>
                      </a:r>
                      <a:r>
                        <a:rPr lang="en-US" sz="1000" kern="1200" baseline="0" dirty="0" smtClean="0">
                          <a:solidFill>
                            <a:schemeClr val="dk1"/>
                          </a:solidFill>
                          <a:effectLst/>
                          <a:latin typeface="+mn-lt"/>
                          <a:ea typeface="+mn-ea"/>
                          <a:cs typeface="+mn-cs"/>
                        </a:rPr>
                        <a:t> Express got microfinance license in 2012.</a:t>
                      </a:r>
                      <a:endParaRPr lang="en-US" sz="1000" kern="1200" dirty="0" smtClean="0">
                        <a:solidFill>
                          <a:schemeClr val="dk1"/>
                        </a:solidFill>
                        <a:effectLst/>
                        <a:latin typeface="+mn-lt"/>
                        <a:ea typeface="+mn-ea"/>
                        <a:cs typeface="+mn-cs"/>
                      </a:endParaRPr>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795960">
                <a:tc>
                  <a:txBody>
                    <a:bodyPr/>
                    <a:lstStyle/>
                    <a:p>
                      <a:pPr marL="0" marR="0">
                        <a:lnSpc>
                          <a:spcPct val="100000"/>
                        </a:lnSpc>
                        <a:spcBef>
                          <a:spcPts val="0"/>
                        </a:spcBef>
                        <a:spcAft>
                          <a:spcPts val="0"/>
                        </a:spcAft>
                      </a:pPr>
                      <a:r>
                        <a:rPr lang="en-US" sz="1200" baseline="0" dirty="0" smtClean="0">
                          <a:solidFill>
                            <a:schemeClr val="bg1"/>
                          </a:solidFill>
                          <a:effectLst/>
                          <a:latin typeface="+mn-lt"/>
                          <a:ea typeface="Calibri"/>
                          <a:cs typeface="Times New Roman"/>
                        </a:rPr>
                        <a:t>Main Products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lvl="0" indent="-285750" algn="just">
                        <a:buFont typeface="Arial" pitchFamily="34" charset="0"/>
                        <a:buChar char="•"/>
                      </a:pPr>
                      <a:r>
                        <a:rPr lang="en-US" sz="1000" kern="1200" dirty="0" smtClean="0">
                          <a:solidFill>
                            <a:schemeClr val="dk1"/>
                          </a:solidFill>
                          <a:effectLst/>
                          <a:latin typeface="+mn-lt"/>
                          <a:ea typeface="+mn-ea"/>
                          <a:cs typeface="+mn-cs"/>
                        </a:rPr>
                        <a:t>Types</a:t>
                      </a:r>
                      <a:r>
                        <a:rPr lang="en-US" sz="1000" kern="1200" baseline="0" dirty="0" smtClean="0">
                          <a:solidFill>
                            <a:schemeClr val="dk1"/>
                          </a:solidFill>
                          <a:effectLst/>
                          <a:latin typeface="+mn-lt"/>
                          <a:ea typeface="+mn-ea"/>
                          <a:cs typeface="+mn-cs"/>
                        </a:rPr>
                        <a:t> of Loan </a:t>
                      </a:r>
                      <a:r>
                        <a:rPr lang="en-US" sz="1000" kern="1200" dirty="0" smtClean="0">
                          <a:solidFill>
                            <a:schemeClr val="dk1"/>
                          </a:solidFill>
                          <a:effectLst/>
                          <a:latin typeface="+mn-lt"/>
                          <a:ea typeface="+mn-ea"/>
                          <a:cs typeface="+mn-cs"/>
                          <a:sym typeface="Wingdings"/>
                        </a:rPr>
                        <a:t></a:t>
                      </a:r>
                      <a:r>
                        <a:rPr lang="en-US" sz="1000" kern="1200" dirty="0" smtClean="0">
                          <a:solidFill>
                            <a:schemeClr val="dk1"/>
                          </a:solidFill>
                          <a:effectLst/>
                          <a:latin typeface="+mn-lt"/>
                          <a:ea typeface="+mn-ea"/>
                          <a:cs typeface="+mn-cs"/>
                        </a:rPr>
                        <a:t>Regular</a:t>
                      </a:r>
                      <a:r>
                        <a:rPr lang="en-US" sz="1000" kern="1200" baseline="0" dirty="0" smtClean="0">
                          <a:solidFill>
                            <a:schemeClr val="dk1"/>
                          </a:solidFill>
                          <a:effectLst/>
                          <a:latin typeface="+mn-lt"/>
                          <a:ea typeface="+mn-ea"/>
                          <a:cs typeface="+mn-cs"/>
                        </a:rPr>
                        <a:t> Loan / Group Lending</a:t>
                      </a:r>
                      <a:endParaRPr lang="en-US" sz="1000" kern="1200" dirty="0" smtClean="0">
                        <a:solidFill>
                          <a:schemeClr val="dk1"/>
                        </a:solidFill>
                        <a:effectLst/>
                        <a:latin typeface="+mn-lt"/>
                        <a:ea typeface="+mn-ea"/>
                        <a:cs typeface="+mn-cs"/>
                      </a:endParaRPr>
                    </a:p>
                    <a:p>
                      <a:pPr marL="285750" lvl="0" indent="-285750" algn="just">
                        <a:buFont typeface="Arial" pitchFamily="34" charset="0"/>
                        <a:buChar char="•"/>
                      </a:pPr>
                      <a:r>
                        <a:rPr lang="en-US" sz="1000" kern="1200" dirty="0" smtClean="0">
                          <a:solidFill>
                            <a:schemeClr val="dk1"/>
                          </a:solidFill>
                          <a:effectLst/>
                          <a:latin typeface="+mn-lt"/>
                          <a:ea typeface="+mn-ea"/>
                          <a:cs typeface="+mn-cs"/>
                        </a:rPr>
                        <a:t>Loan Term </a:t>
                      </a:r>
                      <a:r>
                        <a:rPr lang="en-US" sz="1000" kern="1200" dirty="0" smtClean="0">
                          <a:solidFill>
                            <a:schemeClr val="dk1"/>
                          </a:solidFill>
                          <a:effectLst/>
                          <a:latin typeface="+mn-lt"/>
                          <a:ea typeface="+mn-ea"/>
                          <a:cs typeface="+mn-cs"/>
                          <a:sym typeface="Wingdings"/>
                        </a:rPr>
                        <a:t></a:t>
                      </a:r>
                      <a:r>
                        <a:rPr lang="en-US" sz="1000" kern="1200" baseline="0" dirty="0" smtClean="0">
                          <a:solidFill>
                            <a:schemeClr val="dk1"/>
                          </a:solidFill>
                          <a:effectLst/>
                          <a:latin typeface="+mn-lt"/>
                          <a:ea typeface="+mn-ea"/>
                          <a:cs typeface="+mn-cs"/>
                          <a:sym typeface="Wingdings"/>
                        </a:rPr>
                        <a:t> Negotiable / Less than 6 months</a:t>
                      </a:r>
                    </a:p>
                    <a:p>
                      <a:pPr marL="285750" lvl="0" indent="-285750" algn="just">
                        <a:buFont typeface="Arial" pitchFamily="34" charset="0"/>
                        <a:buChar char="•"/>
                      </a:pPr>
                      <a:r>
                        <a:rPr lang="en-US" sz="1000" kern="1200" baseline="0" dirty="0" smtClean="0">
                          <a:solidFill>
                            <a:schemeClr val="dk1"/>
                          </a:solidFill>
                          <a:effectLst/>
                          <a:latin typeface="+mn-lt"/>
                          <a:ea typeface="+mn-ea"/>
                          <a:cs typeface="+mn-cs"/>
                          <a:sym typeface="Wingdings"/>
                        </a:rPr>
                        <a:t>Loan Cycle </a:t>
                      </a:r>
                      <a:r>
                        <a:rPr lang="en-US" sz="1000" kern="1200" dirty="0" smtClean="0">
                          <a:solidFill>
                            <a:schemeClr val="dk1"/>
                          </a:solidFill>
                          <a:effectLst/>
                          <a:latin typeface="+mn-lt"/>
                          <a:ea typeface="+mn-ea"/>
                          <a:cs typeface="+mn-cs"/>
                          <a:sym typeface="Wingdings"/>
                        </a:rPr>
                        <a:t> Loans are disbursed in cycle</a:t>
                      </a:r>
                      <a:r>
                        <a:rPr lang="en-US" sz="1000" kern="1200" baseline="0" dirty="0" smtClean="0">
                          <a:solidFill>
                            <a:schemeClr val="dk1"/>
                          </a:solidFill>
                          <a:effectLst/>
                          <a:latin typeface="+mn-lt"/>
                          <a:ea typeface="+mn-ea"/>
                          <a:cs typeface="+mn-cs"/>
                          <a:sym typeface="Wingdings"/>
                        </a:rPr>
                        <a:t>s of 6 months each. The loan amount will be increased in next cycles depending on the borrower’s performance.</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1009320">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Credit Decision Process and Loan Disbursement</a:t>
                      </a:r>
                      <a:r>
                        <a:rPr lang="en-US" sz="1200" baseline="0" dirty="0" smtClean="0">
                          <a:solidFill>
                            <a:schemeClr val="bg1"/>
                          </a:solidFill>
                          <a:effectLst/>
                          <a:latin typeface="+mn-lt"/>
                          <a:ea typeface="Calibri"/>
                          <a:cs typeface="Times New Roman"/>
                        </a:rPr>
                        <a:t> Process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marR="0" lvl="0" indent="-2857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000" kern="1200" baseline="0" dirty="0" smtClean="0">
                          <a:solidFill>
                            <a:schemeClr val="dk1"/>
                          </a:solidFill>
                          <a:effectLst/>
                          <a:latin typeface="+mn-lt"/>
                          <a:ea typeface="+mn-ea"/>
                          <a:cs typeface="+mn-cs"/>
                          <a:sym typeface="Wingdings"/>
                        </a:rPr>
                        <a:t>Like Internet Wallet, it also gathers information on existing MFIs and runs surveys.</a:t>
                      </a:r>
                    </a:p>
                    <a:p>
                      <a:pPr marL="285750" lvl="0" indent="-285750" algn="just">
                        <a:buFont typeface="Arial" pitchFamily="34" charset="0"/>
                        <a:buChar char="•"/>
                      </a:pPr>
                      <a:r>
                        <a:rPr lang="en-US" sz="1000" kern="1200" baseline="0" dirty="0" smtClean="0">
                          <a:solidFill>
                            <a:schemeClr val="dk1"/>
                          </a:solidFill>
                          <a:effectLst/>
                          <a:latin typeface="+mn-lt"/>
                          <a:ea typeface="+mn-ea"/>
                          <a:cs typeface="+mn-cs"/>
                          <a:sym typeface="Wingdings"/>
                        </a:rPr>
                        <a:t>The data of loan applicants are collected by loan officers and the Branch Manager makes the decision after completing background checks.</a:t>
                      </a:r>
                    </a:p>
                    <a:p>
                      <a:pPr marL="285750" lvl="0" indent="-285750" algn="just">
                        <a:buFont typeface="Arial" pitchFamily="34" charset="0"/>
                        <a:buChar char="•"/>
                      </a:pPr>
                      <a:r>
                        <a:rPr lang="en-US" sz="1000" kern="1200" baseline="0" dirty="0" smtClean="0">
                          <a:solidFill>
                            <a:schemeClr val="dk1"/>
                          </a:solidFill>
                          <a:effectLst/>
                          <a:latin typeface="+mn-lt"/>
                          <a:ea typeface="+mn-ea"/>
                          <a:cs typeface="+mn-cs"/>
                          <a:sym typeface="Wingdings"/>
                        </a:rPr>
                        <a:t>Loan disbursement and debt collection are conducted manually by loan officers.</a:t>
                      </a:r>
                    </a:p>
                  </a:txBody>
                  <a:tcPr anchor="ctr">
                    <a:solidFill>
                      <a:srgbClr val="C6D9F1"/>
                    </a:solidFill>
                  </a:tcPr>
                </a:tc>
                <a:tc hMerge="1">
                  <a:txBody>
                    <a:bodyPr/>
                    <a:lstStyle/>
                    <a:p>
                      <a:endParaRPr lang="en-US"/>
                    </a:p>
                  </a:txBody>
                  <a:tcPr/>
                </a:tc>
                <a:extLst>
                  <a:ext uri="{0D108BD9-81ED-4DB2-BD59-A6C34878D82A}">
                    <a16:rowId xmlns:a16="http://schemas.microsoft.com/office/drawing/2014/main" val="10002"/>
                  </a:ext>
                </a:extLst>
              </a:tr>
              <a:tr h="242561">
                <a:tc rowSpan="4">
                  <a:txBody>
                    <a:bodyPr/>
                    <a:lstStyle/>
                    <a:p>
                      <a:r>
                        <a:rPr lang="en-US" sz="1200" b="0" dirty="0" smtClean="0">
                          <a:solidFill>
                            <a:schemeClr val="bg1"/>
                          </a:solidFill>
                          <a:latin typeface="+mn-lt"/>
                        </a:rPr>
                        <a:t>Key</a:t>
                      </a:r>
                      <a:r>
                        <a:rPr lang="en-US" sz="1200" b="0" baseline="0" dirty="0" smtClean="0">
                          <a:solidFill>
                            <a:schemeClr val="bg1"/>
                          </a:solidFill>
                          <a:latin typeface="+mn-lt"/>
                        </a:rPr>
                        <a:t> Financials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Loan Portfolio</a:t>
                      </a:r>
                    </a:p>
                  </a:txBody>
                  <a:tcPr anchor="ctr">
                    <a:solidFill>
                      <a:srgbClr val="E9EDF4"/>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Non-disclosed</a:t>
                      </a:r>
                    </a:p>
                  </a:txBody>
                  <a:tcPr anchor="ctr">
                    <a:solidFill>
                      <a:srgbClr val="E9EDF4"/>
                    </a:solidFill>
                  </a:tcPr>
                </a:tc>
                <a:extLst>
                  <a:ext uri="{0D108BD9-81ED-4DB2-BD59-A6C34878D82A}">
                    <a16:rowId xmlns:a16="http://schemas.microsoft.com/office/drawing/2014/main" val="10003"/>
                  </a:ext>
                </a:extLst>
              </a:tr>
              <a:tr h="458438">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Average</a:t>
                      </a:r>
                      <a:r>
                        <a:rPr lang="en-US" sz="1000" b="1" kern="1200" baseline="0" dirty="0" smtClean="0">
                          <a:solidFill>
                            <a:schemeClr val="tx1"/>
                          </a:solidFill>
                          <a:effectLst/>
                          <a:latin typeface="+mn-lt"/>
                          <a:ea typeface="+mn-ea"/>
                          <a:cs typeface="+mn-cs"/>
                        </a:rPr>
                        <a:t> Loan Size</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60,000 MMK</a:t>
                      </a:r>
                      <a:r>
                        <a:rPr lang="en-US" sz="1000" kern="1200" baseline="0" dirty="0" smtClean="0">
                          <a:solidFill>
                            <a:schemeClr val="dk1"/>
                          </a:solidFill>
                          <a:effectLst/>
                          <a:latin typeface="+mn-lt"/>
                          <a:ea typeface="+mn-ea"/>
                          <a:cs typeface="+mn-cs"/>
                        </a:rPr>
                        <a:t> (The loan amount starts from 40,000 MMK to 70,000 MMK, depending on the borrower and other factors.)</a:t>
                      </a:r>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4"/>
                  </a:ext>
                </a:extLst>
              </a:tr>
              <a:tr h="242561">
                <a:tc vMerge="1">
                  <a:txBody>
                    <a:bodyPr/>
                    <a:lstStyle/>
                    <a:p>
                      <a:endParaRPr lang="en-US"/>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Interest Rate</a:t>
                      </a:r>
                    </a:p>
                  </a:txBody>
                  <a:tcPr anchor="ctr">
                    <a:solidFill>
                      <a:srgbClr val="E9EDF4"/>
                    </a:solidFill>
                  </a:tcPr>
                </a:tc>
                <a:tc>
                  <a:txBody>
                    <a:bodyPr/>
                    <a:lstStyle/>
                    <a:p>
                      <a:pPr lvl="0" algn="just"/>
                      <a:r>
                        <a:rPr lang="en-US" sz="1000" kern="1200" dirty="0" smtClean="0">
                          <a:solidFill>
                            <a:schemeClr val="dk1"/>
                          </a:solidFill>
                          <a:effectLst/>
                          <a:latin typeface="+mn-lt"/>
                          <a:ea typeface="+mn-ea"/>
                          <a:cs typeface="+mn-cs"/>
                        </a:rPr>
                        <a:t>Monthly</a:t>
                      </a:r>
                      <a:r>
                        <a:rPr lang="en-US" sz="1000" kern="1200" baseline="0" dirty="0" smtClean="0">
                          <a:solidFill>
                            <a:schemeClr val="dk1"/>
                          </a:solidFill>
                          <a:effectLst/>
                          <a:latin typeface="+mn-lt"/>
                          <a:ea typeface="+mn-ea"/>
                          <a:cs typeface="+mn-cs"/>
                        </a:rPr>
                        <a:t> rate – 2.5%, Declining Method, Weekly Repayment</a:t>
                      </a:r>
                      <a:endParaRPr lang="en-US" sz="1000" kern="1200" dirty="0" smtClean="0">
                        <a:solidFill>
                          <a:schemeClr val="dk1"/>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5"/>
                  </a:ext>
                </a:extLst>
              </a:tr>
              <a:tr h="242561">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Non-Performing</a:t>
                      </a:r>
                      <a:r>
                        <a:rPr lang="en-US" sz="1000" b="1" kern="1200" baseline="0" dirty="0" smtClean="0">
                          <a:solidFill>
                            <a:schemeClr val="tx1"/>
                          </a:solidFill>
                          <a:effectLst/>
                          <a:latin typeface="+mn-lt"/>
                          <a:ea typeface="+mn-ea"/>
                          <a:cs typeface="+mn-cs"/>
                        </a:rPr>
                        <a:t> Loan</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0</a:t>
                      </a:r>
                    </a:p>
                  </a:txBody>
                  <a:tcPr anchor="ctr">
                    <a:solidFill>
                      <a:srgbClr val="C6D9F1"/>
                    </a:solidFill>
                  </a:tcPr>
                </a:tc>
                <a:extLst>
                  <a:ext uri="{0D108BD9-81ED-4DB2-BD59-A6C34878D82A}">
                    <a16:rowId xmlns:a16="http://schemas.microsoft.com/office/drawing/2014/main" val="10006"/>
                  </a:ext>
                </a:extLst>
              </a:tr>
              <a:tr h="242561">
                <a:tc rowSpan="3">
                  <a:txBody>
                    <a:bodyPr/>
                    <a:lstStyle/>
                    <a:p>
                      <a:r>
                        <a:rPr lang="en-US" sz="1200" b="0" dirty="0" smtClean="0">
                          <a:solidFill>
                            <a:schemeClr val="bg1"/>
                          </a:solidFill>
                          <a:latin typeface="+mn-lt"/>
                        </a:rPr>
                        <a:t>Key Operational</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Main</a:t>
                      </a:r>
                      <a:r>
                        <a:rPr lang="en-US" sz="1000" b="1" kern="1200" baseline="0" dirty="0" smtClean="0">
                          <a:solidFill>
                            <a:schemeClr val="tx1"/>
                          </a:solidFill>
                          <a:effectLst/>
                          <a:latin typeface="+mn-lt"/>
                          <a:ea typeface="+mn-ea"/>
                          <a:cs typeface="+mn-cs"/>
                        </a:rPr>
                        <a:t> Head Office</a:t>
                      </a:r>
                      <a:endParaRPr lang="en-US" sz="1000" b="1" kern="1200" dirty="0" smtClean="0">
                        <a:solidFill>
                          <a:schemeClr val="tx1"/>
                        </a:solidFill>
                        <a:effectLst/>
                        <a:latin typeface="+mn-lt"/>
                        <a:ea typeface="+mn-ea"/>
                        <a:cs typeface="+mn-cs"/>
                      </a:endParaRPr>
                    </a:p>
                  </a:txBody>
                  <a:tcPr anchor="ctr"/>
                </a:tc>
                <a:tc>
                  <a:txBody>
                    <a:bodyPr/>
                    <a:lstStyle/>
                    <a:p>
                      <a:pPr lvl="0" algn="just"/>
                      <a:r>
                        <a:rPr lang="en-US" sz="1000" kern="1200" dirty="0" smtClean="0">
                          <a:solidFill>
                            <a:schemeClr val="dk1"/>
                          </a:solidFill>
                          <a:effectLst/>
                          <a:latin typeface="+mn-lt"/>
                          <a:ea typeface="+mn-ea"/>
                          <a:cs typeface="+mn-cs"/>
                        </a:rPr>
                        <a:t>Yangon</a:t>
                      </a:r>
                    </a:p>
                  </a:txBody>
                  <a:tcPr anchor="ctr"/>
                </a:tc>
                <a:extLst>
                  <a:ext uri="{0D108BD9-81ED-4DB2-BD59-A6C34878D82A}">
                    <a16:rowId xmlns:a16="http://schemas.microsoft.com/office/drawing/2014/main" val="10007"/>
                  </a:ext>
                </a:extLst>
              </a:tr>
              <a:tr h="242561">
                <a:tc vMerge="1">
                  <a:txBody>
                    <a:bodyPr/>
                    <a:lstStyle/>
                    <a:p>
                      <a:endParaRPr lang="en-US" sz="10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Areas</a:t>
                      </a: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Yangon</a:t>
                      </a:r>
                    </a:p>
                  </a:txBody>
                  <a:tcPr anchor="ctr">
                    <a:solidFill>
                      <a:srgbClr val="C6D9F1"/>
                    </a:solidFill>
                  </a:tcPr>
                </a:tc>
                <a:extLst>
                  <a:ext uri="{0D108BD9-81ED-4DB2-BD59-A6C34878D82A}">
                    <a16:rowId xmlns:a16="http://schemas.microsoft.com/office/drawing/2014/main" val="10008"/>
                  </a:ext>
                </a:extLst>
              </a:tr>
              <a:tr h="242561">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Customer</a:t>
                      </a:r>
                      <a:r>
                        <a:rPr lang="en-US" sz="1000" b="1" kern="1200" baseline="0" dirty="0" smtClean="0">
                          <a:solidFill>
                            <a:schemeClr val="tx1"/>
                          </a:solidFill>
                          <a:effectLst/>
                          <a:latin typeface="+mn-lt"/>
                          <a:ea typeface="+mn-ea"/>
                          <a:cs typeface="+mn-cs"/>
                        </a:rPr>
                        <a:t> Base</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dk1"/>
                          </a:solidFill>
                          <a:effectLst/>
                          <a:latin typeface="+mn-lt"/>
                          <a:ea typeface="+mn-ea"/>
                          <a:cs typeface="+mn-cs"/>
                        </a:rPr>
                        <a:t>Non-disclosed</a:t>
                      </a:r>
                    </a:p>
                  </a:txBody>
                  <a:tcPr anchor="ctr">
                    <a:solidFill>
                      <a:srgbClr val="C6D9F1"/>
                    </a:solidFill>
                  </a:tcPr>
                </a:tc>
                <a:extLst>
                  <a:ext uri="{0D108BD9-81ED-4DB2-BD59-A6C34878D82A}">
                    <a16:rowId xmlns:a16="http://schemas.microsoft.com/office/drawing/2014/main" val="10009"/>
                  </a:ext>
                </a:extLst>
              </a:tr>
              <a:tr h="394161">
                <a:tc>
                  <a:txBody>
                    <a:bodyPr/>
                    <a:lstStyle/>
                    <a:p>
                      <a:r>
                        <a:rPr lang="en-US" sz="1200" b="0" dirty="0" smtClean="0">
                          <a:solidFill>
                            <a:schemeClr val="bg1"/>
                          </a:solidFill>
                          <a:latin typeface="+mn-lt"/>
                        </a:rPr>
                        <a:t>Future</a:t>
                      </a:r>
                      <a:r>
                        <a:rPr lang="en-US" sz="1200" b="0" baseline="0" dirty="0" smtClean="0">
                          <a:solidFill>
                            <a:schemeClr val="bg1"/>
                          </a:solidFill>
                          <a:latin typeface="+mn-lt"/>
                        </a:rPr>
                        <a:t> Plan</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dirty="0" smtClean="0">
                          <a:solidFill>
                            <a:schemeClr val="tx1"/>
                          </a:solidFill>
                          <a:effectLst/>
                          <a:latin typeface="+mn-lt"/>
                          <a:ea typeface="+mn-ea"/>
                          <a:cs typeface="+mn-cs"/>
                        </a:rPr>
                        <a:t>The</a:t>
                      </a:r>
                      <a:r>
                        <a:rPr lang="en-US" sz="1000" b="0" kern="1200" baseline="0" dirty="0" smtClean="0">
                          <a:solidFill>
                            <a:schemeClr val="tx1"/>
                          </a:solidFill>
                          <a:effectLst/>
                          <a:latin typeface="+mn-lt"/>
                          <a:ea typeface="+mn-ea"/>
                          <a:cs typeface="+mn-cs"/>
                        </a:rPr>
                        <a:t> company will be expanding its services with a focus on Yangon primarily. To expand its services in other locations is not a priority as it takes a long time </a:t>
                      </a:r>
                      <a:endParaRPr lang="en-US" sz="1000" b="0" kern="1200" dirty="0" smtClean="0">
                        <a:solidFill>
                          <a:schemeClr val="tx1"/>
                        </a:solidFill>
                        <a:effectLst/>
                        <a:latin typeface="+mn-lt"/>
                        <a:ea typeface="+mn-ea"/>
                        <a:cs typeface="+mn-cs"/>
                      </a:endParaRPr>
                    </a:p>
                  </a:txBody>
                  <a:tcPr anchor="ctr">
                    <a:solidFill>
                      <a:srgbClr val="E9EDF4"/>
                    </a:solidFill>
                  </a:tcPr>
                </a:tc>
                <a:tc hMerge="1">
                  <a:txBody>
                    <a:bodyPr/>
                    <a:lstStyle/>
                    <a:p>
                      <a:pPr lvl="0" algn="just"/>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10"/>
                  </a:ext>
                </a:extLst>
              </a:tr>
            </a:tbl>
          </a:graphicData>
        </a:graphic>
      </p:graphicFrame>
      <p:sp>
        <p:nvSpPr>
          <p:cNvPr id="6" name="TextBox 5"/>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
        <p:nvSpPr>
          <p:cNvPr id="3" name="TextBox 2"/>
          <p:cNvSpPr txBox="1"/>
          <p:nvPr/>
        </p:nvSpPr>
        <p:spPr>
          <a:xfrm>
            <a:off x="304801" y="990602"/>
            <a:ext cx="9448800" cy="769441"/>
          </a:xfrm>
          <a:prstGeom prst="rect">
            <a:avLst/>
          </a:prstGeom>
          <a:noFill/>
        </p:spPr>
        <p:txBody>
          <a:bodyPr wrap="square" rtlCol="0">
            <a:spAutoFit/>
          </a:bodyPr>
          <a:lstStyle/>
          <a:p>
            <a:pPr marL="171450" indent="-171450" algn="just">
              <a:buFont typeface="Arial" pitchFamily="34" charset="0"/>
              <a:buChar char="•"/>
            </a:pPr>
            <a:r>
              <a:rPr lang="en-US" sz="1100" dirty="0" err="1" smtClean="0"/>
              <a:t>Kispa</a:t>
            </a:r>
            <a:r>
              <a:rPr lang="en-US" sz="1100" dirty="0" smtClean="0"/>
              <a:t> </a:t>
            </a:r>
            <a:r>
              <a:rPr lang="en-US" sz="1100" dirty="0" err="1" smtClean="0"/>
              <a:t>Nadi</a:t>
            </a:r>
            <a:r>
              <a:rPr lang="en-US" sz="1100" dirty="0" smtClean="0"/>
              <a:t> Express is the sister company of Internet Wallet. Before entering the microfinance business, the company was the pioneer in introducing contactless smart card which can be used for the payment of public transportation fares, bill payment and limited use in small payments in retail sector. Although it is still the monopoly in the market, the </a:t>
            </a:r>
            <a:r>
              <a:rPr lang="en-US" sz="1100" dirty="0" err="1" smtClean="0"/>
              <a:t>Ipay</a:t>
            </a:r>
            <a:r>
              <a:rPr lang="en-US" sz="1100" dirty="0" smtClean="0"/>
              <a:t> model has not been successful due to the lack of infrastructure, public awareness and the  cash-oriented culture. However, </a:t>
            </a:r>
            <a:r>
              <a:rPr lang="en-US" sz="1100" dirty="0" err="1" smtClean="0"/>
              <a:t>Ipay</a:t>
            </a:r>
            <a:r>
              <a:rPr lang="en-US" sz="1100" dirty="0" smtClean="0"/>
              <a:t> is expanding its electronic payment service in both public and private transportation.</a:t>
            </a:r>
            <a:endParaRPr lang="en-US" sz="1100" dirty="0"/>
          </a:p>
        </p:txBody>
      </p:sp>
    </p:spTree>
    <p:extLst>
      <p:ext uri="{BB962C8B-B14F-4D97-AF65-F5344CB8AC3E}">
        <p14:creationId xmlns:p14="http://schemas.microsoft.com/office/powerpoint/2010/main" val="10244105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7" name="TextBox 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Profiles top 10 local MFIs, Yin Aye Finance</a:t>
            </a:r>
            <a:endParaRPr lang="en-US" sz="2400" dirty="0">
              <a:solidFill>
                <a:schemeClr val="tx2">
                  <a:lumMod val="50000"/>
                </a:schemeClr>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151860553"/>
              </p:ext>
            </p:extLst>
          </p:nvPr>
        </p:nvGraphicFramePr>
        <p:xfrm>
          <a:off x="228601" y="1600202"/>
          <a:ext cx="9448801" cy="4693079"/>
        </p:xfrm>
        <a:graphic>
          <a:graphicData uri="http://schemas.openxmlformats.org/drawingml/2006/table">
            <a:tbl>
              <a:tblPr bandRow="1">
                <a:tableStyleId>{5C22544A-7EE6-4342-B048-85BDC9FD1C3A}</a:tableStyleId>
              </a:tblPr>
              <a:tblGrid>
                <a:gridCol w="1905000">
                  <a:extLst>
                    <a:ext uri="{9D8B030D-6E8A-4147-A177-3AD203B41FA5}">
                      <a16:colId xmlns:a16="http://schemas.microsoft.com/office/drawing/2014/main" val="20000"/>
                    </a:ext>
                  </a:extLst>
                </a:gridCol>
                <a:gridCol w="1832402">
                  <a:extLst>
                    <a:ext uri="{9D8B030D-6E8A-4147-A177-3AD203B41FA5}">
                      <a16:colId xmlns:a16="http://schemas.microsoft.com/office/drawing/2014/main" val="20001"/>
                    </a:ext>
                  </a:extLst>
                </a:gridCol>
                <a:gridCol w="5711399">
                  <a:extLst>
                    <a:ext uri="{9D8B030D-6E8A-4147-A177-3AD203B41FA5}">
                      <a16:colId xmlns:a16="http://schemas.microsoft.com/office/drawing/2014/main" val="20002"/>
                    </a:ext>
                  </a:extLst>
                </a:gridCol>
              </a:tblGrid>
              <a:tr h="609600">
                <a:tc>
                  <a:txBody>
                    <a:bodyPr/>
                    <a:lstStyle/>
                    <a:p>
                      <a:r>
                        <a:rPr lang="en-US" sz="1200" dirty="0" smtClean="0">
                          <a:solidFill>
                            <a:srgbClr val="FFFFFF"/>
                          </a:solidFill>
                          <a:latin typeface="+mn-lt"/>
                        </a:rPr>
                        <a:t>Description</a:t>
                      </a:r>
                      <a:r>
                        <a:rPr lang="en-US" sz="1200" baseline="0" dirty="0" smtClean="0">
                          <a:solidFill>
                            <a:srgbClr val="FFFFFF"/>
                          </a:solidFill>
                          <a:latin typeface="+mn-lt"/>
                        </a:rPr>
                        <a:t> of Business</a:t>
                      </a:r>
                      <a:endParaRPr lang="en-US" sz="1200" b="0" dirty="0">
                        <a:solidFill>
                          <a:srgbClr val="FFFFFF"/>
                        </a:solidFill>
                        <a:latin typeface="+mn-lt"/>
                      </a:endParaRPr>
                    </a:p>
                  </a:txBody>
                  <a:tcPr anchor="ctr">
                    <a:solidFill>
                      <a:schemeClr val="tx2">
                        <a:lumMod val="75000"/>
                      </a:schemeClr>
                    </a:solidFill>
                  </a:tcPr>
                </a:tc>
                <a:tc gridSpan="2">
                  <a:txBody>
                    <a:bodyPr/>
                    <a:lstStyle/>
                    <a:p>
                      <a:pPr marL="171450" lvl="0" indent="-171450" algn="just">
                        <a:buFont typeface="Arial" pitchFamily="34" charset="0"/>
                        <a:buChar char="•"/>
                      </a:pPr>
                      <a:r>
                        <a:rPr lang="en-US" sz="1000" kern="1200" dirty="0" smtClean="0">
                          <a:solidFill>
                            <a:schemeClr val="tx1">
                              <a:lumMod val="95000"/>
                              <a:lumOff val="5000"/>
                            </a:schemeClr>
                          </a:solidFill>
                          <a:effectLst/>
                          <a:latin typeface="+mn-lt"/>
                          <a:ea typeface="+mn-ea"/>
                          <a:cs typeface="+mn-cs"/>
                        </a:rPr>
                        <a:t>Gained license in</a:t>
                      </a:r>
                      <a:r>
                        <a:rPr lang="en-US" sz="1000" kern="1200" baseline="0" dirty="0" smtClean="0">
                          <a:solidFill>
                            <a:schemeClr val="tx1">
                              <a:lumMod val="95000"/>
                              <a:lumOff val="5000"/>
                            </a:schemeClr>
                          </a:solidFill>
                          <a:effectLst/>
                          <a:latin typeface="+mn-lt"/>
                          <a:ea typeface="+mn-ea"/>
                          <a:cs typeface="+mn-cs"/>
                        </a:rPr>
                        <a:t> May 2012 to operate in </a:t>
                      </a:r>
                      <a:r>
                        <a:rPr lang="en-US" sz="1000" kern="1200" baseline="0" dirty="0" err="1" smtClean="0">
                          <a:solidFill>
                            <a:schemeClr val="tx1">
                              <a:lumMod val="95000"/>
                              <a:lumOff val="5000"/>
                            </a:schemeClr>
                          </a:solidFill>
                          <a:effectLst/>
                          <a:latin typeface="+mn-lt"/>
                          <a:ea typeface="+mn-ea"/>
                          <a:cs typeface="+mn-cs"/>
                        </a:rPr>
                        <a:t>Thanlyin</a:t>
                      </a:r>
                      <a:r>
                        <a:rPr lang="en-US" sz="1000" kern="1200" baseline="0" dirty="0" smtClean="0">
                          <a:solidFill>
                            <a:schemeClr val="tx1">
                              <a:lumMod val="95000"/>
                              <a:lumOff val="5000"/>
                            </a:schemeClr>
                          </a:solidFill>
                          <a:effectLst/>
                          <a:latin typeface="+mn-lt"/>
                          <a:ea typeface="+mn-ea"/>
                          <a:cs typeface="+mn-cs"/>
                        </a:rPr>
                        <a:t> (a township of Yangon) and </a:t>
                      </a:r>
                      <a:r>
                        <a:rPr lang="en-US" sz="1000" kern="1200" baseline="0" dirty="0" err="1" smtClean="0">
                          <a:solidFill>
                            <a:schemeClr val="tx1">
                              <a:lumMod val="95000"/>
                              <a:lumOff val="5000"/>
                            </a:schemeClr>
                          </a:solidFill>
                          <a:effectLst/>
                          <a:latin typeface="+mn-lt"/>
                          <a:ea typeface="+mn-ea"/>
                          <a:cs typeface="+mn-cs"/>
                        </a:rPr>
                        <a:t>Nyaung</a:t>
                      </a:r>
                      <a:r>
                        <a:rPr lang="en-US" sz="1000" kern="1200" baseline="0" dirty="0" smtClean="0">
                          <a:solidFill>
                            <a:schemeClr val="tx1">
                              <a:lumMod val="95000"/>
                              <a:lumOff val="5000"/>
                            </a:schemeClr>
                          </a:solidFill>
                          <a:effectLst/>
                          <a:latin typeface="+mn-lt"/>
                          <a:ea typeface="+mn-ea"/>
                          <a:cs typeface="+mn-cs"/>
                        </a:rPr>
                        <a:t> </a:t>
                      </a:r>
                      <a:r>
                        <a:rPr lang="en-US" sz="1000" kern="1200" baseline="0" dirty="0" err="1" smtClean="0">
                          <a:solidFill>
                            <a:schemeClr val="tx1">
                              <a:lumMod val="95000"/>
                              <a:lumOff val="5000"/>
                            </a:schemeClr>
                          </a:solidFill>
                          <a:effectLst/>
                          <a:latin typeface="+mn-lt"/>
                          <a:ea typeface="+mn-ea"/>
                          <a:cs typeface="+mn-cs"/>
                        </a:rPr>
                        <a:t>Oo</a:t>
                      </a:r>
                      <a:r>
                        <a:rPr lang="en-US" sz="1000" kern="1200" baseline="0" dirty="0" smtClean="0">
                          <a:solidFill>
                            <a:schemeClr val="tx1">
                              <a:lumMod val="95000"/>
                              <a:lumOff val="5000"/>
                            </a:schemeClr>
                          </a:solidFill>
                          <a:effectLst/>
                          <a:latin typeface="+mn-lt"/>
                          <a:ea typeface="+mn-ea"/>
                          <a:cs typeface="+mn-cs"/>
                        </a:rPr>
                        <a:t> in Mandalay Region. Later, it increased its paid up capital and applied for a permit to operate in another township in Yangon which is North Dagon.</a:t>
                      </a:r>
                      <a:endParaRPr lang="en-US" sz="1000" kern="1200" dirty="0" smtClean="0">
                        <a:solidFill>
                          <a:schemeClr val="tx1">
                            <a:lumMod val="95000"/>
                            <a:lumOff val="5000"/>
                          </a:schemeClr>
                        </a:solidFill>
                        <a:effectLst/>
                        <a:latin typeface="+mn-lt"/>
                        <a:ea typeface="+mn-ea"/>
                        <a:cs typeface="+mn-cs"/>
                      </a:endParaRPr>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795960">
                <a:tc>
                  <a:txBody>
                    <a:bodyPr/>
                    <a:lstStyle/>
                    <a:p>
                      <a:pPr marL="0" marR="0">
                        <a:lnSpc>
                          <a:spcPct val="100000"/>
                        </a:lnSpc>
                        <a:spcBef>
                          <a:spcPts val="0"/>
                        </a:spcBef>
                        <a:spcAft>
                          <a:spcPts val="0"/>
                        </a:spcAft>
                      </a:pPr>
                      <a:r>
                        <a:rPr lang="en-US" sz="1200" baseline="0" dirty="0" smtClean="0">
                          <a:solidFill>
                            <a:srgbClr val="FFFFFF"/>
                          </a:solidFill>
                          <a:effectLst/>
                          <a:latin typeface="+mn-lt"/>
                          <a:ea typeface="Calibri"/>
                          <a:cs typeface="Times New Roman"/>
                        </a:rPr>
                        <a:t>Main Products</a:t>
                      </a:r>
                      <a:endParaRPr lang="en-US" sz="1200" dirty="0">
                        <a:solidFill>
                          <a:srgbClr val="FFFFFF"/>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lvl="0" indent="-285750" algn="just">
                        <a:buFont typeface="Arial" pitchFamily="34" charset="0"/>
                        <a:buChar char="•"/>
                      </a:pPr>
                      <a:r>
                        <a:rPr lang="en-US" sz="1000" kern="1200" dirty="0" smtClean="0">
                          <a:solidFill>
                            <a:schemeClr val="tx1">
                              <a:lumMod val="95000"/>
                              <a:lumOff val="5000"/>
                            </a:schemeClr>
                          </a:solidFill>
                          <a:effectLst/>
                          <a:latin typeface="+mn-lt"/>
                          <a:ea typeface="+mn-ea"/>
                          <a:cs typeface="+mn-cs"/>
                        </a:rPr>
                        <a:t>Types</a:t>
                      </a:r>
                      <a:r>
                        <a:rPr lang="en-US" sz="1000" kern="1200" baseline="0" dirty="0" smtClean="0">
                          <a:solidFill>
                            <a:schemeClr val="tx1">
                              <a:lumMod val="95000"/>
                              <a:lumOff val="5000"/>
                            </a:schemeClr>
                          </a:solidFill>
                          <a:effectLst/>
                          <a:latin typeface="+mn-lt"/>
                          <a:ea typeface="+mn-ea"/>
                          <a:cs typeface="+mn-cs"/>
                        </a:rPr>
                        <a:t> of Loan </a:t>
                      </a:r>
                      <a:r>
                        <a:rPr lang="en-US" sz="1000" kern="1200" dirty="0" smtClean="0">
                          <a:solidFill>
                            <a:schemeClr val="tx1">
                              <a:lumMod val="95000"/>
                              <a:lumOff val="5000"/>
                            </a:schemeClr>
                          </a:solidFill>
                          <a:effectLst/>
                          <a:latin typeface="+mn-lt"/>
                          <a:ea typeface="+mn-ea"/>
                          <a:cs typeface="+mn-cs"/>
                          <a:sym typeface="Wingdings"/>
                        </a:rPr>
                        <a:t></a:t>
                      </a:r>
                      <a:r>
                        <a:rPr lang="en-US" sz="1000" kern="1200" dirty="0" smtClean="0">
                          <a:solidFill>
                            <a:schemeClr val="tx1">
                              <a:lumMod val="95000"/>
                              <a:lumOff val="5000"/>
                            </a:schemeClr>
                          </a:solidFill>
                          <a:effectLst/>
                          <a:latin typeface="+mn-lt"/>
                          <a:ea typeface="+mn-ea"/>
                          <a:cs typeface="+mn-cs"/>
                        </a:rPr>
                        <a:t>Regular</a:t>
                      </a:r>
                      <a:r>
                        <a:rPr lang="en-US" sz="1000" kern="1200" baseline="0" dirty="0" smtClean="0">
                          <a:solidFill>
                            <a:schemeClr val="tx1">
                              <a:lumMod val="95000"/>
                              <a:lumOff val="5000"/>
                            </a:schemeClr>
                          </a:solidFill>
                          <a:effectLst/>
                          <a:latin typeface="+mn-lt"/>
                          <a:ea typeface="+mn-ea"/>
                          <a:cs typeface="+mn-cs"/>
                        </a:rPr>
                        <a:t> Loan / Group Lending</a:t>
                      </a:r>
                      <a:endParaRPr lang="en-US" sz="1000" kern="1200" dirty="0" smtClean="0">
                        <a:solidFill>
                          <a:schemeClr val="tx1">
                            <a:lumMod val="95000"/>
                            <a:lumOff val="5000"/>
                          </a:schemeClr>
                        </a:solidFill>
                        <a:effectLst/>
                        <a:latin typeface="+mn-lt"/>
                        <a:ea typeface="+mn-ea"/>
                        <a:cs typeface="+mn-cs"/>
                      </a:endParaRPr>
                    </a:p>
                    <a:p>
                      <a:pPr marL="285750" lvl="0" indent="-285750" algn="just">
                        <a:buFont typeface="Arial" pitchFamily="34" charset="0"/>
                        <a:buChar char="•"/>
                      </a:pPr>
                      <a:r>
                        <a:rPr lang="en-US" sz="1000" kern="1200" dirty="0" smtClean="0">
                          <a:solidFill>
                            <a:schemeClr val="tx1">
                              <a:lumMod val="95000"/>
                              <a:lumOff val="5000"/>
                            </a:schemeClr>
                          </a:solidFill>
                          <a:effectLst/>
                          <a:latin typeface="+mn-lt"/>
                          <a:ea typeface="+mn-ea"/>
                          <a:cs typeface="+mn-cs"/>
                        </a:rPr>
                        <a:t>Loan Term </a:t>
                      </a:r>
                      <a:r>
                        <a:rPr lang="en-US" sz="1000" kern="1200" dirty="0" smtClean="0">
                          <a:solidFill>
                            <a:schemeClr val="tx1">
                              <a:lumMod val="95000"/>
                              <a:lumOff val="5000"/>
                            </a:schemeClr>
                          </a:solidFill>
                          <a:effectLst/>
                          <a:latin typeface="+mn-lt"/>
                          <a:ea typeface="+mn-ea"/>
                          <a:cs typeface="+mn-cs"/>
                          <a:sym typeface="Wingdings"/>
                        </a:rPr>
                        <a:t></a:t>
                      </a:r>
                      <a:r>
                        <a:rPr lang="en-US" sz="1000" kern="1200" baseline="0" dirty="0" smtClean="0">
                          <a:solidFill>
                            <a:schemeClr val="tx1">
                              <a:lumMod val="95000"/>
                              <a:lumOff val="5000"/>
                            </a:schemeClr>
                          </a:solidFill>
                          <a:effectLst/>
                          <a:latin typeface="+mn-lt"/>
                          <a:ea typeface="+mn-ea"/>
                          <a:cs typeface="+mn-cs"/>
                          <a:sym typeface="Wingdings"/>
                        </a:rPr>
                        <a:t> Negotiable / 6 months in Yangon and 10 months in </a:t>
                      </a:r>
                      <a:r>
                        <a:rPr lang="en-US" sz="1000" kern="1200" baseline="0" dirty="0" err="1" smtClean="0">
                          <a:solidFill>
                            <a:schemeClr val="tx1">
                              <a:lumMod val="95000"/>
                              <a:lumOff val="5000"/>
                            </a:schemeClr>
                          </a:solidFill>
                          <a:effectLst/>
                          <a:latin typeface="+mn-lt"/>
                          <a:ea typeface="+mn-ea"/>
                          <a:cs typeface="+mn-cs"/>
                          <a:sym typeface="Wingdings"/>
                        </a:rPr>
                        <a:t>Nyaung</a:t>
                      </a:r>
                      <a:r>
                        <a:rPr lang="en-US" sz="1000" kern="1200" baseline="0" dirty="0" smtClean="0">
                          <a:solidFill>
                            <a:schemeClr val="tx1">
                              <a:lumMod val="95000"/>
                              <a:lumOff val="5000"/>
                            </a:schemeClr>
                          </a:solidFill>
                          <a:effectLst/>
                          <a:latin typeface="+mn-lt"/>
                          <a:ea typeface="+mn-ea"/>
                          <a:cs typeface="+mn-cs"/>
                          <a:sym typeface="Wingdings"/>
                        </a:rPr>
                        <a:t> U</a:t>
                      </a:r>
                    </a:p>
                    <a:p>
                      <a:pPr marL="285750" lvl="0" indent="-285750" algn="just">
                        <a:buFont typeface="Arial" pitchFamily="34" charset="0"/>
                        <a:buChar char="•"/>
                      </a:pPr>
                      <a:r>
                        <a:rPr lang="en-US" sz="1000" kern="1200" baseline="0" dirty="0" smtClean="0">
                          <a:solidFill>
                            <a:schemeClr val="tx1">
                              <a:lumMod val="95000"/>
                              <a:lumOff val="5000"/>
                            </a:schemeClr>
                          </a:solidFill>
                          <a:effectLst/>
                          <a:latin typeface="+mn-lt"/>
                          <a:ea typeface="+mn-ea"/>
                          <a:cs typeface="+mn-cs"/>
                          <a:sym typeface="Wingdings"/>
                        </a:rPr>
                        <a:t>Loan Cycle </a:t>
                      </a:r>
                      <a:r>
                        <a:rPr lang="en-US" sz="1000" kern="1200" dirty="0" smtClean="0">
                          <a:solidFill>
                            <a:schemeClr val="tx1">
                              <a:lumMod val="95000"/>
                              <a:lumOff val="5000"/>
                            </a:schemeClr>
                          </a:solidFill>
                          <a:effectLst/>
                          <a:latin typeface="+mn-lt"/>
                          <a:ea typeface="+mn-ea"/>
                          <a:cs typeface="+mn-cs"/>
                          <a:sym typeface="Wingdings"/>
                        </a:rPr>
                        <a:t> Loans are disbursed in cycle</a:t>
                      </a:r>
                      <a:r>
                        <a:rPr lang="en-US" sz="1000" kern="1200" baseline="0" dirty="0" smtClean="0">
                          <a:solidFill>
                            <a:schemeClr val="tx1">
                              <a:lumMod val="95000"/>
                              <a:lumOff val="5000"/>
                            </a:schemeClr>
                          </a:solidFill>
                          <a:effectLst/>
                          <a:latin typeface="+mn-lt"/>
                          <a:ea typeface="+mn-ea"/>
                          <a:cs typeface="+mn-cs"/>
                          <a:sym typeface="Wingdings"/>
                        </a:rPr>
                        <a:t>s of 6 months each. The loan amount will be increased in next cycles depending on the borrower’s performance.</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728040">
                <a:tc>
                  <a:txBody>
                    <a:bodyPr/>
                    <a:lstStyle/>
                    <a:p>
                      <a:pPr marL="0" marR="0">
                        <a:lnSpc>
                          <a:spcPct val="100000"/>
                        </a:lnSpc>
                        <a:spcBef>
                          <a:spcPts val="0"/>
                        </a:spcBef>
                        <a:spcAft>
                          <a:spcPts val="0"/>
                        </a:spcAft>
                      </a:pPr>
                      <a:r>
                        <a:rPr lang="en-US" sz="1200" dirty="0" smtClean="0">
                          <a:solidFill>
                            <a:srgbClr val="FFFFFF"/>
                          </a:solidFill>
                          <a:effectLst/>
                          <a:latin typeface="+mn-lt"/>
                          <a:ea typeface="Calibri"/>
                          <a:cs typeface="Times New Roman"/>
                        </a:rPr>
                        <a:t>Credit Decision Process and Loan Disbursement</a:t>
                      </a:r>
                      <a:r>
                        <a:rPr lang="en-US" sz="1200" baseline="0" dirty="0" smtClean="0">
                          <a:solidFill>
                            <a:srgbClr val="FFFFFF"/>
                          </a:solidFill>
                          <a:effectLst/>
                          <a:latin typeface="+mn-lt"/>
                          <a:ea typeface="Calibri"/>
                          <a:cs typeface="Times New Roman"/>
                        </a:rPr>
                        <a:t> Process</a:t>
                      </a:r>
                      <a:endParaRPr lang="en-US" sz="1200" dirty="0">
                        <a:solidFill>
                          <a:srgbClr val="FFFFFF"/>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lvl="0" indent="-285750" algn="just">
                        <a:buFont typeface="Arial" pitchFamily="34" charset="0"/>
                        <a:buChar char="•"/>
                      </a:pPr>
                      <a:r>
                        <a:rPr lang="en-US" sz="1000" kern="1200" baseline="0" dirty="0" smtClean="0">
                          <a:solidFill>
                            <a:schemeClr val="tx1">
                              <a:lumMod val="95000"/>
                              <a:lumOff val="5000"/>
                            </a:schemeClr>
                          </a:solidFill>
                          <a:effectLst/>
                          <a:latin typeface="+mn-lt"/>
                          <a:ea typeface="+mn-ea"/>
                          <a:cs typeface="+mn-cs"/>
                          <a:sym typeface="Wingdings"/>
                        </a:rPr>
                        <a:t>The data of loan applicants are collected by loan officers and the Branch Manager makes the decision after completing background checks.</a:t>
                      </a:r>
                    </a:p>
                    <a:p>
                      <a:pPr marL="285750" lvl="0" indent="-285750" algn="just">
                        <a:buFont typeface="Arial" pitchFamily="34" charset="0"/>
                        <a:buChar char="•"/>
                      </a:pPr>
                      <a:r>
                        <a:rPr lang="en-US" sz="1000" kern="1200" baseline="0" dirty="0" smtClean="0">
                          <a:solidFill>
                            <a:schemeClr val="tx1">
                              <a:lumMod val="95000"/>
                              <a:lumOff val="5000"/>
                            </a:schemeClr>
                          </a:solidFill>
                          <a:effectLst/>
                          <a:latin typeface="+mn-lt"/>
                          <a:ea typeface="+mn-ea"/>
                          <a:cs typeface="+mn-cs"/>
                          <a:sym typeface="Wingdings"/>
                        </a:rPr>
                        <a:t>Loan disbursement and debt collection are conducted manually by loan officers.</a:t>
                      </a:r>
                    </a:p>
                  </a:txBody>
                  <a:tcPr anchor="ctr">
                    <a:solidFill>
                      <a:srgbClr val="C6D9F1"/>
                    </a:solidFill>
                  </a:tcPr>
                </a:tc>
                <a:tc hMerge="1">
                  <a:txBody>
                    <a:bodyPr/>
                    <a:lstStyle/>
                    <a:p>
                      <a:endParaRPr lang="en-US"/>
                    </a:p>
                  </a:txBody>
                  <a:tcPr/>
                </a:tc>
                <a:extLst>
                  <a:ext uri="{0D108BD9-81ED-4DB2-BD59-A6C34878D82A}">
                    <a16:rowId xmlns:a16="http://schemas.microsoft.com/office/drawing/2014/main" val="10002"/>
                  </a:ext>
                </a:extLst>
              </a:tr>
              <a:tr h="242561">
                <a:tc rowSpan="4">
                  <a:txBody>
                    <a:bodyPr/>
                    <a:lstStyle/>
                    <a:p>
                      <a:r>
                        <a:rPr lang="en-US" sz="1200" b="0" dirty="0" smtClean="0">
                          <a:solidFill>
                            <a:srgbClr val="FFFFFF"/>
                          </a:solidFill>
                          <a:latin typeface="+mn-lt"/>
                        </a:rPr>
                        <a:t>Key</a:t>
                      </a:r>
                      <a:r>
                        <a:rPr lang="en-US" sz="1200" b="0" baseline="0" dirty="0" smtClean="0">
                          <a:solidFill>
                            <a:srgbClr val="FFFFFF"/>
                          </a:solidFill>
                          <a:latin typeface="+mn-lt"/>
                        </a:rPr>
                        <a:t> Financials</a:t>
                      </a:r>
                      <a:endParaRPr lang="en-US" sz="1200" b="0" dirty="0">
                        <a:solidFill>
                          <a:srgbClr val="FFFFFF"/>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lumMod val="95000"/>
                              <a:lumOff val="5000"/>
                            </a:schemeClr>
                          </a:solidFill>
                          <a:effectLst/>
                          <a:latin typeface="+mn-lt"/>
                          <a:ea typeface="+mn-ea"/>
                          <a:cs typeface="+mn-cs"/>
                        </a:rPr>
                        <a:t>Loan Portfolio</a:t>
                      </a:r>
                    </a:p>
                  </a:txBody>
                  <a:tcPr anchor="ctr">
                    <a:solidFill>
                      <a:srgbClr val="E9EDF4"/>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lumMod val="95000"/>
                              <a:lumOff val="5000"/>
                            </a:schemeClr>
                          </a:solidFill>
                          <a:effectLst/>
                          <a:latin typeface="+mn-lt"/>
                          <a:ea typeface="+mn-ea"/>
                          <a:cs typeface="+mn-cs"/>
                        </a:rPr>
                        <a:t>260,000,000</a:t>
                      </a:r>
                      <a:r>
                        <a:rPr lang="en-US" sz="1000" b="0" kern="1200" baseline="0" dirty="0" smtClean="0">
                          <a:solidFill>
                            <a:schemeClr val="tx1">
                              <a:lumMod val="95000"/>
                              <a:lumOff val="5000"/>
                            </a:schemeClr>
                          </a:solidFill>
                          <a:effectLst/>
                          <a:latin typeface="+mn-lt"/>
                          <a:ea typeface="+mn-ea"/>
                          <a:cs typeface="+mn-cs"/>
                        </a:rPr>
                        <a:t> MMK</a:t>
                      </a:r>
                      <a:endParaRPr lang="en-US" sz="1000" b="0" kern="1200" dirty="0" smtClean="0">
                        <a:solidFill>
                          <a:schemeClr val="tx1">
                            <a:lumMod val="95000"/>
                            <a:lumOff val="5000"/>
                          </a:schemeClr>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3"/>
                  </a:ext>
                </a:extLst>
              </a:tr>
              <a:tr h="458438">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lumMod val="95000"/>
                              <a:lumOff val="5000"/>
                            </a:schemeClr>
                          </a:solidFill>
                          <a:effectLst/>
                          <a:latin typeface="+mn-lt"/>
                          <a:ea typeface="+mn-ea"/>
                          <a:cs typeface="+mn-cs"/>
                        </a:rPr>
                        <a:t>Average</a:t>
                      </a:r>
                      <a:r>
                        <a:rPr lang="en-US" sz="1000" b="1" kern="1200" baseline="0" dirty="0" smtClean="0">
                          <a:solidFill>
                            <a:schemeClr val="tx1">
                              <a:lumMod val="95000"/>
                              <a:lumOff val="5000"/>
                            </a:schemeClr>
                          </a:solidFill>
                          <a:effectLst/>
                          <a:latin typeface="+mn-lt"/>
                          <a:ea typeface="+mn-ea"/>
                          <a:cs typeface="+mn-cs"/>
                        </a:rPr>
                        <a:t> Loan Size</a:t>
                      </a:r>
                      <a:endParaRPr lang="en-US" sz="1000" b="1" kern="1200" dirty="0" smtClean="0">
                        <a:solidFill>
                          <a:schemeClr val="tx1">
                            <a:lumMod val="95000"/>
                            <a:lumOff val="5000"/>
                          </a:schemeClr>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tx1">
                              <a:lumMod val="95000"/>
                              <a:lumOff val="5000"/>
                            </a:schemeClr>
                          </a:solidFill>
                          <a:effectLst/>
                          <a:latin typeface="+mn-lt"/>
                          <a:ea typeface="+mn-ea"/>
                          <a:cs typeface="+mn-cs"/>
                        </a:rPr>
                        <a:t>400,000</a:t>
                      </a:r>
                      <a:r>
                        <a:rPr lang="en-US" sz="1000" kern="1200" baseline="0" dirty="0" smtClean="0">
                          <a:solidFill>
                            <a:schemeClr val="tx1">
                              <a:lumMod val="95000"/>
                              <a:lumOff val="5000"/>
                            </a:schemeClr>
                          </a:solidFill>
                          <a:effectLst/>
                          <a:latin typeface="+mn-lt"/>
                          <a:ea typeface="+mn-ea"/>
                          <a:cs typeface="+mn-cs"/>
                        </a:rPr>
                        <a:t> MMK / The loan amount starts from 100,000 MMK to maximum to 1,000,000 MMK in Yangon whereas the maximum is 600,000 MMK in </a:t>
                      </a:r>
                      <a:r>
                        <a:rPr lang="en-US" sz="1000" kern="1200" baseline="0" dirty="0" err="1" smtClean="0">
                          <a:solidFill>
                            <a:schemeClr val="tx1">
                              <a:lumMod val="95000"/>
                              <a:lumOff val="5000"/>
                            </a:schemeClr>
                          </a:solidFill>
                          <a:effectLst/>
                          <a:latin typeface="+mn-lt"/>
                          <a:ea typeface="+mn-ea"/>
                          <a:cs typeface="+mn-cs"/>
                        </a:rPr>
                        <a:t>Nyaung</a:t>
                      </a:r>
                      <a:r>
                        <a:rPr lang="en-US" sz="1000" kern="1200" baseline="0" dirty="0" smtClean="0">
                          <a:solidFill>
                            <a:schemeClr val="tx1">
                              <a:lumMod val="95000"/>
                              <a:lumOff val="5000"/>
                            </a:schemeClr>
                          </a:solidFill>
                          <a:effectLst/>
                          <a:latin typeface="+mn-lt"/>
                          <a:ea typeface="+mn-ea"/>
                          <a:cs typeface="+mn-cs"/>
                        </a:rPr>
                        <a:t> U.</a:t>
                      </a:r>
                      <a:endParaRPr lang="en-US" sz="1000" kern="1200" dirty="0" smtClean="0">
                        <a:solidFill>
                          <a:schemeClr val="tx1">
                            <a:lumMod val="95000"/>
                            <a:lumOff val="5000"/>
                          </a:schemeClr>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4"/>
                  </a:ext>
                </a:extLst>
              </a:tr>
              <a:tr h="242561">
                <a:tc vMerge="1">
                  <a:txBody>
                    <a:bodyPr/>
                    <a:lstStyle/>
                    <a:p>
                      <a:endParaRPr lang="en-US"/>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lumMod val="95000"/>
                              <a:lumOff val="5000"/>
                            </a:schemeClr>
                          </a:solidFill>
                          <a:effectLst/>
                          <a:latin typeface="+mn-lt"/>
                          <a:ea typeface="+mn-ea"/>
                          <a:cs typeface="+mn-cs"/>
                        </a:rPr>
                        <a:t>Interest Rate</a:t>
                      </a:r>
                    </a:p>
                  </a:txBody>
                  <a:tcPr anchor="ctr">
                    <a:solidFill>
                      <a:srgbClr val="E9EDF4"/>
                    </a:solidFill>
                  </a:tcPr>
                </a:tc>
                <a:tc>
                  <a:txBody>
                    <a:bodyPr/>
                    <a:lstStyle/>
                    <a:p>
                      <a:pPr lvl="0" algn="just"/>
                      <a:r>
                        <a:rPr lang="en-US" sz="1000" kern="1200" dirty="0" smtClean="0">
                          <a:solidFill>
                            <a:schemeClr val="tx1">
                              <a:lumMod val="95000"/>
                              <a:lumOff val="5000"/>
                            </a:schemeClr>
                          </a:solidFill>
                          <a:effectLst/>
                          <a:latin typeface="+mn-lt"/>
                          <a:ea typeface="+mn-ea"/>
                          <a:cs typeface="+mn-cs"/>
                        </a:rPr>
                        <a:t>Monthly</a:t>
                      </a:r>
                      <a:r>
                        <a:rPr lang="en-US" sz="1000" kern="1200" baseline="0" dirty="0" smtClean="0">
                          <a:solidFill>
                            <a:schemeClr val="tx1">
                              <a:lumMod val="95000"/>
                              <a:lumOff val="5000"/>
                            </a:schemeClr>
                          </a:solidFill>
                          <a:effectLst/>
                          <a:latin typeface="+mn-lt"/>
                          <a:ea typeface="+mn-ea"/>
                          <a:cs typeface="+mn-cs"/>
                        </a:rPr>
                        <a:t> rate – 2.5%, Declining Method, Weekly Repayment</a:t>
                      </a:r>
                      <a:endParaRPr lang="en-US" sz="1000" kern="1200" dirty="0" smtClean="0">
                        <a:solidFill>
                          <a:schemeClr val="tx1">
                            <a:lumMod val="95000"/>
                            <a:lumOff val="5000"/>
                          </a:schemeClr>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5"/>
                  </a:ext>
                </a:extLst>
              </a:tr>
              <a:tr h="242561">
                <a:tc vMerge="1">
                  <a:txBody>
                    <a:bodyPr/>
                    <a:lstStyle/>
                    <a:p>
                      <a:endParaRPr lang="en-US" sz="12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lumMod val="95000"/>
                              <a:lumOff val="5000"/>
                            </a:schemeClr>
                          </a:solidFill>
                          <a:effectLst/>
                          <a:latin typeface="+mn-lt"/>
                          <a:ea typeface="+mn-ea"/>
                          <a:cs typeface="+mn-cs"/>
                        </a:rPr>
                        <a:t>Non-Performing</a:t>
                      </a:r>
                      <a:r>
                        <a:rPr lang="en-US" sz="1000" b="1" kern="1200" baseline="0" dirty="0" smtClean="0">
                          <a:solidFill>
                            <a:schemeClr val="tx1">
                              <a:lumMod val="95000"/>
                              <a:lumOff val="5000"/>
                            </a:schemeClr>
                          </a:solidFill>
                          <a:effectLst/>
                          <a:latin typeface="+mn-lt"/>
                          <a:ea typeface="+mn-ea"/>
                          <a:cs typeface="+mn-cs"/>
                        </a:rPr>
                        <a:t> Loan</a:t>
                      </a:r>
                      <a:endParaRPr lang="en-US" sz="1000" b="1" kern="1200" dirty="0" smtClean="0">
                        <a:solidFill>
                          <a:schemeClr val="tx1">
                            <a:lumMod val="95000"/>
                            <a:lumOff val="5000"/>
                          </a:schemeClr>
                        </a:solidFill>
                        <a:effectLst/>
                        <a:latin typeface="+mn-lt"/>
                        <a:ea typeface="+mn-ea"/>
                        <a:cs typeface="+mn-cs"/>
                      </a:endParaRPr>
                    </a:p>
                  </a:txBody>
                  <a:tcPr anchor="ctr">
                    <a:solidFill>
                      <a:srgbClr val="C6D9F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lumMod val="95000"/>
                              <a:lumOff val="5000"/>
                            </a:schemeClr>
                          </a:solidFill>
                          <a:effectLst/>
                          <a:latin typeface="+mn-lt"/>
                          <a:ea typeface="+mn-ea"/>
                          <a:cs typeface="+mn-cs"/>
                        </a:rPr>
                        <a:t>0</a:t>
                      </a:r>
                    </a:p>
                  </a:txBody>
                  <a:tcPr anchor="ctr">
                    <a:solidFill>
                      <a:srgbClr val="C6D9F1"/>
                    </a:solidFill>
                  </a:tcPr>
                </a:tc>
                <a:extLst>
                  <a:ext uri="{0D108BD9-81ED-4DB2-BD59-A6C34878D82A}">
                    <a16:rowId xmlns:a16="http://schemas.microsoft.com/office/drawing/2014/main" val="10006"/>
                  </a:ext>
                </a:extLst>
              </a:tr>
              <a:tr h="242561">
                <a:tc rowSpan="4">
                  <a:txBody>
                    <a:bodyPr/>
                    <a:lstStyle/>
                    <a:p>
                      <a:r>
                        <a:rPr lang="en-US" sz="1200" b="0" dirty="0" smtClean="0">
                          <a:solidFill>
                            <a:srgbClr val="FFFFFF"/>
                          </a:solidFill>
                          <a:latin typeface="+mn-lt"/>
                        </a:rPr>
                        <a:t>Key Operational</a:t>
                      </a:r>
                      <a:endParaRPr lang="en-US" sz="1200" b="0" dirty="0">
                        <a:solidFill>
                          <a:srgbClr val="FFFFFF"/>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lumMod val="95000"/>
                              <a:lumOff val="5000"/>
                            </a:schemeClr>
                          </a:solidFill>
                          <a:effectLst/>
                          <a:latin typeface="+mn-lt"/>
                          <a:ea typeface="+mn-ea"/>
                          <a:cs typeface="+mn-cs"/>
                        </a:rPr>
                        <a:t>Main</a:t>
                      </a:r>
                      <a:r>
                        <a:rPr lang="en-US" sz="1000" b="1" kern="1200" baseline="0" dirty="0" smtClean="0">
                          <a:solidFill>
                            <a:schemeClr val="tx1">
                              <a:lumMod val="95000"/>
                              <a:lumOff val="5000"/>
                            </a:schemeClr>
                          </a:solidFill>
                          <a:effectLst/>
                          <a:latin typeface="+mn-lt"/>
                          <a:ea typeface="+mn-ea"/>
                          <a:cs typeface="+mn-cs"/>
                        </a:rPr>
                        <a:t> Head Office</a:t>
                      </a:r>
                      <a:endParaRPr lang="en-US" sz="1000" b="1" kern="1200" dirty="0" smtClean="0">
                        <a:solidFill>
                          <a:schemeClr val="tx1">
                            <a:lumMod val="95000"/>
                            <a:lumOff val="5000"/>
                          </a:schemeClr>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tx1">
                              <a:lumMod val="95000"/>
                              <a:lumOff val="5000"/>
                            </a:schemeClr>
                          </a:solidFill>
                          <a:effectLst/>
                          <a:latin typeface="+mn-lt"/>
                          <a:ea typeface="+mn-ea"/>
                          <a:cs typeface="+mn-cs"/>
                        </a:rPr>
                        <a:t>Yangon</a:t>
                      </a:r>
                    </a:p>
                  </a:txBody>
                  <a:tcPr anchor="ctr">
                    <a:solidFill>
                      <a:srgbClr val="C6D9F1"/>
                    </a:solidFill>
                  </a:tcPr>
                </a:tc>
                <a:extLst>
                  <a:ext uri="{0D108BD9-81ED-4DB2-BD59-A6C34878D82A}">
                    <a16:rowId xmlns:a16="http://schemas.microsoft.com/office/drawing/2014/main" val="10007"/>
                  </a:ext>
                </a:extLst>
              </a:tr>
              <a:tr h="242561">
                <a:tc vMerge="1">
                  <a:txBody>
                    <a:bodyPr/>
                    <a:lstStyle/>
                    <a:p>
                      <a:endParaRPr lang="en-US" sz="10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lumMod val="95000"/>
                              <a:lumOff val="5000"/>
                            </a:schemeClr>
                          </a:solidFill>
                          <a:effectLst/>
                          <a:latin typeface="+mn-lt"/>
                          <a:ea typeface="+mn-ea"/>
                          <a:cs typeface="+mn-cs"/>
                        </a:rPr>
                        <a:t>Areas</a:t>
                      </a:r>
                    </a:p>
                  </a:txBody>
                  <a:tcPr anchor="ctr">
                    <a:solidFill>
                      <a:srgbClr val="E9EDF4"/>
                    </a:solidFill>
                  </a:tcPr>
                </a:tc>
                <a:tc>
                  <a:txBody>
                    <a:bodyPr/>
                    <a:lstStyle/>
                    <a:p>
                      <a:pPr lvl="0" algn="just"/>
                      <a:r>
                        <a:rPr lang="en-US" sz="1000" kern="1200" dirty="0" smtClean="0">
                          <a:solidFill>
                            <a:schemeClr val="tx1">
                              <a:lumMod val="95000"/>
                              <a:lumOff val="5000"/>
                            </a:schemeClr>
                          </a:solidFill>
                          <a:effectLst/>
                          <a:latin typeface="+mn-lt"/>
                          <a:ea typeface="+mn-ea"/>
                          <a:cs typeface="+mn-cs"/>
                        </a:rPr>
                        <a:t>North</a:t>
                      </a:r>
                      <a:r>
                        <a:rPr lang="en-US" sz="1000" kern="1200" baseline="0" dirty="0" smtClean="0">
                          <a:solidFill>
                            <a:schemeClr val="tx1">
                              <a:lumMod val="95000"/>
                              <a:lumOff val="5000"/>
                            </a:schemeClr>
                          </a:solidFill>
                          <a:effectLst/>
                          <a:latin typeface="+mn-lt"/>
                          <a:ea typeface="+mn-ea"/>
                          <a:cs typeface="+mn-cs"/>
                        </a:rPr>
                        <a:t> Dagon</a:t>
                      </a:r>
                      <a:r>
                        <a:rPr lang="en-US" sz="1000" kern="1200" dirty="0" smtClean="0">
                          <a:solidFill>
                            <a:schemeClr val="tx1">
                              <a:lumMod val="95000"/>
                              <a:lumOff val="5000"/>
                            </a:schemeClr>
                          </a:solidFill>
                          <a:effectLst/>
                          <a:latin typeface="+mn-lt"/>
                          <a:ea typeface="+mn-ea"/>
                          <a:cs typeface="+mn-cs"/>
                        </a:rPr>
                        <a:t>,</a:t>
                      </a:r>
                      <a:r>
                        <a:rPr lang="en-US" sz="1000" kern="1200" baseline="0" dirty="0" smtClean="0">
                          <a:solidFill>
                            <a:schemeClr val="tx1">
                              <a:lumMod val="95000"/>
                              <a:lumOff val="5000"/>
                            </a:schemeClr>
                          </a:solidFill>
                          <a:effectLst/>
                          <a:latin typeface="+mn-lt"/>
                          <a:ea typeface="+mn-ea"/>
                          <a:cs typeface="+mn-cs"/>
                        </a:rPr>
                        <a:t> </a:t>
                      </a:r>
                      <a:r>
                        <a:rPr lang="en-US" sz="1000" kern="1200" baseline="0" dirty="0" err="1" smtClean="0">
                          <a:solidFill>
                            <a:schemeClr val="tx1">
                              <a:lumMod val="95000"/>
                              <a:lumOff val="5000"/>
                            </a:schemeClr>
                          </a:solidFill>
                          <a:effectLst/>
                          <a:latin typeface="+mn-lt"/>
                          <a:ea typeface="+mn-ea"/>
                          <a:cs typeface="+mn-cs"/>
                        </a:rPr>
                        <a:t>Thanlyin</a:t>
                      </a:r>
                      <a:r>
                        <a:rPr lang="en-US" sz="1000" kern="1200" baseline="0" dirty="0" smtClean="0">
                          <a:solidFill>
                            <a:schemeClr val="tx1">
                              <a:lumMod val="95000"/>
                              <a:lumOff val="5000"/>
                            </a:schemeClr>
                          </a:solidFill>
                          <a:effectLst/>
                          <a:latin typeface="+mn-lt"/>
                          <a:ea typeface="+mn-ea"/>
                          <a:cs typeface="+mn-cs"/>
                        </a:rPr>
                        <a:t> and </a:t>
                      </a:r>
                      <a:r>
                        <a:rPr lang="en-US" sz="1000" kern="1200" baseline="0" dirty="0" err="1" smtClean="0">
                          <a:solidFill>
                            <a:schemeClr val="tx1">
                              <a:lumMod val="95000"/>
                              <a:lumOff val="5000"/>
                            </a:schemeClr>
                          </a:solidFill>
                          <a:effectLst/>
                          <a:latin typeface="+mn-lt"/>
                          <a:ea typeface="+mn-ea"/>
                          <a:cs typeface="+mn-cs"/>
                        </a:rPr>
                        <a:t>Nyaung</a:t>
                      </a:r>
                      <a:r>
                        <a:rPr lang="en-US" sz="1000" kern="1200" baseline="0" dirty="0" smtClean="0">
                          <a:solidFill>
                            <a:schemeClr val="tx1">
                              <a:lumMod val="95000"/>
                              <a:lumOff val="5000"/>
                            </a:schemeClr>
                          </a:solidFill>
                          <a:effectLst/>
                          <a:latin typeface="+mn-lt"/>
                          <a:ea typeface="+mn-ea"/>
                          <a:cs typeface="+mn-cs"/>
                        </a:rPr>
                        <a:t> </a:t>
                      </a:r>
                      <a:r>
                        <a:rPr lang="en-US" sz="1000" kern="1200" baseline="0" dirty="0" err="1" smtClean="0">
                          <a:solidFill>
                            <a:schemeClr val="tx1">
                              <a:lumMod val="95000"/>
                              <a:lumOff val="5000"/>
                            </a:schemeClr>
                          </a:solidFill>
                          <a:effectLst/>
                          <a:latin typeface="+mn-lt"/>
                          <a:ea typeface="+mn-ea"/>
                          <a:cs typeface="+mn-cs"/>
                        </a:rPr>
                        <a:t>Oo</a:t>
                      </a:r>
                      <a:endParaRPr lang="en-US" sz="1000" kern="1200" dirty="0" smtClean="0">
                        <a:solidFill>
                          <a:schemeClr val="tx1">
                            <a:lumMod val="95000"/>
                            <a:lumOff val="5000"/>
                          </a:schemeClr>
                        </a:solidFill>
                        <a:effectLst/>
                        <a:latin typeface="+mn-lt"/>
                        <a:ea typeface="+mn-ea"/>
                        <a:cs typeface="+mn-cs"/>
                      </a:endParaRPr>
                    </a:p>
                  </a:txBody>
                  <a:tcPr anchor="ctr">
                    <a:solidFill>
                      <a:srgbClr val="E9EDF4"/>
                    </a:solidFill>
                  </a:tcPr>
                </a:tc>
                <a:extLst>
                  <a:ext uri="{0D108BD9-81ED-4DB2-BD59-A6C34878D82A}">
                    <a16:rowId xmlns:a16="http://schemas.microsoft.com/office/drawing/2014/main" val="10008"/>
                  </a:ext>
                </a:extLst>
              </a:tr>
              <a:tr h="242561">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lumMod val="95000"/>
                              <a:lumOff val="5000"/>
                            </a:schemeClr>
                          </a:solidFill>
                          <a:effectLst/>
                          <a:latin typeface="+mn-lt"/>
                          <a:ea typeface="+mn-ea"/>
                          <a:cs typeface="+mn-cs"/>
                        </a:rPr>
                        <a:t>Customer</a:t>
                      </a:r>
                      <a:r>
                        <a:rPr lang="en-US" sz="1000" b="1" kern="1200" baseline="0" dirty="0" smtClean="0">
                          <a:solidFill>
                            <a:schemeClr val="tx1">
                              <a:lumMod val="95000"/>
                              <a:lumOff val="5000"/>
                            </a:schemeClr>
                          </a:solidFill>
                          <a:effectLst/>
                          <a:latin typeface="+mn-lt"/>
                          <a:ea typeface="+mn-ea"/>
                          <a:cs typeface="+mn-cs"/>
                        </a:rPr>
                        <a:t> Base</a:t>
                      </a:r>
                      <a:endParaRPr lang="en-US" sz="1000" b="1" kern="1200" dirty="0" smtClean="0">
                        <a:solidFill>
                          <a:schemeClr val="tx1">
                            <a:lumMod val="95000"/>
                            <a:lumOff val="5000"/>
                          </a:schemeClr>
                        </a:solidFill>
                        <a:effectLst/>
                        <a:latin typeface="+mn-lt"/>
                        <a:ea typeface="+mn-ea"/>
                        <a:cs typeface="+mn-cs"/>
                      </a:endParaRPr>
                    </a:p>
                  </a:txBody>
                  <a:tcPr anchor="ctr">
                    <a:solidFill>
                      <a:srgbClr val="C6D9F1"/>
                    </a:solidFill>
                  </a:tcPr>
                </a:tc>
                <a:tc>
                  <a:txBody>
                    <a:bodyPr/>
                    <a:lstStyle/>
                    <a:p>
                      <a:pPr lvl="0" algn="just"/>
                      <a:r>
                        <a:rPr lang="en-US" sz="1000" kern="1200" dirty="0" smtClean="0">
                          <a:solidFill>
                            <a:schemeClr val="tx1">
                              <a:lumMod val="95000"/>
                              <a:lumOff val="5000"/>
                            </a:schemeClr>
                          </a:solidFill>
                          <a:effectLst/>
                          <a:latin typeface="+mn-lt"/>
                          <a:ea typeface="+mn-ea"/>
                          <a:cs typeface="+mn-cs"/>
                        </a:rPr>
                        <a:t>365 (Mostly</a:t>
                      </a:r>
                      <a:r>
                        <a:rPr lang="en-US" sz="1000" kern="1200" baseline="0" dirty="0" smtClean="0">
                          <a:solidFill>
                            <a:schemeClr val="tx1">
                              <a:lumMod val="95000"/>
                              <a:lumOff val="5000"/>
                            </a:schemeClr>
                          </a:solidFill>
                          <a:effectLst/>
                          <a:latin typeface="+mn-lt"/>
                          <a:ea typeface="+mn-ea"/>
                          <a:cs typeface="+mn-cs"/>
                        </a:rPr>
                        <a:t> hawkers and grocers)</a:t>
                      </a:r>
                      <a:endParaRPr lang="en-US" sz="1000" kern="1200" dirty="0" smtClean="0">
                        <a:solidFill>
                          <a:schemeClr val="tx1">
                            <a:lumMod val="95000"/>
                            <a:lumOff val="5000"/>
                          </a:schemeClr>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9"/>
                  </a:ext>
                </a:extLst>
              </a:tr>
              <a:tr h="242561">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lumMod val="95000"/>
                              <a:lumOff val="5000"/>
                            </a:schemeClr>
                          </a:solidFill>
                          <a:effectLst/>
                          <a:latin typeface="+mn-lt"/>
                          <a:ea typeface="+mn-ea"/>
                          <a:cs typeface="+mn-cs"/>
                        </a:rPr>
                        <a:t>Staff</a:t>
                      </a:r>
                    </a:p>
                  </a:txBody>
                  <a:tcPr anchor="ctr">
                    <a:solidFill>
                      <a:srgbClr val="E9EDF4"/>
                    </a:solidFill>
                  </a:tcPr>
                </a:tc>
                <a:tc>
                  <a:txBody>
                    <a:bodyPr/>
                    <a:lstStyle/>
                    <a:p>
                      <a:pPr lvl="0" algn="just"/>
                      <a:r>
                        <a:rPr lang="en-US" sz="1000" kern="1200" dirty="0" smtClean="0">
                          <a:solidFill>
                            <a:schemeClr val="tx1">
                              <a:lumMod val="95000"/>
                              <a:lumOff val="5000"/>
                            </a:schemeClr>
                          </a:solidFill>
                          <a:effectLst/>
                          <a:latin typeface="+mn-lt"/>
                          <a:ea typeface="+mn-ea"/>
                          <a:cs typeface="+mn-cs"/>
                        </a:rPr>
                        <a:t>7</a:t>
                      </a:r>
                    </a:p>
                  </a:txBody>
                  <a:tcPr anchor="ctr">
                    <a:solidFill>
                      <a:srgbClr val="E9EDF4"/>
                    </a:solidFill>
                  </a:tcPr>
                </a:tc>
                <a:extLst>
                  <a:ext uri="{0D108BD9-81ED-4DB2-BD59-A6C34878D82A}">
                    <a16:rowId xmlns:a16="http://schemas.microsoft.com/office/drawing/2014/main" val="10010"/>
                  </a:ext>
                </a:extLst>
              </a:tr>
              <a:tr h="394161">
                <a:tc>
                  <a:txBody>
                    <a:bodyPr/>
                    <a:lstStyle/>
                    <a:p>
                      <a:r>
                        <a:rPr lang="en-US" sz="1200" b="0" dirty="0" smtClean="0">
                          <a:solidFill>
                            <a:srgbClr val="FFFFFF"/>
                          </a:solidFill>
                          <a:latin typeface="+mn-lt"/>
                        </a:rPr>
                        <a:t>Future</a:t>
                      </a:r>
                      <a:r>
                        <a:rPr lang="en-US" sz="1200" b="0" baseline="0" dirty="0" smtClean="0">
                          <a:solidFill>
                            <a:srgbClr val="FFFFFF"/>
                          </a:solidFill>
                          <a:latin typeface="+mn-lt"/>
                        </a:rPr>
                        <a:t> Plan</a:t>
                      </a:r>
                      <a:endParaRPr lang="en-US" sz="1200" b="0" dirty="0">
                        <a:solidFill>
                          <a:srgbClr val="FFFFFF"/>
                        </a:solidFill>
                        <a:latin typeface="+mn-lt"/>
                      </a:endParaRPr>
                    </a:p>
                  </a:txBody>
                  <a:tcPr anchor="ctr">
                    <a:solidFill>
                      <a:schemeClr val="tx2">
                        <a:lumMod val="75000"/>
                      </a:schemeClr>
                    </a:solidFill>
                  </a:tcPr>
                </a:tc>
                <a:tc gridSpan="2">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000" b="0" kern="1200" dirty="0" smtClean="0">
                          <a:solidFill>
                            <a:schemeClr val="tx1">
                              <a:lumMod val="95000"/>
                              <a:lumOff val="5000"/>
                            </a:schemeClr>
                          </a:solidFill>
                          <a:effectLst/>
                          <a:latin typeface="+mn-lt"/>
                          <a:ea typeface="+mn-ea"/>
                          <a:cs typeface="+mn-cs"/>
                        </a:rPr>
                        <a:t>The company</a:t>
                      </a:r>
                      <a:r>
                        <a:rPr lang="en-US" sz="1000" b="0" kern="1200" baseline="0" dirty="0" smtClean="0">
                          <a:solidFill>
                            <a:schemeClr val="tx1">
                              <a:lumMod val="95000"/>
                              <a:lumOff val="5000"/>
                            </a:schemeClr>
                          </a:solidFill>
                          <a:effectLst/>
                          <a:latin typeface="+mn-lt"/>
                          <a:ea typeface="+mn-ea"/>
                          <a:cs typeface="+mn-cs"/>
                        </a:rPr>
                        <a:t> will be expanding its operations but gradually since it has limited financial capability and human resources. </a:t>
                      </a:r>
                      <a:endParaRPr lang="en-US" sz="1000" b="0" kern="1200" dirty="0" smtClean="0">
                        <a:solidFill>
                          <a:schemeClr val="tx1">
                            <a:lumMod val="95000"/>
                            <a:lumOff val="5000"/>
                          </a:schemeClr>
                        </a:solidFill>
                        <a:effectLst/>
                        <a:latin typeface="+mn-lt"/>
                        <a:ea typeface="+mn-ea"/>
                        <a:cs typeface="+mn-cs"/>
                      </a:endParaRPr>
                    </a:p>
                  </a:txBody>
                  <a:tcPr anchor="ctr">
                    <a:solidFill>
                      <a:srgbClr val="C6D9F1"/>
                    </a:solidFill>
                  </a:tcPr>
                </a:tc>
                <a:tc hMerge="1">
                  <a:txBody>
                    <a:bodyPr/>
                    <a:lstStyle/>
                    <a:p>
                      <a:pPr lvl="0" algn="just"/>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11"/>
                  </a:ext>
                </a:extLst>
              </a:tr>
            </a:tbl>
          </a:graphicData>
        </a:graphic>
      </p:graphicFrame>
      <p:sp>
        <p:nvSpPr>
          <p:cNvPr id="6" name="TextBox 5"/>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
        <p:nvSpPr>
          <p:cNvPr id="8" name="TextBox 7"/>
          <p:cNvSpPr txBox="1"/>
          <p:nvPr/>
        </p:nvSpPr>
        <p:spPr>
          <a:xfrm>
            <a:off x="228601" y="1066802"/>
            <a:ext cx="9448800" cy="430887"/>
          </a:xfrm>
          <a:prstGeom prst="rect">
            <a:avLst/>
          </a:prstGeom>
          <a:noFill/>
        </p:spPr>
        <p:txBody>
          <a:bodyPr wrap="square" rtlCol="0">
            <a:spAutoFit/>
          </a:bodyPr>
          <a:lstStyle/>
          <a:p>
            <a:pPr marL="171450" indent="-171450" algn="just">
              <a:buFont typeface="Arial" pitchFamily="34" charset="0"/>
              <a:buChar char="•"/>
            </a:pPr>
            <a:r>
              <a:rPr lang="en-US" sz="1100" dirty="0" smtClean="0"/>
              <a:t>Yin Aye Finance has been progressing slowly as the owner cannot pay full attention to microfinance business as she is running other business as well. Furthermore, due to its limited financial capability, the company will be expanding its operations only at a slow pace.</a:t>
            </a:r>
            <a:endParaRPr lang="en-US" sz="1100" dirty="0"/>
          </a:p>
        </p:txBody>
      </p:sp>
    </p:spTree>
    <p:extLst>
      <p:ext uri="{BB962C8B-B14F-4D97-AF65-F5344CB8AC3E}">
        <p14:creationId xmlns:p14="http://schemas.microsoft.com/office/powerpoint/2010/main" val="7297895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553" y="438097"/>
            <a:ext cx="7613650" cy="461665"/>
          </a:xfrm>
          <a:prstGeom prst="rect">
            <a:avLst/>
          </a:prstGeom>
          <a:noFill/>
          <a:ln w="28575">
            <a:noFill/>
          </a:ln>
        </p:spPr>
        <p:txBody>
          <a:bodyPr wrap="square" rtlCol="0">
            <a:spAutoFit/>
          </a:bodyPr>
          <a:lstStyle/>
          <a:p>
            <a:pPr fontAlgn="auto">
              <a:spcBef>
                <a:spcPts val="0"/>
              </a:spcBef>
              <a:spcAft>
                <a:spcPts val="0"/>
              </a:spcAft>
            </a:pPr>
            <a:r>
              <a:rPr lang="en-US" altLang="ja-JP" sz="2400" dirty="0" smtClean="0">
                <a:solidFill>
                  <a:srgbClr val="1F497D">
                    <a:lumMod val="50000"/>
                  </a:srgbClr>
                </a:solidFill>
                <a:latin typeface="Calibri"/>
                <a:cs typeface="+mn-cs"/>
              </a:rPr>
              <a:t>Profile of Fullerton Myanmar</a:t>
            </a:r>
            <a:endParaRPr lang="en-US" sz="2400" dirty="0">
              <a:solidFill>
                <a:srgbClr val="1F497D">
                  <a:lumMod val="50000"/>
                </a:srgbClr>
              </a:solidFill>
              <a:latin typeface="Calibri"/>
              <a:cs typeface="+mn-cs"/>
            </a:endParaRPr>
          </a:p>
        </p:txBody>
      </p:sp>
      <p:graphicFrame>
        <p:nvGraphicFramePr>
          <p:cNvPr id="5" name="Table 4"/>
          <p:cNvGraphicFramePr>
            <a:graphicFrameLocks noGrp="1"/>
          </p:cNvGraphicFramePr>
          <p:nvPr>
            <p:extLst>
              <p:ext uri="{D42A27DB-BD31-4B8C-83A1-F6EECF244321}">
                <p14:modId xmlns:p14="http://schemas.microsoft.com/office/powerpoint/2010/main" val="4063755769"/>
              </p:ext>
            </p:extLst>
          </p:nvPr>
        </p:nvGraphicFramePr>
        <p:xfrm>
          <a:off x="247651" y="990602"/>
          <a:ext cx="9448800" cy="5379718"/>
        </p:xfrm>
        <a:graphic>
          <a:graphicData uri="http://schemas.openxmlformats.org/drawingml/2006/table">
            <a:tbl>
              <a:tblPr bandRow="1">
                <a:tableStyleId>{5C22544A-7EE6-4342-B048-85BDC9FD1C3A}</a:tableStyleId>
              </a:tblPr>
              <a:tblGrid>
                <a:gridCol w="1828800">
                  <a:extLst>
                    <a:ext uri="{9D8B030D-6E8A-4147-A177-3AD203B41FA5}">
                      <a16:colId xmlns:a16="http://schemas.microsoft.com/office/drawing/2014/main" val="20000"/>
                    </a:ext>
                  </a:extLst>
                </a:gridCol>
                <a:gridCol w="1908601">
                  <a:extLst>
                    <a:ext uri="{9D8B030D-6E8A-4147-A177-3AD203B41FA5}">
                      <a16:colId xmlns:a16="http://schemas.microsoft.com/office/drawing/2014/main" val="20001"/>
                    </a:ext>
                  </a:extLst>
                </a:gridCol>
                <a:gridCol w="5711399">
                  <a:extLst>
                    <a:ext uri="{9D8B030D-6E8A-4147-A177-3AD203B41FA5}">
                      <a16:colId xmlns:a16="http://schemas.microsoft.com/office/drawing/2014/main" val="20002"/>
                    </a:ext>
                  </a:extLst>
                </a:gridCol>
              </a:tblGrid>
              <a:tr h="387480">
                <a:tc>
                  <a:txBody>
                    <a:bodyPr/>
                    <a:lstStyle/>
                    <a:p>
                      <a:r>
                        <a:rPr lang="en-US" sz="1200" dirty="0" smtClean="0">
                          <a:solidFill>
                            <a:schemeClr val="bg1"/>
                          </a:solidFill>
                          <a:latin typeface="+mn-lt"/>
                        </a:rPr>
                        <a:t>Description</a:t>
                      </a:r>
                      <a:r>
                        <a:rPr lang="en-US" sz="1200" baseline="0" dirty="0" smtClean="0">
                          <a:solidFill>
                            <a:schemeClr val="bg1"/>
                          </a:solidFill>
                          <a:latin typeface="+mn-lt"/>
                        </a:rPr>
                        <a:t> of Business</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lvl="0" indent="-171450" algn="just">
                        <a:buFont typeface="Arial" pitchFamily="34" charset="0"/>
                        <a:buChar char="•"/>
                      </a:pPr>
                      <a:r>
                        <a:rPr lang="en-US" sz="1200" kern="1200" dirty="0" smtClean="0">
                          <a:solidFill>
                            <a:schemeClr val="dk1"/>
                          </a:solidFill>
                          <a:effectLst/>
                          <a:latin typeface="+mn-lt"/>
                          <a:ea typeface="+mn-ea"/>
                          <a:cs typeface="+mn-cs"/>
                        </a:rPr>
                        <a:t>The</a:t>
                      </a:r>
                      <a:r>
                        <a:rPr lang="en-US" sz="1200" kern="1200" baseline="0" dirty="0" smtClean="0">
                          <a:solidFill>
                            <a:schemeClr val="dk1"/>
                          </a:solidFill>
                          <a:effectLst/>
                          <a:latin typeface="+mn-lt"/>
                          <a:ea typeface="+mn-ea"/>
                          <a:cs typeface="+mn-cs"/>
                        </a:rPr>
                        <a:t> MFI is operating under 1 year temporary license which was granted in May 2014. The license allows Fullerton Myanmar to operate in 20 townships.</a:t>
                      </a:r>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463769">
                <a:tc rowSpan="3">
                  <a:txBody>
                    <a:bodyPr/>
                    <a:lstStyle/>
                    <a:p>
                      <a:pPr marL="0" marR="0">
                        <a:lnSpc>
                          <a:spcPct val="100000"/>
                        </a:lnSpc>
                        <a:spcBef>
                          <a:spcPts val="0"/>
                        </a:spcBef>
                        <a:spcAft>
                          <a:spcPts val="0"/>
                        </a:spcAft>
                      </a:pPr>
                      <a:r>
                        <a:rPr lang="en-US" sz="1200" baseline="0" dirty="0" smtClean="0">
                          <a:solidFill>
                            <a:schemeClr val="bg1"/>
                          </a:solidFill>
                          <a:effectLst/>
                          <a:latin typeface="+mn-lt"/>
                          <a:ea typeface="Calibri"/>
                          <a:cs typeface="Times New Roman"/>
                        </a:rPr>
                        <a:t>Main Products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lvl="0" indent="-285750" algn="just">
                        <a:buFont typeface="Arial" pitchFamily="34" charset="0"/>
                        <a:buChar char="•"/>
                      </a:pPr>
                      <a:r>
                        <a:rPr lang="en-US" sz="1200" kern="1200" dirty="0" smtClean="0">
                          <a:solidFill>
                            <a:schemeClr val="dk1"/>
                          </a:solidFill>
                          <a:effectLst/>
                          <a:latin typeface="+mn-lt"/>
                          <a:ea typeface="+mn-ea"/>
                          <a:cs typeface="+mn-cs"/>
                        </a:rPr>
                        <a:t>Target Market</a:t>
                      </a:r>
                      <a:r>
                        <a:rPr lang="en-US" sz="1200" kern="1200" baseline="0" dirty="0" smtClean="0">
                          <a:solidFill>
                            <a:schemeClr val="dk1"/>
                          </a:solidFill>
                          <a:effectLst/>
                          <a:latin typeface="+mn-lt"/>
                          <a:ea typeface="+mn-ea"/>
                          <a:cs typeface="+mn-cs"/>
                        </a:rPr>
                        <a:t> </a:t>
                      </a:r>
                      <a:r>
                        <a:rPr lang="en-US" sz="1200" kern="1200" dirty="0" smtClean="0">
                          <a:solidFill>
                            <a:schemeClr val="dk1"/>
                          </a:solidFill>
                          <a:effectLst/>
                          <a:latin typeface="+mn-lt"/>
                          <a:ea typeface="+mn-ea"/>
                          <a:cs typeface="+mn-cs"/>
                          <a:sym typeface="Wingdings"/>
                        </a:rPr>
                        <a:t>Livelihood</a:t>
                      </a:r>
                      <a:r>
                        <a:rPr lang="en-US" sz="1200" kern="1200" baseline="0" dirty="0" smtClean="0">
                          <a:solidFill>
                            <a:schemeClr val="dk1"/>
                          </a:solidFill>
                          <a:effectLst/>
                          <a:latin typeface="+mn-lt"/>
                          <a:ea typeface="+mn-ea"/>
                          <a:cs typeface="+mn-cs"/>
                          <a:sym typeface="Wingdings"/>
                        </a:rPr>
                        <a:t> (Urban + Rural), SME, Salary Group</a:t>
                      </a:r>
                    </a:p>
                    <a:p>
                      <a:pPr marL="285750" marR="0" lvl="0" indent="-2857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smtClean="0">
                          <a:solidFill>
                            <a:schemeClr val="dk1"/>
                          </a:solidFill>
                          <a:effectLst/>
                          <a:latin typeface="+mn-lt"/>
                          <a:ea typeface="+mn-ea"/>
                          <a:cs typeface="+mn-cs"/>
                          <a:sym typeface="Wingdings"/>
                        </a:rPr>
                        <a:t>Types of Loan </a:t>
                      </a:r>
                      <a:r>
                        <a:rPr lang="en-US" sz="1200" kern="1200" dirty="0" smtClean="0">
                          <a:solidFill>
                            <a:schemeClr val="dk1"/>
                          </a:solidFill>
                          <a:effectLst/>
                          <a:latin typeface="+mn-lt"/>
                          <a:ea typeface="+mn-ea"/>
                          <a:cs typeface="+mn-cs"/>
                          <a:sym typeface="Wingdings"/>
                        </a:rPr>
                        <a:t>Extend</a:t>
                      </a:r>
                      <a:r>
                        <a:rPr lang="en-US" sz="1200" kern="1200" baseline="0" dirty="0" smtClean="0">
                          <a:solidFill>
                            <a:schemeClr val="dk1"/>
                          </a:solidFill>
                          <a:effectLst/>
                          <a:latin typeface="+mn-lt"/>
                          <a:ea typeface="+mn-ea"/>
                          <a:cs typeface="+mn-cs"/>
                          <a:sym typeface="Wingdings"/>
                        </a:rPr>
                        <a:t> both group and individual loans to home-enterprises and small businesses</a:t>
                      </a: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1205799">
                <a:tc vMerge="1">
                  <a:txBody>
                    <a:bodyPr/>
                    <a:lstStyle/>
                    <a:p>
                      <a:pPr marL="0" marR="0">
                        <a:lnSpc>
                          <a:spcPct val="100000"/>
                        </a:lnSpc>
                        <a:spcBef>
                          <a:spcPts val="0"/>
                        </a:spcBef>
                        <a:spcAft>
                          <a:spcPts val="0"/>
                        </a:spcAft>
                      </a:pP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baseline="0" dirty="0" smtClean="0">
                          <a:solidFill>
                            <a:schemeClr val="dk1"/>
                          </a:solidFill>
                          <a:effectLst/>
                          <a:latin typeface="+mn-lt"/>
                          <a:ea typeface="+mn-ea"/>
                          <a:cs typeface="+mn-cs"/>
                          <a:sym typeface="Wingdings"/>
                        </a:rPr>
                        <a:t>Group Loan</a:t>
                      </a:r>
                    </a:p>
                  </a:txBody>
                  <a:tcPr anchor="ctr">
                    <a:solidFill>
                      <a:srgbClr val="C6D9F1"/>
                    </a:solidFill>
                  </a:tcPr>
                </a:tc>
                <a:tc>
                  <a:txBody>
                    <a:bodyPr/>
                    <a:lstStyle/>
                    <a:p>
                      <a:pPr marL="285750" indent="-285750">
                        <a:buFont typeface="Arial" pitchFamily="34" charset="0"/>
                        <a:buChar char="•"/>
                      </a:pPr>
                      <a:r>
                        <a:rPr lang="en-US" sz="1200" dirty="0" smtClean="0"/>
                        <a:t>Solidarity group loans for</a:t>
                      </a:r>
                      <a:r>
                        <a:rPr lang="en-US" sz="1200" baseline="0" dirty="0" smtClean="0"/>
                        <a:t> groups of 5</a:t>
                      </a:r>
                    </a:p>
                    <a:p>
                      <a:pPr marL="285750" indent="-285750">
                        <a:buFont typeface="Arial" pitchFamily="34" charset="0"/>
                        <a:buChar char="•"/>
                      </a:pPr>
                      <a:r>
                        <a:rPr lang="en-US" sz="1200" baseline="0" dirty="0" smtClean="0"/>
                        <a:t>Loan sizes ranging from 50,000 to 500,000 MMK, tenors ranging from 3 months to 12 months.</a:t>
                      </a:r>
                    </a:p>
                    <a:p>
                      <a:pPr marL="285750" indent="-285750">
                        <a:buFont typeface="Arial" pitchFamily="34" charset="0"/>
                        <a:buChar char="•"/>
                      </a:pPr>
                      <a:r>
                        <a:rPr lang="en-US" sz="1200" baseline="0" dirty="0" smtClean="0"/>
                        <a:t>For purchase of productive assets such as livestock, sewing machines, shop stock, agricultural seed, health or education needs</a:t>
                      </a:r>
                    </a:p>
                    <a:p>
                      <a:pPr marL="285750" indent="-285750">
                        <a:buFont typeface="Arial" pitchFamily="34" charset="0"/>
                        <a:buChar char="•"/>
                      </a:pPr>
                      <a:r>
                        <a:rPr lang="en-US" sz="1200" baseline="0" dirty="0" smtClean="0"/>
                        <a:t>Easy application requiring National Registration ID, home address proof</a:t>
                      </a:r>
                    </a:p>
                  </a:txBody>
                  <a:tcPr anchor="ctr">
                    <a:solidFill>
                      <a:srgbClr val="C6D9F1"/>
                    </a:solidFill>
                  </a:tcPr>
                </a:tc>
                <a:extLst>
                  <a:ext uri="{0D108BD9-81ED-4DB2-BD59-A6C34878D82A}">
                    <a16:rowId xmlns:a16="http://schemas.microsoft.com/office/drawing/2014/main" val="10002"/>
                  </a:ext>
                </a:extLst>
              </a:tr>
              <a:tr h="834784">
                <a:tc vMerge="1">
                  <a:txBody>
                    <a:bodyPr/>
                    <a:lstStyle/>
                    <a:p>
                      <a:pPr marL="0" marR="0">
                        <a:lnSpc>
                          <a:spcPct val="100000"/>
                        </a:lnSpc>
                        <a:spcBef>
                          <a:spcPts val="0"/>
                        </a:spcBef>
                        <a:spcAft>
                          <a:spcPts val="0"/>
                        </a:spcAft>
                      </a:pP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a:txBody>
                    <a:bodyPr/>
                    <a:lstStyle/>
                    <a:p>
                      <a:pPr marL="0" marR="0" lvl="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baseline="0" dirty="0" smtClean="0">
                          <a:solidFill>
                            <a:schemeClr val="dk1"/>
                          </a:solidFill>
                          <a:effectLst/>
                          <a:latin typeface="+mn-lt"/>
                          <a:ea typeface="+mn-ea"/>
                          <a:cs typeface="+mn-cs"/>
                          <a:sym typeface="Wingdings"/>
                        </a:rPr>
                        <a:t>Individual Loan</a:t>
                      </a:r>
                    </a:p>
                  </a:txBody>
                  <a:tcPr anchor="ctr">
                    <a:solidFill>
                      <a:srgbClr val="E9EDF4"/>
                    </a:solidFill>
                  </a:tcPr>
                </a:tc>
                <a:tc>
                  <a:txBody>
                    <a:bodyPr/>
                    <a:lstStyle/>
                    <a:p>
                      <a:pPr marL="285750" indent="-285750">
                        <a:buFont typeface="Arial" pitchFamily="34" charset="0"/>
                        <a:buChar char="•"/>
                      </a:pPr>
                      <a:r>
                        <a:rPr lang="en-US" sz="1200" dirty="0" smtClean="0"/>
                        <a:t>Individual loan</a:t>
                      </a:r>
                      <a:r>
                        <a:rPr lang="en-US" sz="1200" baseline="0" dirty="0" smtClean="0"/>
                        <a:t>s ranging from 50,000 to 500,000 MMK, tenor ranging from 6 months to 18 months.</a:t>
                      </a:r>
                    </a:p>
                    <a:p>
                      <a:pPr marL="285750" indent="-285750">
                        <a:buFont typeface="Arial" pitchFamily="34" charset="0"/>
                        <a:buChar char="•"/>
                      </a:pPr>
                      <a:r>
                        <a:rPr lang="en-US" sz="1200" baseline="0" dirty="0" smtClean="0"/>
                        <a:t>For personal use or to assist in micro business working capital</a:t>
                      </a:r>
                    </a:p>
                    <a:p>
                      <a:pPr marL="285750" indent="-285750">
                        <a:buFont typeface="Arial" pitchFamily="34" charset="0"/>
                        <a:buChar char="•"/>
                      </a:pPr>
                      <a:r>
                        <a:rPr lang="en-US" sz="1200" baseline="0" dirty="0" smtClean="0"/>
                        <a:t>Easy application requiring National Registration ID, home address proof</a:t>
                      </a:r>
                      <a:endParaRPr lang="en-US" sz="1200" dirty="0"/>
                    </a:p>
                  </a:txBody>
                  <a:tcPr anchor="ctr">
                    <a:solidFill>
                      <a:srgbClr val="E9EDF4"/>
                    </a:solidFill>
                  </a:tcPr>
                </a:tc>
                <a:extLst>
                  <a:ext uri="{0D108BD9-81ED-4DB2-BD59-A6C34878D82A}">
                    <a16:rowId xmlns:a16="http://schemas.microsoft.com/office/drawing/2014/main" val="10003"/>
                  </a:ext>
                </a:extLst>
              </a:tr>
              <a:tr h="1020292">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Credit Decision and Loan</a:t>
                      </a:r>
                      <a:r>
                        <a:rPr lang="en-US" sz="1200" baseline="0" dirty="0" smtClean="0">
                          <a:solidFill>
                            <a:schemeClr val="bg1"/>
                          </a:solidFill>
                          <a:effectLst/>
                          <a:latin typeface="+mn-lt"/>
                          <a:ea typeface="Calibri"/>
                          <a:cs typeface="Times New Roman"/>
                        </a:rPr>
                        <a:t> Disbursement </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285750" lvl="0" indent="-285750" algn="just">
                        <a:buFont typeface="Arial" pitchFamily="34" charset="0"/>
                        <a:buChar char="•"/>
                      </a:pPr>
                      <a:r>
                        <a:rPr lang="en-US" sz="1200" kern="1200" baseline="0" dirty="0" smtClean="0">
                          <a:solidFill>
                            <a:schemeClr val="dk1"/>
                          </a:solidFill>
                          <a:effectLst/>
                          <a:latin typeface="+mn-lt"/>
                          <a:ea typeface="+mn-ea"/>
                          <a:cs typeface="+mn-cs"/>
                          <a:sym typeface="Wingdings"/>
                        </a:rPr>
                        <a:t>The data collected by loan officers is sent to the back office after which the branch manager decides whether the loan is approved or not.</a:t>
                      </a:r>
                    </a:p>
                    <a:p>
                      <a:pPr marL="285750" lvl="0" indent="-285750" algn="just">
                        <a:buFont typeface="Arial" pitchFamily="34" charset="0"/>
                        <a:buChar char="•"/>
                      </a:pPr>
                      <a:r>
                        <a:rPr lang="en-US" sz="1200" kern="1200" baseline="0" dirty="0" smtClean="0">
                          <a:solidFill>
                            <a:schemeClr val="dk1"/>
                          </a:solidFill>
                          <a:effectLst/>
                          <a:latin typeface="+mn-lt"/>
                          <a:ea typeface="+mn-ea"/>
                          <a:cs typeface="+mn-cs"/>
                          <a:sym typeface="Wingdings"/>
                        </a:rPr>
                        <a:t>Group lending takes place in villages where loan officers visit communities and disburse and collect the loans in person.</a:t>
                      </a:r>
                    </a:p>
                    <a:p>
                      <a:pPr marL="285750" lvl="0" indent="-285750" algn="just">
                        <a:buFont typeface="Arial" pitchFamily="34" charset="0"/>
                        <a:buChar char="•"/>
                      </a:pPr>
                      <a:r>
                        <a:rPr lang="en-US" sz="1200" kern="1200" baseline="0" dirty="0" smtClean="0">
                          <a:solidFill>
                            <a:schemeClr val="dk1"/>
                          </a:solidFill>
                          <a:effectLst/>
                          <a:latin typeface="+mn-lt"/>
                          <a:ea typeface="+mn-ea"/>
                          <a:cs typeface="+mn-cs"/>
                          <a:sym typeface="Wingdings"/>
                        </a:rPr>
                        <a:t>For individual lending, borrowers have to come to the nearest branch for disbursement and repayment.</a:t>
                      </a:r>
                    </a:p>
                  </a:txBody>
                  <a:tcPr anchor="ctr">
                    <a:solidFill>
                      <a:srgbClr val="C6D9F1"/>
                    </a:solidFill>
                  </a:tcPr>
                </a:tc>
                <a:tc hMerge="1">
                  <a:txBody>
                    <a:bodyPr/>
                    <a:lstStyle/>
                    <a:p>
                      <a:endParaRPr lang="en-US"/>
                    </a:p>
                  </a:txBody>
                  <a:tcPr/>
                </a:tc>
                <a:extLst>
                  <a:ext uri="{0D108BD9-81ED-4DB2-BD59-A6C34878D82A}">
                    <a16:rowId xmlns:a16="http://schemas.microsoft.com/office/drawing/2014/main" val="10004"/>
                  </a:ext>
                </a:extLst>
              </a:tr>
              <a:tr h="339091">
                <a:tc rowSpan="5">
                  <a:txBody>
                    <a:bodyPr/>
                    <a:lstStyle/>
                    <a:p>
                      <a:r>
                        <a:rPr lang="en-US" sz="1200" b="0" dirty="0" smtClean="0">
                          <a:solidFill>
                            <a:schemeClr val="bg1"/>
                          </a:solidFill>
                          <a:latin typeface="+mn-lt"/>
                        </a:rPr>
                        <a:t>Key</a:t>
                      </a:r>
                      <a:r>
                        <a:rPr lang="en-US" sz="1200" b="0" baseline="0" dirty="0" smtClean="0">
                          <a:solidFill>
                            <a:schemeClr val="bg1"/>
                          </a:solidFill>
                          <a:latin typeface="+mn-lt"/>
                        </a:rPr>
                        <a:t> Financials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Loan Outstanding</a:t>
                      </a:r>
                    </a:p>
                  </a:txBody>
                  <a:tcPr anchor="ctr">
                    <a:solidFill>
                      <a:srgbClr val="C6D9F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smtClean="0">
                          <a:solidFill>
                            <a:schemeClr val="tx1"/>
                          </a:solidFill>
                          <a:effectLst/>
                          <a:latin typeface="+mn-lt"/>
                          <a:ea typeface="+mn-ea"/>
                          <a:cs typeface="+mn-cs"/>
                        </a:rPr>
                        <a:t>3.2 billion MMK</a:t>
                      </a:r>
                    </a:p>
                  </a:txBody>
                  <a:tcPr anchor="ctr"/>
                </a:tc>
                <a:extLst>
                  <a:ext uri="{0D108BD9-81ED-4DB2-BD59-A6C34878D82A}">
                    <a16:rowId xmlns:a16="http://schemas.microsoft.com/office/drawing/2014/main" val="10005"/>
                  </a:ext>
                </a:extLst>
              </a:tr>
              <a:tr h="278261">
                <a:tc vMerge="1">
                  <a:txBody>
                    <a:bodyPr/>
                    <a:lstStyle/>
                    <a:p>
                      <a:endParaRPr lang="en-US" sz="1200" b="0" dirty="0">
                        <a:solidFill>
                          <a:schemeClr val="bg1"/>
                        </a:solidFill>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Average</a:t>
                      </a:r>
                      <a:r>
                        <a:rPr lang="en-US" sz="1200" b="1" kern="1200" baseline="0" dirty="0" smtClean="0">
                          <a:solidFill>
                            <a:schemeClr val="tx1"/>
                          </a:solidFill>
                          <a:effectLst/>
                          <a:latin typeface="+mn-lt"/>
                          <a:ea typeface="+mn-ea"/>
                          <a:cs typeface="+mn-cs"/>
                        </a:rPr>
                        <a:t> Loan Size</a:t>
                      </a:r>
                      <a:endParaRPr lang="en-US" sz="1200" b="1" kern="1200" dirty="0" smtClean="0">
                        <a:solidFill>
                          <a:schemeClr val="tx1"/>
                        </a:solidFill>
                        <a:effectLst/>
                        <a:latin typeface="+mn-lt"/>
                        <a:ea typeface="+mn-ea"/>
                        <a:cs typeface="+mn-cs"/>
                      </a:endParaRPr>
                    </a:p>
                  </a:txBody>
                  <a:tcPr anchor="ctr">
                    <a:solidFill>
                      <a:srgbClr val="C6D9F1"/>
                    </a:solidFill>
                  </a:tcPr>
                </a:tc>
                <a:tc>
                  <a:txBody>
                    <a:bodyPr/>
                    <a:lstStyle/>
                    <a:p>
                      <a:pPr lvl="0" algn="just"/>
                      <a:r>
                        <a:rPr lang="en-US" sz="1200" kern="1200" dirty="0" smtClean="0">
                          <a:solidFill>
                            <a:schemeClr val="dk1"/>
                          </a:solidFill>
                          <a:effectLst/>
                          <a:latin typeface="+mn-lt"/>
                          <a:ea typeface="+mn-ea"/>
                          <a:cs typeface="+mn-cs"/>
                        </a:rPr>
                        <a:t>500,000 MMK</a:t>
                      </a:r>
                    </a:p>
                  </a:txBody>
                  <a:tcPr anchor="ctr"/>
                </a:tc>
                <a:extLst>
                  <a:ext uri="{0D108BD9-81ED-4DB2-BD59-A6C34878D82A}">
                    <a16:rowId xmlns:a16="http://schemas.microsoft.com/office/drawing/2014/main" val="10006"/>
                  </a:ext>
                </a:extLst>
              </a:tr>
              <a:tr h="278261">
                <a:tc vMerge="1">
                  <a:txBody>
                    <a:bodyPr/>
                    <a:lstStyle/>
                    <a:p>
                      <a:endParaRPr lang="en-US"/>
                    </a:p>
                  </a:txBody>
                  <a:tcP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Interest Rate</a:t>
                      </a:r>
                    </a:p>
                  </a:txBody>
                  <a:tcPr anchor="ctr">
                    <a:solidFill>
                      <a:srgbClr val="C6D9F1"/>
                    </a:solidFill>
                  </a:tcPr>
                </a:tc>
                <a:tc>
                  <a:txBody>
                    <a:bodyPr/>
                    <a:lstStyle/>
                    <a:p>
                      <a:pPr lvl="0" algn="just"/>
                      <a:r>
                        <a:rPr lang="en-US" sz="1200" kern="1200" dirty="0" smtClean="0">
                          <a:solidFill>
                            <a:schemeClr val="dk1"/>
                          </a:solidFill>
                          <a:effectLst/>
                          <a:latin typeface="+mn-lt"/>
                          <a:ea typeface="+mn-ea"/>
                          <a:cs typeface="+mn-cs"/>
                        </a:rPr>
                        <a:t>Monthly</a:t>
                      </a:r>
                      <a:r>
                        <a:rPr lang="en-US" sz="1200" kern="1200" baseline="0" dirty="0" smtClean="0">
                          <a:solidFill>
                            <a:schemeClr val="dk1"/>
                          </a:solidFill>
                          <a:effectLst/>
                          <a:latin typeface="+mn-lt"/>
                          <a:ea typeface="+mn-ea"/>
                          <a:cs typeface="+mn-cs"/>
                        </a:rPr>
                        <a:t> rate – 2.5%, Declining Method</a:t>
                      </a:r>
                      <a:endParaRPr lang="en-US" sz="1200" kern="1200" dirty="0" smtClean="0">
                        <a:solidFill>
                          <a:schemeClr val="dk1"/>
                        </a:solidFill>
                        <a:effectLst/>
                        <a:latin typeface="+mn-lt"/>
                        <a:ea typeface="+mn-ea"/>
                        <a:cs typeface="+mn-cs"/>
                      </a:endParaRPr>
                    </a:p>
                  </a:txBody>
                  <a:tcPr anchor="ctr"/>
                </a:tc>
                <a:extLst>
                  <a:ext uri="{0D108BD9-81ED-4DB2-BD59-A6C34878D82A}">
                    <a16:rowId xmlns:a16="http://schemas.microsoft.com/office/drawing/2014/main" val="10007"/>
                  </a:ext>
                </a:extLst>
              </a:tr>
              <a:tr h="293720">
                <a:tc vMerge="1">
                  <a:txBody>
                    <a:bodyPr/>
                    <a:lstStyle/>
                    <a:p>
                      <a:endParaRPr lang="en-US"/>
                    </a:p>
                  </a:txBody>
                  <a:tcP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Repayment</a:t>
                      </a:r>
                    </a:p>
                  </a:txBody>
                  <a:tcPr anchor="ctr">
                    <a:solidFill>
                      <a:srgbClr val="C6D9F1"/>
                    </a:solidFill>
                  </a:tcPr>
                </a:tc>
                <a:tc>
                  <a:txBody>
                    <a:bodyPr/>
                    <a:lstStyle/>
                    <a:p>
                      <a:pPr lvl="0" algn="just"/>
                      <a:r>
                        <a:rPr lang="en-US" sz="1200" kern="1200" dirty="0" smtClean="0">
                          <a:solidFill>
                            <a:schemeClr val="dk1"/>
                          </a:solidFill>
                          <a:effectLst/>
                          <a:latin typeface="+mn-lt"/>
                          <a:ea typeface="+mn-ea"/>
                          <a:cs typeface="+mn-cs"/>
                        </a:rPr>
                        <a:t>Monthly,</a:t>
                      </a:r>
                      <a:r>
                        <a:rPr lang="en-US" sz="1200" kern="1200" baseline="0" dirty="0" smtClean="0">
                          <a:solidFill>
                            <a:schemeClr val="dk1"/>
                          </a:solidFill>
                          <a:effectLst/>
                          <a:latin typeface="+mn-lt"/>
                          <a:ea typeface="+mn-ea"/>
                          <a:cs typeface="+mn-cs"/>
                        </a:rPr>
                        <a:t> Fortnightly</a:t>
                      </a:r>
                      <a:endParaRPr lang="en-US" sz="1200" kern="1200" dirty="0" smtClean="0">
                        <a:solidFill>
                          <a:schemeClr val="dk1"/>
                        </a:solidFill>
                        <a:effectLst/>
                        <a:latin typeface="+mn-lt"/>
                        <a:ea typeface="+mn-ea"/>
                        <a:cs typeface="+mn-cs"/>
                      </a:endParaRPr>
                    </a:p>
                  </a:txBody>
                  <a:tcPr anchor="ctr"/>
                </a:tc>
                <a:extLst>
                  <a:ext uri="{0D108BD9-81ED-4DB2-BD59-A6C34878D82A}">
                    <a16:rowId xmlns:a16="http://schemas.microsoft.com/office/drawing/2014/main" val="10008"/>
                  </a:ext>
                </a:extLst>
              </a:tr>
              <a:tr h="278261">
                <a:tc vMerge="1">
                  <a:txBody>
                    <a:bodyPr/>
                    <a:lstStyle/>
                    <a:p>
                      <a:endParaRPr lang="en-US" sz="1200" b="0" dirty="0">
                        <a:solidFill>
                          <a:schemeClr val="bg1"/>
                        </a:solidFill>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Non-Performing</a:t>
                      </a:r>
                      <a:r>
                        <a:rPr lang="en-US" sz="1200" b="1" kern="1200" baseline="0" dirty="0" smtClean="0">
                          <a:solidFill>
                            <a:schemeClr val="tx1"/>
                          </a:solidFill>
                          <a:effectLst/>
                          <a:latin typeface="+mn-lt"/>
                          <a:ea typeface="+mn-ea"/>
                          <a:cs typeface="+mn-cs"/>
                        </a:rPr>
                        <a:t> Loan</a:t>
                      </a:r>
                      <a:endParaRPr lang="en-US" sz="1200" b="1" kern="1200" dirty="0" smtClean="0">
                        <a:solidFill>
                          <a:schemeClr val="tx1"/>
                        </a:solidFill>
                        <a:effectLst/>
                        <a:latin typeface="+mn-lt"/>
                        <a:ea typeface="+mn-ea"/>
                        <a:cs typeface="+mn-cs"/>
                      </a:endParaRPr>
                    </a:p>
                  </a:txBody>
                  <a:tcPr anchor="ctr">
                    <a:solidFill>
                      <a:srgbClr val="C6D9F1"/>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dirty="0" smtClean="0">
                          <a:solidFill>
                            <a:schemeClr val="tx1"/>
                          </a:solidFill>
                          <a:effectLst/>
                          <a:latin typeface="+mn-lt"/>
                          <a:ea typeface="+mn-ea"/>
                          <a:cs typeface="+mn-cs"/>
                        </a:rPr>
                        <a:t>0</a:t>
                      </a:r>
                    </a:p>
                  </a:txBody>
                  <a:tcPr anchor="ctr"/>
                </a:tc>
                <a:extLst>
                  <a:ext uri="{0D108BD9-81ED-4DB2-BD59-A6C34878D82A}">
                    <a16:rowId xmlns:a16="http://schemas.microsoft.com/office/drawing/2014/main" val="10009"/>
                  </a:ext>
                </a:extLst>
              </a:tr>
            </a:tbl>
          </a:graphicData>
        </a:graphic>
      </p:graphicFrame>
      <p:sp>
        <p:nvSpPr>
          <p:cNvPr id="6" name="TextBox 5"/>
          <p:cNvSpPr txBox="1"/>
          <p:nvPr/>
        </p:nvSpPr>
        <p:spPr>
          <a:xfrm>
            <a:off x="82550" y="6477000"/>
            <a:ext cx="7099300" cy="230832"/>
          </a:xfrm>
          <a:prstGeom prst="rect">
            <a:avLst/>
          </a:prstGeom>
          <a:noFill/>
          <a:ln>
            <a:noFill/>
          </a:ln>
        </p:spPr>
        <p:txBody>
          <a:bodyPr wrap="square" rtlCol="0">
            <a:spAutoFit/>
          </a:bodyPr>
          <a:lstStyle/>
          <a:p>
            <a:pPr fontAlgn="auto">
              <a:spcBef>
                <a:spcPts val="0"/>
              </a:spcBef>
              <a:spcAft>
                <a:spcPts val="0"/>
              </a:spcAft>
            </a:pPr>
            <a:r>
              <a:rPr lang="en-US" sz="900" dirty="0" smtClean="0">
                <a:solidFill>
                  <a:prstClr val="black"/>
                </a:solidFill>
                <a:latin typeface="Calibri"/>
                <a:cs typeface="+mn-cs"/>
              </a:rPr>
              <a:t>Source: In-depth interviews</a:t>
            </a:r>
            <a:endParaRPr lang="en-US" sz="900" dirty="0">
              <a:solidFill>
                <a:prstClr val="black"/>
              </a:solidFill>
              <a:latin typeface="Calibri"/>
              <a:cs typeface="+mn-cs"/>
            </a:endParaRPr>
          </a:p>
        </p:txBody>
      </p:sp>
    </p:spTree>
    <p:extLst>
      <p:ext uri="{BB962C8B-B14F-4D97-AF65-F5344CB8AC3E}">
        <p14:creationId xmlns:p14="http://schemas.microsoft.com/office/powerpoint/2010/main" val="35688454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416431296"/>
              </p:ext>
            </p:extLst>
          </p:nvPr>
        </p:nvGraphicFramePr>
        <p:xfrm>
          <a:off x="247650" y="990605"/>
          <a:ext cx="9448802" cy="5370239"/>
        </p:xfrm>
        <a:graphic>
          <a:graphicData uri="http://schemas.openxmlformats.org/drawingml/2006/table">
            <a:tbl>
              <a:tblPr bandRow="1">
                <a:tableStyleId>{5C22544A-7EE6-4342-B048-85BDC9FD1C3A}</a:tableStyleId>
              </a:tblPr>
              <a:tblGrid>
                <a:gridCol w="1139825">
                  <a:extLst>
                    <a:ext uri="{9D8B030D-6E8A-4147-A177-3AD203B41FA5}">
                      <a16:colId xmlns:a16="http://schemas.microsoft.com/office/drawing/2014/main" val="20000"/>
                    </a:ext>
                  </a:extLst>
                </a:gridCol>
                <a:gridCol w="1189562">
                  <a:extLst>
                    <a:ext uri="{9D8B030D-6E8A-4147-A177-3AD203B41FA5}">
                      <a16:colId xmlns:a16="http://schemas.microsoft.com/office/drawing/2014/main" val="20001"/>
                    </a:ext>
                  </a:extLst>
                </a:gridCol>
                <a:gridCol w="2953813">
                  <a:extLst>
                    <a:ext uri="{9D8B030D-6E8A-4147-A177-3AD203B41FA5}">
                      <a16:colId xmlns:a16="http://schemas.microsoft.com/office/drawing/2014/main" val="20002"/>
                    </a:ext>
                  </a:extLst>
                </a:gridCol>
                <a:gridCol w="4165602">
                  <a:extLst>
                    <a:ext uri="{9D8B030D-6E8A-4147-A177-3AD203B41FA5}">
                      <a16:colId xmlns:a16="http://schemas.microsoft.com/office/drawing/2014/main" val="20003"/>
                    </a:ext>
                  </a:extLst>
                </a:gridCol>
              </a:tblGrid>
              <a:tr h="846997">
                <a:tc>
                  <a:txBody>
                    <a:bodyPr/>
                    <a:lstStyle/>
                    <a:p>
                      <a:r>
                        <a:rPr lang="en-US" sz="1200" b="0" dirty="0" smtClean="0">
                          <a:solidFill>
                            <a:schemeClr val="bg1"/>
                          </a:solidFill>
                          <a:latin typeface="+mn-lt"/>
                        </a:rPr>
                        <a:t>Repeat</a:t>
                      </a:r>
                      <a:r>
                        <a:rPr lang="en-US" sz="1200" b="0" baseline="0" dirty="0" smtClean="0">
                          <a:solidFill>
                            <a:schemeClr val="bg1"/>
                          </a:solidFill>
                          <a:latin typeface="+mn-lt"/>
                        </a:rPr>
                        <a:t> Sales Ratio</a:t>
                      </a:r>
                      <a:endParaRPr lang="en-US" sz="1200" b="0" dirty="0">
                        <a:solidFill>
                          <a:schemeClr val="bg1"/>
                        </a:solidFill>
                        <a:latin typeface="+mn-lt"/>
                      </a:endParaRPr>
                    </a:p>
                  </a:txBody>
                  <a:tcPr anchor="ctr">
                    <a:solidFill>
                      <a:schemeClr val="tx2">
                        <a:lumMod val="75000"/>
                      </a:schemeClr>
                    </a:solidFill>
                  </a:tcPr>
                </a:tc>
                <a:tc gridSpan="3">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As</a:t>
                      </a:r>
                      <a:r>
                        <a:rPr lang="en-US" sz="1200" b="0" kern="1200" baseline="0" dirty="0" smtClean="0">
                          <a:solidFill>
                            <a:schemeClr val="tx1"/>
                          </a:solidFill>
                          <a:effectLst/>
                          <a:latin typeface="+mn-lt"/>
                          <a:ea typeface="+mn-ea"/>
                          <a:cs typeface="+mn-cs"/>
                        </a:rPr>
                        <a:t> Fullerton Myanmar has been in operation for less than one year with loan tenors ranging from 3 months to a full year,  we cannot attain comprehensive ratio of the share of customers who had agreed to take loan again. However,  as Fullerton Myanmar disburse loans in increment by cycles,  customers who have completed the 1</a:t>
                      </a:r>
                      <a:r>
                        <a:rPr lang="en-US" sz="1200" b="0" kern="1200" baseline="30000" dirty="0" smtClean="0">
                          <a:solidFill>
                            <a:schemeClr val="tx1"/>
                          </a:solidFill>
                          <a:effectLst/>
                          <a:latin typeface="+mn-lt"/>
                          <a:ea typeface="+mn-ea"/>
                          <a:cs typeface="+mn-cs"/>
                        </a:rPr>
                        <a:t>st</a:t>
                      </a:r>
                      <a:r>
                        <a:rPr lang="en-US" sz="1200" b="0" kern="1200" baseline="0" dirty="0" smtClean="0">
                          <a:solidFill>
                            <a:schemeClr val="tx1"/>
                          </a:solidFill>
                          <a:effectLst/>
                          <a:latin typeface="+mn-lt"/>
                          <a:ea typeface="+mn-ea"/>
                          <a:cs typeface="+mn-cs"/>
                        </a:rPr>
                        <a:t> loan cycle all agreed to continue onto second loan cycle. The drop out rate is 0 percent.</a:t>
                      </a:r>
                      <a:endParaRPr lang="en-US" sz="1200" b="0" kern="1200" dirty="0" smtClean="0">
                        <a:solidFill>
                          <a:schemeClr val="tx1"/>
                        </a:solidFill>
                        <a:effectLst/>
                        <a:latin typeface="+mn-lt"/>
                        <a:ea typeface="+mn-ea"/>
                        <a:cs typeface="+mn-cs"/>
                      </a:endParaRPr>
                    </a:p>
                  </a:txBody>
                  <a:tcPr anchor="ctr">
                    <a:solidFill>
                      <a:srgbClr val="C6D9F1"/>
                    </a:solidFill>
                  </a:tcPr>
                </a:tc>
                <a:tc hMerge="1">
                  <a:txBody>
                    <a:bodyPr/>
                    <a:lstStyle/>
                    <a:p>
                      <a:pPr lvl="0" algn="just"/>
                      <a:endParaRPr lang="en-US" sz="1000" kern="1200" dirty="0" smtClean="0">
                        <a:solidFill>
                          <a:schemeClr val="dk1"/>
                        </a:solidFill>
                        <a:effectLst/>
                        <a:latin typeface="+mn-lt"/>
                        <a:ea typeface="+mn-ea"/>
                        <a:cs typeface="+mn-cs"/>
                      </a:endParaRPr>
                    </a:p>
                  </a:txBody>
                  <a:tcPr marL="84406" marR="84406" anchor="ctr">
                    <a:solidFill>
                      <a:srgbClr val="C6D9F1"/>
                    </a:solidFill>
                  </a:tcPr>
                </a:tc>
                <a:tc hMerge="1">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marL="84406" marR="84406" anchor="ctr">
                    <a:solidFill>
                      <a:srgbClr val="C6D9F1"/>
                    </a:solidFill>
                  </a:tcPr>
                </a:tc>
                <a:extLst>
                  <a:ext uri="{0D108BD9-81ED-4DB2-BD59-A6C34878D82A}">
                    <a16:rowId xmlns:a16="http://schemas.microsoft.com/office/drawing/2014/main" val="10000"/>
                  </a:ext>
                </a:extLst>
              </a:tr>
              <a:tr h="282332">
                <a:tc rowSpan="3">
                  <a:txBody>
                    <a:bodyPr/>
                    <a:lstStyle/>
                    <a:p>
                      <a:r>
                        <a:rPr lang="en-US" sz="1200" b="0" dirty="0" smtClean="0">
                          <a:solidFill>
                            <a:schemeClr val="bg1"/>
                          </a:solidFill>
                          <a:latin typeface="+mn-lt"/>
                        </a:rPr>
                        <a:t>Key Operational</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Head</a:t>
                      </a:r>
                      <a:r>
                        <a:rPr lang="en-US" sz="1200" b="1" kern="1200" baseline="0" dirty="0" smtClean="0">
                          <a:solidFill>
                            <a:schemeClr val="tx1"/>
                          </a:solidFill>
                          <a:effectLst/>
                          <a:latin typeface="+mn-lt"/>
                          <a:ea typeface="+mn-ea"/>
                          <a:cs typeface="+mn-cs"/>
                        </a:rPr>
                        <a:t> O</a:t>
                      </a:r>
                      <a:r>
                        <a:rPr lang="en-US" sz="1200" b="1" kern="1200" dirty="0" smtClean="0">
                          <a:solidFill>
                            <a:schemeClr val="tx1"/>
                          </a:solidFill>
                          <a:effectLst/>
                          <a:latin typeface="+mn-lt"/>
                          <a:ea typeface="+mn-ea"/>
                          <a:cs typeface="+mn-cs"/>
                        </a:rPr>
                        <a:t>ffice</a:t>
                      </a:r>
                    </a:p>
                  </a:txBody>
                  <a:tcPr anchor="ctr">
                    <a:solidFill>
                      <a:srgbClr val="C6D9F1"/>
                    </a:solidFill>
                  </a:tcPr>
                </a:tc>
                <a:tc gridSpan="2">
                  <a:txBody>
                    <a:bodyPr/>
                    <a:lstStyle/>
                    <a:p>
                      <a:pPr lvl="0" algn="just"/>
                      <a:r>
                        <a:rPr lang="en-US" sz="1200" kern="1200" dirty="0" smtClean="0">
                          <a:solidFill>
                            <a:schemeClr val="dk1"/>
                          </a:solidFill>
                          <a:effectLst/>
                          <a:latin typeface="+mn-lt"/>
                          <a:ea typeface="+mn-ea"/>
                          <a:cs typeface="+mn-cs"/>
                        </a:rPr>
                        <a:t>Yangon</a:t>
                      </a:r>
                    </a:p>
                  </a:txBody>
                  <a:tcPr anchor="ctr">
                    <a:solidFill>
                      <a:srgbClr val="C6D9F1"/>
                    </a:solidFill>
                  </a:tcPr>
                </a:tc>
                <a:tc hMerge="1">
                  <a:txBody>
                    <a:bodyPr/>
                    <a:lstStyle/>
                    <a:p>
                      <a:pPr lvl="0" algn="just"/>
                      <a:endParaRPr lang="en-US" sz="1200" kern="1200" dirty="0" smtClean="0">
                        <a:solidFill>
                          <a:schemeClr val="dk1"/>
                        </a:solidFill>
                        <a:effectLst/>
                        <a:latin typeface="+mn-lt"/>
                        <a:ea typeface="+mn-ea"/>
                        <a:cs typeface="+mn-cs"/>
                      </a:endParaRPr>
                    </a:p>
                  </a:txBody>
                  <a:tcPr marL="84406" marR="84406" anchor="ctr">
                    <a:solidFill>
                      <a:srgbClr val="C6D9F1"/>
                    </a:solidFill>
                  </a:tcPr>
                </a:tc>
                <a:extLst>
                  <a:ext uri="{0D108BD9-81ED-4DB2-BD59-A6C34878D82A}">
                    <a16:rowId xmlns:a16="http://schemas.microsoft.com/office/drawing/2014/main" val="10001"/>
                  </a:ext>
                </a:extLst>
              </a:tr>
              <a:tr h="282332">
                <a:tc vMerge="1">
                  <a:txBody>
                    <a:bodyPr/>
                    <a:lstStyle/>
                    <a:p>
                      <a:endParaRPr lang="en-US" sz="1000" b="0" dirty="0">
                        <a:solidFill>
                          <a:schemeClr val="bg1"/>
                        </a:solidFill>
                      </a:endParaRPr>
                    </a:p>
                  </a:txBody>
                  <a:tcPr anchor="ctr">
                    <a:solidFill>
                      <a:schemeClr val="accent2"/>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Areas</a:t>
                      </a:r>
                    </a:p>
                  </a:txBody>
                  <a:tcPr anchor="ctr">
                    <a:solidFill>
                      <a:srgbClr val="E9EDF4"/>
                    </a:solidFill>
                  </a:tcPr>
                </a:tc>
                <a:tc gridSpan="2">
                  <a:txBody>
                    <a:bodyPr/>
                    <a:lstStyle/>
                    <a:p>
                      <a:pPr lvl="0" algn="just"/>
                      <a:r>
                        <a:rPr lang="en-US" sz="1200" kern="1200" dirty="0" smtClean="0">
                          <a:solidFill>
                            <a:schemeClr val="dk1"/>
                          </a:solidFill>
                          <a:effectLst/>
                          <a:latin typeface="+mn-lt"/>
                          <a:ea typeface="+mn-ea"/>
                          <a:cs typeface="+mn-cs"/>
                        </a:rPr>
                        <a:t>Yangon – 4 townships,</a:t>
                      </a:r>
                      <a:r>
                        <a:rPr lang="en-US" sz="1200" kern="1200" baseline="0" dirty="0" smtClean="0">
                          <a:solidFill>
                            <a:schemeClr val="dk1"/>
                          </a:solidFill>
                          <a:effectLst/>
                          <a:latin typeface="+mn-lt"/>
                          <a:ea typeface="+mn-ea"/>
                          <a:cs typeface="+mn-cs"/>
                        </a:rPr>
                        <a:t> Mandalay – 4 townships, Ayeyarwaddy – 4 townships</a:t>
                      </a:r>
                      <a:endParaRPr lang="en-US" sz="1200" kern="1200" dirty="0" smtClean="0">
                        <a:solidFill>
                          <a:schemeClr val="dk1"/>
                        </a:solidFill>
                        <a:effectLst/>
                        <a:latin typeface="+mn-lt"/>
                        <a:ea typeface="+mn-ea"/>
                        <a:cs typeface="+mn-cs"/>
                      </a:endParaRPr>
                    </a:p>
                  </a:txBody>
                  <a:tcPr anchor="ctr">
                    <a:solidFill>
                      <a:srgbClr val="E9EDF4"/>
                    </a:solidFill>
                  </a:tcPr>
                </a:tc>
                <a:tc hMerge="1">
                  <a:txBody>
                    <a:bodyPr/>
                    <a:lstStyle/>
                    <a:p>
                      <a:pPr lvl="0" algn="just"/>
                      <a:endParaRPr lang="en-US" sz="1200" kern="1200" dirty="0" smtClean="0">
                        <a:solidFill>
                          <a:schemeClr val="dk1"/>
                        </a:solidFill>
                        <a:effectLst/>
                        <a:latin typeface="+mn-lt"/>
                        <a:ea typeface="+mn-ea"/>
                        <a:cs typeface="+mn-cs"/>
                      </a:endParaRPr>
                    </a:p>
                  </a:txBody>
                  <a:tcPr marL="84406" marR="84406" anchor="ctr">
                    <a:solidFill>
                      <a:srgbClr val="E9EDF4"/>
                    </a:solidFill>
                  </a:tcPr>
                </a:tc>
                <a:extLst>
                  <a:ext uri="{0D108BD9-81ED-4DB2-BD59-A6C34878D82A}">
                    <a16:rowId xmlns:a16="http://schemas.microsoft.com/office/drawing/2014/main" val="10002"/>
                  </a:ext>
                </a:extLst>
              </a:tr>
              <a:tr h="470554">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1" kern="1200" dirty="0" smtClean="0">
                          <a:solidFill>
                            <a:schemeClr val="tx1"/>
                          </a:solidFill>
                          <a:effectLst/>
                          <a:latin typeface="+mn-lt"/>
                          <a:ea typeface="+mn-ea"/>
                          <a:cs typeface="+mn-cs"/>
                        </a:rPr>
                        <a:t>Customer</a:t>
                      </a:r>
                      <a:r>
                        <a:rPr lang="en-US" sz="1200" b="1" kern="1200" baseline="0" dirty="0" smtClean="0">
                          <a:solidFill>
                            <a:schemeClr val="tx1"/>
                          </a:solidFill>
                          <a:effectLst/>
                          <a:latin typeface="+mn-lt"/>
                          <a:ea typeface="+mn-ea"/>
                          <a:cs typeface="+mn-cs"/>
                        </a:rPr>
                        <a:t> Base</a:t>
                      </a:r>
                      <a:endParaRPr lang="en-US" sz="1200" b="1" kern="1200" dirty="0" smtClean="0">
                        <a:solidFill>
                          <a:schemeClr val="tx1"/>
                        </a:solidFill>
                        <a:effectLst/>
                        <a:latin typeface="+mn-lt"/>
                        <a:ea typeface="+mn-ea"/>
                        <a:cs typeface="+mn-cs"/>
                      </a:endParaRPr>
                    </a:p>
                  </a:txBody>
                  <a:tcPr anchor="ctr">
                    <a:solidFill>
                      <a:srgbClr val="C6D9F1"/>
                    </a:solidFill>
                  </a:tcPr>
                </a:tc>
                <a:tc gridSpan="2">
                  <a:txBody>
                    <a:bodyPr/>
                    <a:lstStyle/>
                    <a:p>
                      <a:pPr lvl="0" algn="just"/>
                      <a:r>
                        <a:rPr lang="en-US" sz="1200" kern="1200" dirty="0" smtClean="0">
                          <a:solidFill>
                            <a:schemeClr val="dk1"/>
                          </a:solidFill>
                          <a:effectLst/>
                          <a:latin typeface="+mn-lt"/>
                          <a:ea typeface="+mn-ea"/>
                          <a:cs typeface="+mn-cs"/>
                        </a:rPr>
                        <a:t>18,700</a:t>
                      </a:r>
                    </a:p>
                  </a:txBody>
                  <a:tcPr anchor="ctr">
                    <a:solidFill>
                      <a:srgbClr val="C6D9F1"/>
                    </a:solidFill>
                  </a:tcPr>
                </a:tc>
                <a:tc hMerge="1">
                  <a:txBody>
                    <a:bodyPr/>
                    <a:lstStyle/>
                    <a:p>
                      <a:pPr lvl="0" algn="just"/>
                      <a:endParaRPr lang="en-US" sz="1200" kern="1200" dirty="0" smtClean="0">
                        <a:solidFill>
                          <a:schemeClr val="dk1"/>
                        </a:solidFill>
                        <a:effectLst/>
                        <a:latin typeface="+mn-lt"/>
                        <a:ea typeface="+mn-ea"/>
                        <a:cs typeface="+mn-cs"/>
                      </a:endParaRPr>
                    </a:p>
                  </a:txBody>
                  <a:tcPr marL="84406" marR="84406" anchor="ctr">
                    <a:solidFill>
                      <a:srgbClr val="C6D9F1"/>
                    </a:solidFill>
                  </a:tcPr>
                </a:tc>
                <a:extLst>
                  <a:ext uri="{0D108BD9-81ED-4DB2-BD59-A6C34878D82A}">
                    <a16:rowId xmlns:a16="http://schemas.microsoft.com/office/drawing/2014/main" val="10003"/>
                  </a:ext>
                </a:extLst>
              </a:tr>
              <a:tr h="658775">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mn-lt"/>
                        </a:rPr>
                        <a:t>Main channels</a:t>
                      </a:r>
                      <a:r>
                        <a:rPr lang="en-US" sz="1200" b="0" baseline="0" dirty="0" smtClean="0">
                          <a:solidFill>
                            <a:schemeClr val="bg1"/>
                          </a:solidFill>
                          <a:latin typeface="+mn-lt"/>
                        </a:rPr>
                        <a:t> of new customer acquisition</a:t>
                      </a:r>
                      <a:endParaRPr lang="en-US" sz="1200" b="0" dirty="0" smtClean="0">
                        <a:solidFill>
                          <a:schemeClr val="bg1"/>
                        </a:solidFill>
                        <a:latin typeface="+mn-lt"/>
                      </a:endParaRPr>
                    </a:p>
                    <a:p>
                      <a:endParaRPr lang="en-US" sz="1200" b="0" dirty="0">
                        <a:solidFill>
                          <a:schemeClr val="bg1"/>
                        </a:solidFill>
                        <a:latin typeface="+mn-lt"/>
                      </a:endParaRPr>
                    </a:p>
                  </a:txBody>
                  <a:tcPr anchor="ctr">
                    <a:solidFill>
                      <a:schemeClr val="tx2">
                        <a:lumMod val="75000"/>
                      </a:schemeClr>
                    </a:solidFill>
                  </a:tcPr>
                </a:tc>
                <a:tc gridSpan="3">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baseline="0" dirty="0" smtClean="0">
                          <a:solidFill>
                            <a:schemeClr val="tx1"/>
                          </a:solidFill>
                          <a:effectLst/>
                          <a:latin typeface="+mn-lt"/>
                          <a:ea typeface="+mn-ea"/>
                          <a:cs typeface="+mn-cs"/>
                        </a:rPr>
                        <a:t>Fullerton Myanmar is not very active in the distant channels of customer acquisition as they do not utilize above-the-line advertising methods such as internet, TV advertisement, outbound calls and mobile applications. They acquire customers through the following methods:</a:t>
                      </a:r>
                    </a:p>
                  </a:txBody>
                  <a:tcPr anchor="ctr">
                    <a:solidFill>
                      <a:srgbClr val="E9EDF4"/>
                    </a:solidFill>
                  </a:tcPr>
                </a:tc>
                <a:tc hMerge="1">
                  <a:txBody>
                    <a:bodyPr/>
                    <a:lstStyle/>
                    <a:p>
                      <a:endParaRPr lang="en-US"/>
                    </a:p>
                  </a:txBody>
                  <a:tcPr/>
                </a:tc>
                <a:tc hMerge="1">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endParaRPr lang="en-US" sz="1200" b="0" kern="1200" baseline="0" dirty="0" smtClean="0">
                        <a:solidFill>
                          <a:schemeClr val="tx1"/>
                        </a:solidFill>
                        <a:effectLst/>
                        <a:latin typeface="+mn-lt"/>
                        <a:ea typeface="+mn-ea"/>
                        <a:cs typeface="+mn-cs"/>
                      </a:endParaRPr>
                    </a:p>
                  </a:txBody>
                  <a:tcPr marL="84406" marR="84406" anchor="ctr">
                    <a:solidFill>
                      <a:srgbClr val="E9EDF4"/>
                    </a:solidFill>
                  </a:tcPr>
                </a:tc>
                <a:extLst>
                  <a:ext uri="{0D108BD9-81ED-4DB2-BD59-A6C34878D82A}">
                    <a16:rowId xmlns:a16="http://schemas.microsoft.com/office/drawing/2014/main" val="10004"/>
                  </a:ext>
                </a:extLst>
              </a:tr>
              <a:tr h="1035218">
                <a:tc vMerge="1">
                  <a:txBody>
                    <a:bodyPr/>
                    <a:lstStyle/>
                    <a:p>
                      <a:endParaRPr lang="en-US" sz="1200" b="0" dirty="0">
                        <a:solidFill>
                          <a:schemeClr val="bg1"/>
                        </a:solidFill>
                        <a:latin typeface="+mn-lt"/>
                      </a:endParaRPr>
                    </a:p>
                  </a:txBody>
                  <a:tcPr marL="84406" marR="84406" anchor="ctr">
                    <a:solidFill>
                      <a:schemeClr val="tx2">
                        <a:lumMod val="75000"/>
                      </a:schemeClr>
                    </a:solidFill>
                  </a:tcPr>
                </a:tc>
                <a:tc gridSpan="2">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baseline="0" dirty="0" smtClean="0">
                          <a:solidFill>
                            <a:schemeClr val="tx1"/>
                          </a:solidFill>
                          <a:effectLst/>
                          <a:latin typeface="+mn-lt"/>
                          <a:ea typeface="+mn-ea"/>
                          <a:cs typeface="+mn-cs"/>
                        </a:rPr>
                        <a:t>Group Lending:</a:t>
                      </a:r>
                    </a:p>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baseline="0" dirty="0" smtClean="0">
                          <a:solidFill>
                            <a:schemeClr val="tx1"/>
                          </a:solidFill>
                          <a:effectLst/>
                          <a:latin typeface="+mn-lt"/>
                          <a:ea typeface="+mn-ea"/>
                          <a:cs typeface="+mn-cs"/>
                        </a:rPr>
                        <a:t>Loan officers visits communities and gather interest from potential borrowers by explaining the services company offers and educating them regarding loan procedures.</a:t>
                      </a:r>
                    </a:p>
                  </a:txBody>
                  <a:tcPr anchor="ctr">
                    <a:solidFill>
                      <a:srgbClr val="E9EDF4"/>
                    </a:solidFill>
                  </a:tcPr>
                </a:tc>
                <a:tc hMerge="1">
                  <a:txBody>
                    <a:bodyPr/>
                    <a:lstStyle/>
                    <a:p>
                      <a:endParaRPr lang="en-US"/>
                    </a:p>
                  </a:txBody>
                  <a:tcPr/>
                </a:tc>
                <a:tc>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baseline="0" dirty="0" smtClean="0">
                          <a:solidFill>
                            <a:schemeClr val="tx1"/>
                          </a:solidFill>
                          <a:effectLst/>
                          <a:latin typeface="+mn-lt"/>
                          <a:ea typeface="+mn-ea"/>
                          <a:cs typeface="+mn-cs"/>
                        </a:rPr>
                        <a:t>Individual Lending:</a:t>
                      </a:r>
                    </a:p>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r>
                        <a:rPr lang="en-US" sz="1200" b="0" kern="1200" baseline="0" dirty="0" smtClean="0">
                          <a:solidFill>
                            <a:schemeClr val="tx1"/>
                          </a:solidFill>
                          <a:effectLst/>
                          <a:latin typeface="+mn-lt"/>
                          <a:ea typeface="+mn-ea"/>
                          <a:cs typeface="+mn-cs"/>
                        </a:rPr>
                        <a:t>Fullerton Myanmar use pamphlet, banner and vinyl posters to attract individual borrowers. These borrowers in turn attract people of their surrounding to use Fullerton services.</a:t>
                      </a:r>
                    </a:p>
                  </a:txBody>
                  <a:tcPr anchor="ctr">
                    <a:solidFill>
                      <a:srgbClr val="E9EDF4"/>
                    </a:solidFill>
                  </a:tcPr>
                </a:tc>
                <a:extLst>
                  <a:ext uri="{0D108BD9-81ED-4DB2-BD59-A6C34878D82A}">
                    <a16:rowId xmlns:a16="http://schemas.microsoft.com/office/drawing/2014/main" val="10005"/>
                  </a:ext>
                </a:extLst>
              </a:tr>
              <a:tr h="1035218">
                <a:tc>
                  <a:txBody>
                    <a:bodyPr/>
                    <a:lstStyle/>
                    <a:p>
                      <a:r>
                        <a:rPr lang="en-US" sz="1200" b="0" dirty="0" smtClean="0">
                          <a:solidFill>
                            <a:schemeClr val="bg1"/>
                          </a:solidFill>
                          <a:latin typeface="+mn-lt"/>
                        </a:rPr>
                        <a:t>New</a:t>
                      </a:r>
                      <a:r>
                        <a:rPr lang="en-US" sz="1200" b="0" baseline="0" dirty="0" smtClean="0">
                          <a:solidFill>
                            <a:schemeClr val="bg1"/>
                          </a:solidFill>
                          <a:latin typeface="+mn-lt"/>
                        </a:rPr>
                        <a:t> Customer Average Acquisition Cost</a:t>
                      </a:r>
                      <a:endParaRPr lang="en-US" sz="1200" b="0" dirty="0">
                        <a:solidFill>
                          <a:schemeClr val="bg1"/>
                        </a:solidFill>
                        <a:latin typeface="+mn-lt"/>
                      </a:endParaRPr>
                    </a:p>
                  </a:txBody>
                  <a:tcPr anchor="ctr">
                    <a:solidFill>
                      <a:schemeClr val="tx2">
                        <a:lumMod val="75000"/>
                      </a:schemeClr>
                    </a:solidFill>
                  </a:tcPr>
                </a:tc>
                <a:tc gridSpan="3">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Fullerton cannot accurately give the amount of average customer acquisition cost as there are various components involved such as traveling, marketing and paperwork procedures that are independently handled by different departments.</a:t>
                      </a:r>
                    </a:p>
                  </a:txBody>
                  <a:tcPr anchor="ctr">
                    <a:solidFill>
                      <a:srgbClr val="E9EDF4"/>
                    </a:solidFill>
                  </a:tcPr>
                </a:tc>
                <a:tc hMerge="1">
                  <a:txBody>
                    <a:bodyPr/>
                    <a:lstStyle/>
                    <a:p>
                      <a:endParaRPr lang="en-US"/>
                    </a:p>
                  </a:txBody>
                  <a:tcPr/>
                </a:tc>
                <a:tc hMerge="1">
                  <a:txBody>
                    <a:bodyPr/>
                    <a:lstStyle/>
                    <a:p>
                      <a:pPr marL="0" marR="0" indent="0" algn="just" defTabSz="914400" rtl="0" eaLnBrk="1" fontAlgn="auto" latinLnBrk="0" hangingPunct="1">
                        <a:lnSpc>
                          <a:spcPct val="100000"/>
                        </a:lnSpc>
                        <a:spcBef>
                          <a:spcPts val="0"/>
                        </a:spcBef>
                        <a:spcAft>
                          <a:spcPts val="0"/>
                        </a:spcAft>
                        <a:buClrTx/>
                        <a:buSzTx/>
                        <a:buFont typeface="Arial" pitchFamily="34" charset="0"/>
                        <a:buNone/>
                        <a:tabLst/>
                        <a:defRPr/>
                      </a:pPr>
                      <a:endParaRPr lang="en-US" sz="1200" b="0" kern="1200" baseline="0" dirty="0" smtClean="0">
                        <a:solidFill>
                          <a:schemeClr val="tx1"/>
                        </a:solidFill>
                        <a:effectLst/>
                        <a:latin typeface="+mn-lt"/>
                        <a:ea typeface="+mn-ea"/>
                        <a:cs typeface="+mn-cs"/>
                      </a:endParaRPr>
                    </a:p>
                  </a:txBody>
                  <a:tcPr marL="84406" marR="84406" anchor="ctr">
                    <a:solidFill>
                      <a:srgbClr val="E9EDF4"/>
                    </a:solidFill>
                  </a:tcPr>
                </a:tc>
                <a:extLst>
                  <a:ext uri="{0D108BD9-81ED-4DB2-BD59-A6C34878D82A}">
                    <a16:rowId xmlns:a16="http://schemas.microsoft.com/office/drawing/2014/main" val="10006"/>
                  </a:ext>
                </a:extLst>
              </a:tr>
              <a:tr h="470554">
                <a:tc>
                  <a:txBody>
                    <a:bodyPr/>
                    <a:lstStyle/>
                    <a:p>
                      <a:r>
                        <a:rPr lang="en-US" sz="1200" b="0" dirty="0" smtClean="0">
                          <a:solidFill>
                            <a:schemeClr val="bg1"/>
                          </a:solidFill>
                          <a:latin typeface="+mn-lt"/>
                        </a:rPr>
                        <a:t>ROA Breakdown</a:t>
                      </a:r>
                      <a:endParaRPr lang="en-US" sz="1200" b="0" dirty="0">
                        <a:solidFill>
                          <a:schemeClr val="bg1"/>
                        </a:solidFill>
                        <a:latin typeface="+mn-lt"/>
                      </a:endParaRPr>
                    </a:p>
                  </a:txBody>
                  <a:tcPr anchor="ctr">
                    <a:solidFill>
                      <a:schemeClr val="tx2">
                        <a:lumMod val="75000"/>
                      </a:schemeClr>
                    </a:solidFill>
                  </a:tcPr>
                </a:tc>
                <a:tc gridSpan="3">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baseline="0" dirty="0" smtClean="0">
                          <a:solidFill>
                            <a:schemeClr val="tx1"/>
                          </a:solidFill>
                          <a:effectLst/>
                          <a:latin typeface="+mn-lt"/>
                          <a:ea typeface="+mn-ea"/>
                          <a:cs typeface="+mn-cs"/>
                        </a:rPr>
                        <a:t>It is challenging for Fullerton to reflect how much has been earned on the investment of all the financial resources committed to the MFI as the firm has just began operation in some districts their license allows for operation.</a:t>
                      </a:r>
                    </a:p>
                  </a:txBody>
                  <a:tcPr anchor="ctr">
                    <a:solidFill>
                      <a:srgbClr val="E9EDF4"/>
                    </a:solidFill>
                  </a:tcPr>
                </a:tc>
                <a:tc hMerge="1">
                  <a:txBody>
                    <a:bodyPr/>
                    <a:lstStyle/>
                    <a:p>
                      <a:endParaRPr lang="en-US"/>
                    </a:p>
                  </a:txBody>
                  <a:tcPr/>
                </a:tc>
                <a:tc hMerge="1">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baseline="0" dirty="0" smtClean="0">
                        <a:solidFill>
                          <a:schemeClr val="tx1"/>
                        </a:solidFill>
                        <a:effectLst/>
                        <a:latin typeface="+mn-lt"/>
                        <a:ea typeface="+mn-ea"/>
                        <a:cs typeface="+mn-cs"/>
                      </a:endParaRPr>
                    </a:p>
                  </a:txBody>
                  <a:tcPr marL="84406" marR="84406" anchor="ctr">
                    <a:solidFill>
                      <a:srgbClr val="E9EDF4"/>
                    </a:solidFill>
                  </a:tcPr>
                </a:tc>
                <a:extLst>
                  <a:ext uri="{0D108BD9-81ED-4DB2-BD59-A6C34878D82A}">
                    <a16:rowId xmlns:a16="http://schemas.microsoft.com/office/drawing/2014/main" val="10007"/>
                  </a:ext>
                </a:extLst>
              </a:tr>
              <a:tr h="288259">
                <a:tc>
                  <a:txBody>
                    <a:bodyPr/>
                    <a:lstStyle/>
                    <a:p>
                      <a:r>
                        <a:rPr lang="en-US" sz="1200" b="0" dirty="0" smtClean="0">
                          <a:solidFill>
                            <a:schemeClr val="bg1"/>
                          </a:solidFill>
                          <a:latin typeface="+mn-lt"/>
                        </a:rPr>
                        <a:t>Future</a:t>
                      </a:r>
                      <a:r>
                        <a:rPr lang="en-US" sz="1200" b="0" baseline="0" dirty="0" smtClean="0">
                          <a:solidFill>
                            <a:schemeClr val="bg1"/>
                          </a:solidFill>
                          <a:latin typeface="+mn-lt"/>
                        </a:rPr>
                        <a:t> Plan</a:t>
                      </a:r>
                      <a:endParaRPr lang="en-US" sz="1200" b="0" dirty="0">
                        <a:solidFill>
                          <a:schemeClr val="bg1"/>
                        </a:solidFill>
                        <a:latin typeface="+mn-lt"/>
                      </a:endParaRPr>
                    </a:p>
                  </a:txBody>
                  <a:tcPr anchor="ctr">
                    <a:solidFill>
                      <a:schemeClr val="tx2">
                        <a:lumMod val="75000"/>
                      </a:schemeClr>
                    </a:solidFill>
                  </a:tcPr>
                </a:tc>
                <a:tc gridSpan="3">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0" kern="1200" dirty="0" smtClean="0">
                          <a:solidFill>
                            <a:schemeClr val="tx1"/>
                          </a:solidFill>
                          <a:effectLst/>
                          <a:latin typeface="+mn-lt"/>
                          <a:ea typeface="+mn-ea"/>
                          <a:cs typeface="+mn-cs"/>
                        </a:rPr>
                        <a:t>Although</a:t>
                      </a:r>
                      <a:r>
                        <a:rPr lang="en-US" sz="1200" b="0" kern="1200" baseline="0" dirty="0" smtClean="0">
                          <a:solidFill>
                            <a:schemeClr val="tx1"/>
                          </a:solidFill>
                          <a:effectLst/>
                          <a:latin typeface="+mn-lt"/>
                          <a:ea typeface="+mn-ea"/>
                          <a:cs typeface="+mn-cs"/>
                        </a:rPr>
                        <a:t> the license allows to operate in 12 townships, Fullerton aims to expand to 88 townships in future.</a:t>
                      </a:r>
                    </a:p>
                  </a:txBody>
                  <a:tcPr anchor="ctr">
                    <a:solidFill>
                      <a:srgbClr val="E9EDF4"/>
                    </a:solidFill>
                  </a:tcPr>
                </a:tc>
                <a:tc hMerge="1">
                  <a:txBody>
                    <a:bodyPr/>
                    <a:lstStyle/>
                    <a:p>
                      <a:pPr lvl="0" algn="just"/>
                      <a:endParaRPr lang="en-US" sz="1000" kern="1200" dirty="0" smtClean="0">
                        <a:solidFill>
                          <a:schemeClr val="dk1"/>
                        </a:solidFill>
                        <a:effectLst/>
                        <a:latin typeface="+mn-lt"/>
                        <a:ea typeface="+mn-ea"/>
                        <a:cs typeface="+mn-cs"/>
                      </a:endParaRPr>
                    </a:p>
                  </a:txBody>
                  <a:tcPr anchor="ctr">
                    <a:solidFill>
                      <a:srgbClr val="C6D9F1"/>
                    </a:solidFill>
                  </a:tcPr>
                </a:tc>
                <a:tc hMerge="1">
                  <a:txBody>
                    <a:bodyPr/>
                    <a:lstStyle/>
                    <a:p>
                      <a:pPr marL="171450" marR="0" indent="-171450" algn="just"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baseline="0" dirty="0" smtClean="0">
                        <a:solidFill>
                          <a:schemeClr val="tx1"/>
                        </a:solidFill>
                        <a:effectLst/>
                        <a:latin typeface="+mn-lt"/>
                        <a:ea typeface="+mn-ea"/>
                        <a:cs typeface="+mn-cs"/>
                      </a:endParaRPr>
                    </a:p>
                  </a:txBody>
                  <a:tcPr marL="84406" marR="84406" anchor="ctr">
                    <a:solidFill>
                      <a:srgbClr val="E9EDF4"/>
                    </a:solidFill>
                  </a:tcPr>
                </a:tc>
                <a:extLst>
                  <a:ext uri="{0D108BD9-81ED-4DB2-BD59-A6C34878D82A}">
                    <a16:rowId xmlns:a16="http://schemas.microsoft.com/office/drawing/2014/main" val="10008"/>
                  </a:ext>
                </a:extLst>
              </a:tr>
            </a:tbl>
          </a:graphicData>
        </a:graphic>
      </p:graphicFrame>
      <p:sp>
        <p:nvSpPr>
          <p:cNvPr id="3" name="TextBox 2"/>
          <p:cNvSpPr txBox="1"/>
          <p:nvPr/>
        </p:nvSpPr>
        <p:spPr>
          <a:xfrm>
            <a:off x="82553" y="438097"/>
            <a:ext cx="7613650" cy="461665"/>
          </a:xfrm>
          <a:prstGeom prst="rect">
            <a:avLst/>
          </a:prstGeom>
          <a:noFill/>
          <a:ln w="28575">
            <a:noFill/>
          </a:ln>
        </p:spPr>
        <p:txBody>
          <a:bodyPr wrap="square" rtlCol="0">
            <a:spAutoFit/>
          </a:bodyPr>
          <a:lstStyle/>
          <a:p>
            <a:pPr fontAlgn="auto">
              <a:spcBef>
                <a:spcPts val="0"/>
              </a:spcBef>
              <a:spcAft>
                <a:spcPts val="0"/>
              </a:spcAft>
            </a:pPr>
            <a:r>
              <a:rPr lang="en-US" altLang="ja-JP" sz="2400" dirty="0" smtClean="0">
                <a:solidFill>
                  <a:srgbClr val="1F497D">
                    <a:lumMod val="50000"/>
                  </a:srgbClr>
                </a:solidFill>
                <a:latin typeface="Calibri"/>
                <a:cs typeface="+mn-cs"/>
              </a:rPr>
              <a:t>Profile of Fullerton Myanmar</a:t>
            </a:r>
            <a:endParaRPr lang="en-US" sz="2400" dirty="0">
              <a:solidFill>
                <a:srgbClr val="1F497D">
                  <a:lumMod val="50000"/>
                </a:srgbClr>
              </a:solidFill>
              <a:latin typeface="Calibri"/>
              <a:cs typeface="+mn-cs"/>
            </a:endParaRPr>
          </a:p>
        </p:txBody>
      </p:sp>
      <p:sp>
        <p:nvSpPr>
          <p:cNvPr id="5" name="TextBox 4"/>
          <p:cNvSpPr txBox="1"/>
          <p:nvPr/>
        </p:nvSpPr>
        <p:spPr>
          <a:xfrm>
            <a:off x="82550" y="6477000"/>
            <a:ext cx="7099300" cy="230832"/>
          </a:xfrm>
          <a:prstGeom prst="rect">
            <a:avLst/>
          </a:prstGeom>
          <a:noFill/>
          <a:ln>
            <a:noFill/>
          </a:ln>
        </p:spPr>
        <p:txBody>
          <a:bodyPr wrap="square" rtlCol="0">
            <a:spAutoFit/>
          </a:bodyPr>
          <a:lstStyle/>
          <a:p>
            <a:pPr fontAlgn="auto">
              <a:spcBef>
                <a:spcPts val="0"/>
              </a:spcBef>
              <a:spcAft>
                <a:spcPts val="0"/>
              </a:spcAft>
            </a:pPr>
            <a:r>
              <a:rPr lang="en-US" sz="900" dirty="0" smtClean="0">
                <a:solidFill>
                  <a:prstClr val="black"/>
                </a:solidFill>
                <a:latin typeface="Calibri"/>
                <a:cs typeface="+mn-cs"/>
              </a:rPr>
              <a:t>Source: In-depth interviews</a:t>
            </a:r>
            <a:endParaRPr lang="en-US" sz="900" dirty="0">
              <a:solidFill>
                <a:prstClr val="black"/>
              </a:solidFill>
              <a:latin typeface="Calibri"/>
              <a:cs typeface="+mn-cs"/>
            </a:endParaRPr>
          </a:p>
        </p:txBody>
      </p:sp>
    </p:spTree>
    <p:extLst>
      <p:ext uri="{BB962C8B-B14F-4D97-AF65-F5344CB8AC3E}">
        <p14:creationId xmlns:p14="http://schemas.microsoft.com/office/powerpoint/2010/main" val="4253718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550" y="6477000"/>
            <a:ext cx="7099300" cy="230832"/>
          </a:xfrm>
          <a:prstGeom prst="rect">
            <a:avLst/>
          </a:prstGeom>
          <a:noFill/>
          <a:ln>
            <a:noFill/>
          </a:ln>
        </p:spPr>
        <p:txBody>
          <a:bodyPr wrap="square" rtlCol="0">
            <a:spAutoFit/>
          </a:bodyPr>
          <a:lstStyle/>
          <a:p>
            <a:pPr fontAlgn="auto">
              <a:spcBef>
                <a:spcPts val="0"/>
              </a:spcBef>
              <a:spcAft>
                <a:spcPts val="0"/>
              </a:spcAft>
            </a:pPr>
            <a:r>
              <a:rPr lang="en-US" sz="900" dirty="0" smtClean="0">
                <a:solidFill>
                  <a:prstClr val="black"/>
                </a:solidFill>
                <a:latin typeface="Calibri"/>
                <a:cs typeface="+mn-cs"/>
              </a:rPr>
              <a:t>Source: In-depth interviews</a:t>
            </a:r>
            <a:endParaRPr lang="en-US" sz="900" dirty="0">
              <a:solidFill>
                <a:prstClr val="black"/>
              </a:solidFill>
              <a:latin typeface="Calibri"/>
              <a:cs typeface="+mn-cs"/>
            </a:endParaRPr>
          </a:p>
        </p:txBody>
      </p:sp>
      <p:sp>
        <p:nvSpPr>
          <p:cNvPr id="10" name="Rounded Rectangle 9"/>
          <p:cNvSpPr/>
          <p:nvPr/>
        </p:nvSpPr>
        <p:spPr>
          <a:xfrm>
            <a:off x="254583" y="5294536"/>
            <a:ext cx="5105400" cy="268069"/>
          </a:xfrm>
          <a:prstGeom prst="round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auto">
              <a:spcBef>
                <a:spcPts val="0"/>
              </a:spcBef>
              <a:spcAft>
                <a:spcPts val="0"/>
              </a:spcAft>
            </a:pPr>
            <a:r>
              <a:rPr lang="en-US" sz="1400" b="1" dirty="0" smtClean="0">
                <a:solidFill>
                  <a:srgbClr val="FFFFFF"/>
                </a:solidFill>
              </a:rPr>
              <a:t>Mobile Payment</a:t>
            </a:r>
            <a:endParaRPr lang="en-US" sz="1400" b="1" dirty="0">
              <a:solidFill>
                <a:srgbClr val="FFFFFF"/>
              </a:solidFill>
            </a:endParaRPr>
          </a:p>
        </p:txBody>
      </p:sp>
      <p:sp>
        <p:nvSpPr>
          <p:cNvPr id="14" name="TextBox 13"/>
          <p:cNvSpPr txBox="1"/>
          <p:nvPr/>
        </p:nvSpPr>
        <p:spPr>
          <a:xfrm>
            <a:off x="82553" y="438097"/>
            <a:ext cx="7613650" cy="461665"/>
          </a:xfrm>
          <a:prstGeom prst="rect">
            <a:avLst/>
          </a:prstGeom>
          <a:noFill/>
          <a:ln w="28575">
            <a:noFill/>
          </a:ln>
        </p:spPr>
        <p:txBody>
          <a:bodyPr wrap="square" rtlCol="0">
            <a:spAutoFit/>
          </a:bodyPr>
          <a:lstStyle/>
          <a:p>
            <a:pPr fontAlgn="auto">
              <a:spcBef>
                <a:spcPts val="0"/>
              </a:spcBef>
              <a:spcAft>
                <a:spcPts val="0"/>
              </a:spcAft>
            </a:pPr>
            <a:r>
              <a:rPr lang="en-US" altLang="ja-JP" sz="2400" dirty="0" smtClean="0">
                <a:solidFill>
                  <a:srgbClr val="1F497D">
                    <a:lumMod val="50000"/>
                  </a:srgbClr>
                </a:solidFill>
                <a:latin typeface="Calibri"/>
                <a:cs typeface="+mn-cs"/>
              </a:rPr>
              <a:t>Profile of Fullerton Myanmar (</a:t>
            </a:r>
            <a:r>
              <a:rPr lang="en-US" altLang="ja-JP" sz="2400" dirty="0" err="1" smtClean="0">
                <a:solidFill>
                  <a:srgbClr val="1F497D">
                    <a:lumMod val="50000"/>
                  </a:srgbClr>
                </a:solidFill>
                <a:latin typeface="Calibri"/>
                <a:cs typeface="+mn-cs"/>
              </a:rPr>
              <a:t>Contd</a:t>
            </a:r>
            <a:r>
              <a:rPr lang="en-US" altLang="ja-JP" sz="2400" dirty="0" smtClean="0">
                <a:solidFill>
                  <a:srgbClr val="1F497D">
                    <a:lumMod val="50000"/>
                  </a:srgbClr>
                </a:solidFill>
                <a:latin typeface="Calibri"/>
                <a:cs typeface="+mn-cs"/>
              </a:rPr>
              <a:t>)</a:t>
            </a:r>
            <a:endParaRPr lang="en-US" sz="2400" dirty="0">
              <a:solidFill>
                <a:srgbClr val="1F497D">
                  <a:lumMod val="50000"/>
                </a:srgbClr>
              </a:solidFill>
              <a:latin typeface="Calibri"/>
              <a:cs typeface="+mn-cs"/>
            </a:endParaRPr>
          </a:p>
        </p:txBody>
      </p:sp>
      <p:grpSp>
        <p:nvGrpSpPr>
          <p:cNvPr id="2" name="Group 1"/>
          <p:cNvGrpSpPr/>
          <p:nvPr/>
        </p:nvGrpSpPr>
        <p:grpSpPr>
          <a:xfrm>
            <a:off x="228601" y="1066800"/>
            <a:ext cx="9448800" cy="5353958"/>
            <a:chOff x="228600" y="1066800"/>
            <a:chExt cx="9448800" cy="5353958"/>
          </a:xfrm>
        </p:grpSpPr>
        <p:sp>
          <p:nvSpPr>
            <p:cNvPr id="6" name="Rounded Rectangle 5"/>
            <p:cNvSpPr/>
            <p:nvPr/>
          </p:nvSpPr>
          <p:spPr>
            <a:xfrm>
              <a:off x="304800" y="1066800"/>
              <a:ext cx="5105400" cy="268069"/>
            </a:xfrm>
            <a:prstGeom prst="round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fontAlgn="auto">
                <a:spcBef>
                  <a:spcPts val="0"/>
                </a:spcBef>
                <a:spcAft>
                  <a:spcPts val="0"/>
                </a:spcAft>
              </a:pPr>
              <a:r>
                <a:rPr lang="en-US" sz="1400" b="1" dirty="0" smtClean="0">
                  <a:solidFill>
                    <a:srgbClr val="FFFFFF"/>
                  </a:solidFill>
                </a:rPr>
                <a:t>Use of Technology in Data </a:t>
              </a:r>
              <a:r>
                <a:rPr lang="en-US" sz="1400" b="1" dirty="0">
                  <a:solidFill>
                    <a:srgbClr val="FFFFFF"/>
                  </a:solidFill>
                </a:rPr>
                <a:t>T</a:t>
              </a:r>
              <a:r>
                <a:rPr lang="en-US" sz="1400" b="1" dirty="0" smtClean="0">
                  <a:solidFill>
                    <a:srgbClr val="FFFFFF"/>
                  </a:solidFill>
                </a:rPr>
                <a:t>ransfer</a:t>
              </a:r>
              <a:endParaRPr lang="en-US" sz="1400" b="1" dirty="0">
                <a:solidFill>
                  <a:srgbClr val="FFFFFF"/>
                </a:solidFill>
              </a:endParaRPr>
            </a:p>
          </p:txBody>
        </p:sp>
        <p:sp>
          <p:nvSpPr>
            <p:cNvPr id="7" name="TextBox 6"/>
            <p:cNvSpPr txBox="1"/>
            <p:nvPr/>
          </p:nvSpPr>
          <p:spPr>
            <a:xfrm>
              <a:off x="228600" y="1371600"/>
              <a:ext cx="9448800" cy="1355371"/>
            </a:xfrm>
            <a:prstGeom prst="rect">
              <a:avLst/>
            </a:prstGeom>
            <a:noFill/>
          </p:spPr>
          <p:txBody>
            <a:bodyPr wrap="square" rtlCol="0">
              <a:spAutoFit/>
            </a:bodyPr>
            <a:lstStyle/>
            <a:p>
              <a:pPr marL="171450" indent="-171450" algn="just" fontAlgn="auto">
                <a:lnSpc>
                  <a:spcPct val="114000"/>
                </a:lnSpc>
                <a:spcBef>
                  <a:spcPts val="0"/>
                </a:spcBef>
                <a:spcAft>
                  <a:spcPts val="0"/>
                </a:spcAft>
                <a:buFont typeface="Arial" pitchFamily="34" charset="0"/>
                <a:buChar char="•"/>
              </a:pPr>
              <a:r>
                <a:rPr lang="en-US" sz="1200" dirty="0" smtClean="0">
                  <a:solidFill>
                    <a:prstClr val="black"/>
                  </a:solidFill>
                  <a:latin typeface="Calibri"/>
                  <a:cs typeface="+mn-cs"/>
                </a:rPr>
                <a:t>Fullerton deploys the same method in reaching out to the customers where loan officers visit communities and gather information of potential borrowers. However, what makes Fullerton different is that loan officers are using Core Banking Software - T-24 Cloud, specifically designed for Microfinance &amp; Community Banking. The software is installed </a:t>
              </a:r>
              <a:r>
                <a:rPr lang="en-US" sz="1200" dirty="0">
                  <a:solidFill>
                    <a:prstClr val="black"/>
                  </a:solidFill>
                  <a:latin typeface="Calibri"/>
                  <a:cs typeface="+mn-cs"/>
                </a:rPr>
                <a:t>i</a:t>
              </a:r>
              <a:r>
                <a:rPr lang="en-US" sz="1200" dirty="0" smtClean="0">
                  <a:solidFill>
                    <a:prstClr val="black"/>
                  </a:solidFill>
                  <a:latin typeface="Calibri"/>
                  <a:cs typeface="+mn-cs"/>
                </a:rPr>
                <a:t>n Samsung Tablets and thus, the data keyed in goes directly to the back office’s server once uploaded using satellite internet from </a:t>
              </a:r>
              <a:r>
                <a:rPr lang="en-US" sz="1200" dirty="0" err="1" smtClean="0">
                  <a:solidFill>
                    <a:prstClr val="black"/>
                  </a:solidFill>
                  <a:latin typeface="Calibri"/>
                  <a:cs typeface="+mn-cs"/>
                </a:rPr>
                <a:t>Singtel</a:t>
              </a:r>
              <a:r>
                <a:rPr lang="en-US" sz="1200" dirty="0" smtClean="0">
                  <a:solidFill>
                    <a:prstClr val="black"/>
                  </a:solidFill>
                  <a:latin typeface="Calibri"/>
                  <a:cs typeface="+mn-cs"/>
                </a:rPr>
                <a:t>. (Fullerton claims that they have been granted the permission from Ministry of Communication and Information Technology to use internet roaming services from </a:t>
              </a:r>
              <a:r>
                <a:rPr lang="en-US" sz="1200" dirty="0" err="1" smtClean="0">
                  <a:solidFill>
                    <a:prstClr val="black"/>
                  </a:solidFill>
                  <a:latin typeface="Calibri"/>
                  <a:cs typeface="+mn-cs"/>
                </a:rPr>
                <a:t>Singtel</a:t>
              </a:r>
              <a:r>
                <a:rPr lang="en-US" sz="1200" dirty="0" smtClean="0">
                  <a:solidFill>
                    <a:prstClr val="black"/>
                  </a:solidFill>
                  <a:latin typeface="Calibri"/>
                  <a:cs typeface="+mn-cs"/>
                </a:rPr>
                <a:t>, a Singapore based telecom company.)</a:t>
              </a:r>
            </a:p>
            <a:p>
              <a:pPr marL="171450" indent="-171450" algn="just" fontAlgn="auto">
                <a:lnSpc>
                  <a:spcPct val="114000"/>
                </a:lnSpc>
                <a:spcBef>
                  <a:spcPts val="0"/>
                </a:spcBef>
                <a:spcAft>
                  <a:spcPts val="0"/>
                </a:spcAft>
                <a:buFont typeface="Arial" pitchFamily="34" charset="0"/>
                <a:buChar char="•"/>
              </a:pPr>
              <a:r>
                <a:rPr lang="en-US" sz="1200" dirty="0" smtClean="0">
                  <a:solidFill>
                    <a:prstClr val="black"/>
                  </a:solidFill>
                  <a:latin typeface="Calibri"/>
                  <a:cs typeface="+mn-cs"/>
                </a:rPr>
                <a:t>Internet service of mobile operator </a:t>
              </a:r>
              <a:r>
                <a:rPr lang="en-US" sz="1200" dirty="0" err="1" smtClean="0">
                  <a:solidFill>
                    <a:prstClr val="black"/>
                  </a:solidFill>
                  <a:latin typeface="Calibri"/>
                  <a:cs typeface="+mn-cs"/>
                </a:rPr>
                <a:t>Ooredoo</a:t>
              </a:r>
              <a:r>
                <a:rPr lang="en-US" sz="1200" dirty="0" smtClean="0">
                  <a:solidFill>
                    <a:prstClr val="black"/>
                  </a:solidFill>
                  <a:latin typeface="Calibri"/>
                  <a:cs typeface="+mn-cs"/>
                </a:rPr>
                <a:t> is used as a backup option.</a:t>
              </a:r>
            </a:p>
          </p:txBody>
        </p:sp>
        <p:sp>
          <p:nvSpPr>
            <p:cNvPr id="8" name="Rounded Rectangle 7"/>
            <p:cNvSpPr/>
            <p:nvPr/>
          </p:nvSpPr>
          <p:spPr>
            <a:xfrm>
              <a:off x="247291" y="3886200"/>
              <a:ext cx="5105400" cy="268069"/>
            </a:xfrm>
            <a:prstGeom prst="round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fontAlgn="auto">
                <a:spcBef>
                  <a:spcPts val="0"/>
                </a:spcBef>
                <a:spcAft>
                  <a:spcPts val="0"/>
                </a:spcAft>
              </a:pPr>
              <a:r>
                <a:rPr lang="en-US" sz="1400" b="1" dirty="0" smtClean="0">
                  <a:solidFill>
                    <a:srgbClr val="FFFFFF"/>
                  </a:solidFill>
                </a:rPr>
                <a:t>Marketing and Public Relations</a:t>
              </a:r>
              <a:endParaRPr lang="en-US" sz="1400" b="1" dirty="0">
                <a:solidFill>
                  <a:srgbClr val="FFFFFF"/>
                </a:solidFill>
              </a:endParaRPr>
            </a:p>
          </p:txBody>
        </p:sp>
        <p:sp>
          <p:nvSpPr>
            <p:cNvPr id="9" name="TextBox 8"/>
            <p:cNvSpPr txBox="1"/>
            <p:nvPr/>
          </p:nvSpPr>
          <p:spPr>
            <a:xfrm>
              <a:off x="228600" y="3162347"/>
              <a:ext cx="9372600" cy="723853"/>
            </a:xfrm>
            <a:prstGeom prst="rect">
              <a:avLst/>
            </a:prstGeom>
            <a:noFill/>
          </p:spPr>
          <p:txBody>
            <a:bodyPr wrap="square" rtlCol="0">
              <a:spAutoFit/>
            </a:bodyPr>
            <a:lstStyle/>
            <a:p>
              <a:pPr marL="171450" indent="-171450" algn="just" fontAlgn="auto">
                <a:lnSpc>
                  <a:spcPct val="114000"/>
                </a:lnSpc>
                <a:spcBef>
                  <a:spcPts val="0"/>
                </a:spcBef>
                <a:spcAft>
                  <a:spcPts val="0"/>
                </a:spcAft>
                <a:buFont typeface="Arial" pitchFamily="34" charset="0"/>
                <a:buChar char="•"/>
              </a:pPr>
              <a:r>
                <a:rPr lang="en-US" sz="1200" dirty="0">
                  <a:solidFill>
                    <a:prstClr val="black"/>
                  </a:solidFill>
                  <a:latin typeface="Calibri"/>
                  <a:cs typeface="+mn-cs"/>
                </a:rPr>
                <a:t>U</a:t>
              </a:r>
              <a:r>
                <a:rPr lang="en-US" sz="1200" dirty="0" smtClean="0">
                  <a:solidFill>
                    <a:prstClr val="black"/>
                  </a:solidFill>
                  <a:latin typeface="Calibri"/>
                  <a:cs typeface="+mn-cs"/>
                </a:rPr>
                <a:t>sing the data collected by loan officers and based on the results of the background checks, the Branch Manager and Risk Officers make credit decisions.</a:t>
              </a:r>
            </a:p>
            <a:p>
              <a:pPr marL="171450" indent="-171450" algn="just" fontAlgn="auto">
                <a:lnSpc>
                  <a:spcPct val="114000"/>
                </a:lnSpc>
                <a:spcBef>
                  <a:spcPts val="0"/>
                </a:spcBef>
                <a:spcAft>
                  <a:spcPts val="0"/>
                </a:spcAft>
                <a:buFont typeface="Arial" pitchFamily="34" charset="0"/>
                <a:buChar char="•"/>
              </a:pPr>
              <a:r>
                <a:rPr lang="en-US" sz="1200" dirty="0" smtClean="0">
                  <a:solidFill>
                    <a:prstClr val="black"/>
                  </a:solidFill>
                  <a:latin typeface="Calibri"/>
                  <a:cs typeface="+mn-cs"/>
                </a:rPr>
                <a:t>Cash Flow Analysis and Debt Burden Ratio are calculated by Risk Assessment Officers on a regular basis to mitigate the risk.</a:t>
              </a:r>
              <a:endParaRPr lang="en-US" sz="1200" dirty="0">
                <a:solidFill>
                  <a:prstClr val="black"/>
                </a:solidFill>
                <a:latin typeface="Calibri"/>
                <a:cs typeface="+mn-cs"/>
              </a:endParaRPr>
            </a:p>
          </p:txBody>
        </p:sp>
        <p:sp>
          <p:nvSpPr>
            <p:cNvPr id="12" name="TextBox 11"/>
            <p:cNvSpPr txBox="1"/>
            <p:nvPr/>
          </p:nvSpPr>
          <p:spPr>
            <a:xfrm>
              <a:off x="247291" y="5486400"/>
              <a:ext cx="9372600" cy="934358"/>
            </a:xfrm>
            <a:prstGeom prst="rect">
              <a:avLst/>
            </a:prstGeom>
            <a:noFill/>
          </p:spPr>
          <p:txBody>
            <a:bodyPr wrap="square" rtlCol="0">
              <a:spAutoFit/>
            </a:bodyPr>
            <a:lstStyle/>
            <a:p>
              <a:pPr marL="171450" indent="-171450" algn="just" fontAlgn="auto">
                <a:lnSpc>
                  <a:spcPct val="114000"/>
                </a:lnSpc>
                <a:spcBef>
                  <a:spcPts val="0"/>
                </a:spcBef>
                <a:spcAft>
                  <a:spcPts val="0"/>
                </a:spcAft>
                <a:buFont typeface="Arial" pitchFamily="34" charset="0"/>
                <a:buChar char="•"/>
              </a:pPr>
              <a:r>
                <a:rPr lang="en-US" sz="1200" dirty="0" smtClean="0">
                  <a:solidFill>
                    <a:prstClr val="black"/>
                  </a:solidFill>
                  <a:latin typeface="Calibri"/>
                  <a:cs typeface="+mn-cs"/>
                </a:rPr>
                <a:t>The reason Fullerton invests in core banking software is that when regulations governing mobile payment come into place, it plans to use it as a medium for loan disbursement and collection.</a:t>
              </a:r>
            </a:p>
            <a:p>
              <a:pPr marL="171450" indent="-171450" algn="just" fontAlgn="auto">
                <a:lnSpc>
                  <a:spcPct val="114000"/>
                </a:lnSpc>
                <a:spcBef>
                  <a:spcPts val="0"/>
                </a:spcBef>
                <a:spcAft>
                  <a:spcPts val="0"/>
                </a:spcAft>
                <a:buFont typeface="Arial" pitchFamily="34" charset="0"/>
                <a:buChar char="•"/>
              </a:pPr>
              <a:r>
                <a:rPr lang="en-US" sz="1200" dirty="0" smtClean="0">
                  <a:solidFill>
                    <a:prstClr val="black"/>
                  </a:solidFill>
                  <a:latin typeface="Calibri"/>
                  <a:cs typeface="+mn-cs"/>
                </a:rPr>
                <a:t>Although Fullerton sees mobile payment as an option for distribution, it prefers to wait for the time when all the regulations and specific procedures/guidelines related are in place.</a:t>
              </a:r>
              <a:endParaRPr lang="en-US" sz="1200" dirty="0">
                <a:solidFill>
                  <a:prstClr val="black"/>
                </a:solidFill>
                <a:latin typeface="Calibri"/>
                <a:cs typeface="+mn-cs"/>
              </a:endParaRPr>
            </a:p>
          </p:txBody>
        </p:sp>
        <p:sp>
          <p:nvSpPr>
            <p:cNvPr id="15" name="Rounded Rectangle 14"/>
            <p:cNvSpPr/>
            <p:nvPr/>
          </p:nvSpPr>
          <p:spPr>
            <a:xfrm>
              <a:off x="304800" y="2895600"/>
              <a:ext cx="5105400" cy="268069"/>
            </a:xfrm>
            <a:prstGeom prst="round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fontAlgn="auto">
                <a:spcBef>
                  <a:spcPts val="0"/>
                </a:spcBef>
                <a:spcAft>
                  <a:spcPts val="0"/>
                </a:spcAft>
              </a:pPr>
              <a:r>
                <a:rPr lang="en-US" sz="1400" b="1" dirty="0" smtClean="0">
                  <a:solidFill>
                    <a:srgbClr val="FFFFFF"/>
                  </a:solidFill>
                </a:rPr>
                <a:t>Credit Decision Process</a:t>
              </a:r>
              <a:endParaRPr lang="en-US" sz="1400" b="1" dirty="0">
                <a:solidFill>
                  <a:srgbClr val="FFFFFF"/>
                </a:solidFill>
              </a:endParaRPr>
            </a:p>
          </p:txBody>
        </p:sp>
        <p:sp>
          <p:nvSpPr>
            <p:cNvPr id="16" name="TextBox 15"/>
            <p:cNvSpPr txBox="1"/>
            <p:nvPr/>
          </p:nvSpPr>
          <p:spPr>
            <a:xfrm>
              <a:off x="228600" y="4191000"/>
              <a:ext cx="9372600" cy="934358"/>
            </a:xfrm>
            <a:prstGeom prst="rect">
              <a:avLst/>
            </a:prstGeom>
            <a:noFill/>
          </p:spPr>
          <p:txBody>
            <a:bodyPr wrap="square" rtlCol="0">
              <a:spAutoFit/>
            </a:bodyPr>
            <a:lstStyle/>
            <a:p>
              <a:pPr marL="171450" indent="-171450" algn="just" fontAlgn="auto">
                <a:lnSpc>
                  <a:spcPct val="114000"/>
                </a:lnSpc>
                <a:spcBef>
                  <a:spcPts val="0"/>
                </a:spcBef>
                <a:spcAft>
                  <a:spcPts val="0"/>
                </a:spcAft>
                <a:buFont typeface="Arial" pitchFamily="34" charset="0"/>
                <a:buChar char="•"/>
              </a:pPr>
              <a:r>
                <a:rPr lang="en-US" sz="1200" dirty="0" smtClean="0">
                  <a:solidFill>
                    <a:prstClr val="black"/>
                  </a:solidFill>
                  <a:latin typeface="Calibri"/>
                  <a:cs typeface="+mn-cs"/>
                </a:rPr>
                <a:t>Fullerton builds strong relationship with Township/Village/Quarter authorities so that they could help them in reaching out to the customers.</a:t>
              </a:r>
            </a:p>
            <a:p>
              <a:pPr marL="171450" indent="-171450" algn="just" fontAlgn="auto">
                <a:lnSpc>
                  <a:spcPct val="114000"/>
                </a:lnSpc>
                <a:spcBef>
                  <a:spcPts val="0"/>
                </a:spcBef>
                <a:spcAft>
                  <a:spcPts val="0"/>
                </a:spcAft>
                <a:buFont typeface="Arial" pitchFamily="34" charset="0"/>
                <a:buChar char="•"/>
              </a:pPr>
              <a:r>
                <a:rPr lang="en-US" sz="1200" dirty="0" smtClean="0">
                  <a:solidFill>
                    <a:prstClr val="black"/>
                  </a:solidFill>
                  <a:latin typeface="Calibri"/>
                  <a:cs typeface="+mn-cs"/>
                </a:rPr>
                <a:t>Banners and billboards are placed at public areas such as bazaars as a tool for creating public awareness.</a:t>
              </a:r>
            </a:p>
            <a:p>
              <a:pPr marL="171450" indent="-171450" algn="just" fontAlgn="auto">
                <a:lnSpc>
                  <a:spcPct val="114000"/>
                </a:lnSpc>
                <a:spcBef>
                  <a:spcPts val="0"/>
                </a:spcBef>
                <a:spcAft>
                  <a:spcPts val="0"/>
                </a:spcAft>
                <a:buFont typeface="Arial" pitchFamily="34" charset="0"/>
                <a:buChar char="•"/>
              </a:pPr>
              <a:r>
                <a:rPr lang="en-US" sz="1200" dirty="0" smtClean="0">
                  <a:solidFill>
                    <a:prstClr val="black"/>
                  </a:solidFill>
                  <a:latin typeface="Calibri"/>
                  <a:cs typeface="+mn-cs"/>
                </a:rPr>
                <a:t>Giveaways such as giving umbrellas to every single borrower on the first day of disbursement is also a tool used in strengthening customer relationship.</a:t>
              </a:r>
              <a:endParaRPr lang="en-US" sz="1200" dirty="0">
                <a:solidFill>
                  <a:prstClr val="black"/>
                </a:solidFill>
                <a:latin typeface="Calibri"/>
                <a:cs typeface="+mn-cs"/>
              </a:endParaRPr>
            </a:p>
          </p:txBody>
        </p:sp>
      </p:grpSp>
    </p:spTree>
    <p:extLst>
      <p:ext uri="{BB962C8B-B14F-4D97-AF65-F5344CB8AC3E}">
        <p14:creationId xmlns:p14="http://schemas.microsoft.com/office/powerpoint/2010/main" val="16140786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28601" y="1066800"/>
            <a:ext cx="9448799" cy="934358"/>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solidFill>
                  <a:prstClr val="black"/>
                </a:solidFill>
              </a:rPr>
              <a:t>Setting up in Myanmar is a part of Thailand-based Aeon Thana </a:t>
            </a:r>
            <a:r>
              <a:rPr lang="en-US" sz="1200" dirty="0" err="1" smtClean="0">
                <a:solidFill>
                  <a:prstClr val="black"/>
                </a:solidFill>
              </a:rPr>
              <a:t>Sinsap’s</a:t>
            </a:r>
            <a:r>
              <a:rPr lang="en-US" sz="1200" dirty="0" smtClean="0">
                <a:solidFill>
                  <a:prstClr val="black"/>
                </a:solidFill>
              </a:rPr>
              <a:t> expansion plan to offer financial services in South East Asia including Cambodia, Vietnam, Laos and Myanmar, starting with secure hire-purchase loan.</a:t>
            </a:r>
          </a:p>
          <a:p>
            <a:pPr marL="171450" indent="-171450" algn="just">
              <a:lnSpc>
                <a:spcPct val="114000"/>
              </a:lnSpc>
              <a:buFont typeface="Arial" pitchFamily="34" charset="0"/>
              <a:buChar char="•"/>
            </a:pPr>
            <a:r>
              <a:rPr lang="en-US" sz="1200" dirty="0" smtClean="0">
                <a:solidFill>
                  <a:prstClr val="black"/>
                </a:solidFill>
              </a:rPr>
              <a:t>Although the regulation does not allow extending credit to purchase luxury items, it fails to define the items. Thus, taking </a:t>
            </a:r>
            <a:r>
              <a:rPr lang="en-US" sz="1200" dirty="0">
                <a:solidFill>
                  <a:prstClr val="black"/>
                </a:solidFill>
              </a:rPr>
              <a:t>advantage of regulatory weak points, AEON provides financing even to purchase luxury items such as camera and latest model electronic </a:t>
            </a:r>
            <a:r>
              <a:rPr lang="en-US" sz="1200" dirty="0" smtClean="0">
                <a:solidFill>
                  <a:prstClr val="black"/>
                </a:solidFill>
              </a:rPr>
              <a:t>products.</a:t>
            </a:r>
            <a:endParaRPr lang="en-US" sz="1200" dirty="0">
              <a:solidFill>
                <a:prstClr val="black"/>
              </a:solidFill>
            </a:endParaRPr>
          </a:p>
        </p:txBody>
      </p:sp>
      <p:sp>
        <p:nvSpPr>
          <p:cNvPr id="3" name="AutoShape 2" descr="data:image/jpeg;base64,/9j/4AAQSkZJRgABAQAAAQABAAD/2wCEAAkGBxQQEBQUEBQUFhQUFhUUFBUUFRQVFBQUFBUWFhUVFhQYHCggGBslHRQVIzEhJykrLi4uFx81ODMsNygtLisBCgoKDg0OGhAQGiwkHyQsLCwsLCwsLiwsLCwsNywsLCwsLCwsLCwsLCwsLCwsLCwsLCwsLCwsLCwsLCwsLCwsLP/AABEIAKAAoAMBEQACEQEDEQH/xAAbAAEAAgMBAQAAAAAAAAAAAAAABgcBBAUDAv/EAEoQAAECAwQCDQkGAwcFAAAAAAECAwAEEQUGEiExUQcTFCI2QWFxc4GRsdEVMlVlk6GywdIjQlJTkuEWQ3IzNDVUYoOiJGOClML/xAAbAQEAAgMBAQAAAAAAAAAAAAAAAQIDBAUGB//EADMRAAIBAwIDBQcEAwEBAAAAAAABAgMEERIxBSEyNEFRUlMGExQVIkJhFjNxgWKRobFD/9oADAMBAAIRAxEAPwDi/wAe2j/ml/pb+mO98HR8ph1Mk9g+XZxIWh9aEHQtwNpBGsDBUxq1Vaw5YLLUzu+Qba9JN9ifojFrt/ITh+JjyDbPpJvsT9ENdv5GMPxHkG2fSTfYn6Ia7fyMYfiPINs+km+xP0Q12/kYw/EeQbZ9JN9ifohrt/IxiXiZ8g2z6Sb7E/RDXb+RjD8R5Btn0k32J+iGu38jGH4mPINs+km+xP0Q12/kYw/EeQbZ9JN9ifohrt/Ixh+I8g2z6Sb7E/RDXb+RjD8R5Btn0k32J+iGu38jGJeI8g2z6Sb7E/RDXb+RjD8R5Btn0k32J+iGu38jGH4jyDbPpJvsT9ENdv5GMPxHkG2fSTfYn6Ia7fyMYfiPINtcVpN9ifohrt/IMPxODb7luySStx5amxpW2G1AcqhgqIzUla1OSRD1IjX8e2j/AJpf6W/pjZ+Do+UrqZ19jmwmih2fnQNol/NSRULWMyacdMgBxk8kYrqrLKpw3ZMV3nLvRfiZnlnfqaa+60hRApxYiPOPujJRtYQXPmyHLJGsZ1ntMbOlEDGdZ7TDSgMR1ntMNKAxnWe0w0oDEdZ7TDSgMR1ntMNKAxnWe0w0oDEdZ7TDSgYxnWe0w0oGcR1ntMNKBjEdZ7TDSgMR1ntMNKBnEdZ7TDSgMR1ntMNKBjEdZ7TDSgZxnWe0w0oEpurfuYklALUp5jQptZrRPHgJ0Hk0RrVrWM1lcmWUjc2R7vtNbVOSlNzzIrQZBCyKig4gRXLiIMUtKzeYS3Qku86Fvq2q7kolOQdcGLl89feBGOlzuZMl9JAJRlCicbmCmjelVewxs3FWpBfRHJalCEup4NkSjHHMHqaPjGp8Td91Mz+6oeY+hKy356vZ/vFXcXvpot7q38x9CUlvz1ez/eKu5vvTRPubbzmRIy3+YPW2fGK/F3q/+RKoW/nPoWYwdE0nrQfGK/H3a3osn4Wh6hkWI2fNmmjzgj5xHzWsuqiyfgab2mj6F21HzXWVcyoj55FdVNofLW9pI+VXZfGgJPMoRePHbd75RV8Nrd3M1nLEfTpbV1UMbEeLWsvvMUrGuvtNR2WWnzkqHOkiNuF1Rn0yRglRnHdHlGbKZjwxEgQAgBACAEAWPInbbsuhee1OnDyUWkjvMc6X03Sx3l/tMXs4P2f0g+ByFDtEg+krmOiUEAIAQAgBACGAKRGleBOWfaHVJ81ShzEiMUrenLeKLKrNbM22rXfTodX1mvfGtPhdrPeCM8b2tHaRuNXnfGkpVzjwjTnwC3l05RnjxOqt+Z7i8La/7aXQeVNK9hHzjWfBa9P9mq/7My4hTl+5A+0iRd/E2esD5iMbfFbf/JF0rKr+A5dYKFWHkqHKP/oH5Qh7QSg8V6bREuFqSzTlk5c3YrzXnIJGtO+HujrW/FrattLmaVWxrU90c+OimnsabWNxEgQBY1i8GprpD3ojnVO1RLrpF7OD9n9IPgchQ7RIPYrmOiUMwBiAEAIAQAgBACAEAIAQAgD0ZeUg1QopOsGkYqtCnVWJrJeFWcHmLO/Zt6VJNHhiT+IZKHVxx5299noSTlQeH4HWtuKyXKpzR35izmJlIVQGoqFpyPbHnaV/dWU9Odu46s7WhcR1YIxa13FsgqQcaObfDnHHHquH8dpXH0z5M4l1wydL6o80cSO+cwsaxeDU10h70Rzqnaol10i9fB+z+kHwOQodokH0lcx0SggBACAEAIAQAgAYAQAgBACAEAfTaCogJBJOgDMmKVKkacdUnhFowcnhFgXfk1MsBK/OzJGqvFHzji9zC4uHKGx62woypUkpHRjlp42NzchN7LODTiVoFEuVqOIKFK9tY977P30q9NwnujzPFLZU56o7MlNicGprpD3ojoVe1ROaukXs4P2f0g+ByFDtEg9iuY6JQQAgBACAEAIAQAgBDKAGeiKOpFbssot9xtM2c6vzW1n/AMSO+NapxC3h1TRlja1ZbRN9i7L6tISn+o/IRz6vtBaw2eTbhwutLfkdSVuikf2rhPIkUHaY5Fx7TSfKlH/ZvUuDpdbO5JWe2yPs0gcvGeuOBc39e4f1yOpRtqdLpRtRpmwIJN7AhN7LRDriUINUt1qeIqNK9lI97wCxlQpuc92eY4pcqrLTHuJTYnBqa6Q96I6FTtUTmrpF7OD9n9IPgchQ7RIPpI1c+WQ4pwLSFUCaVFeMxy/aK4qUYRdN4OpwqlCo5KSySNVisH+UmPMR4tdr72dp2NB/aeSrvy5/ljqJjIuN3i+8o+HUPKfBu3L/AID+oxkXHrvxKfLKHgYN2Zf8Kv1GLfqC78SPldDwH8My/wCFX6jD9QXfiPldAyLty/4T+oxV8eu/ElcMoeB9pu9Lj+X7zFHxy8f3Flw2h5T0TYjA/lJ74xS4vdv72XVjQX2nuiz2k6G0fpEYJX9xLebMitaS2ibCEAaABzCkYJVZy3ZlVOK2RmKZZbAiCRACCWdgaM9a7TPnqFfwjM9kdG14XcXD+lcvE1K17SpbsilrXiW8ClAwI598RymPX8P4FSt/qnzZwbriU6vKPJHFjvHMLGsXg1NdIe9Ec6r2qJddIvZwfs/pB8DkKHaJB9JH7kee7/SnvMcX2o6IHY4N1SJbHjD0IgBACAEAIAQAgBACLKMnsiG0jXen20ec4gdYjYp2Nep0xZhnc0o7s5795WE6CVH/AEj5mOlR4BdT3WP5NSfFKEduZy5m95/ltgcqjX3DxjrUPZiK51Jf6NGpxl/YjkTdsvO+csgak70e6O1b8JtqO0eZzqt9Wqbs54jpJJbGo3kQAgCxrF4NTXSHvRHOqdqiXXSL2cH7P6QfA5Ch2iQfSQuxbWMsVEJCsQAzNKUrycsU4lw1XsUm8YNmzvHbttLOTri+Gtr/AJ/tHFfsv4TOiuM/4n1/GA/KP6/2in6Xl5y3zleUz/GA/KP6x4RH6Xl5x85XlMfxgPyj+seET+l5ecfOV5T5N8DxNf8AP9ouvZdd8yr4z/iear3r4mk/qJ+UZF7MU++TKvjM+6J5KvY6dCUDtPzjNH2at1vJmN8Yq9yR4LvM+fvJHMkRsQ9n7SO6yYZcUrs1nLafVpcV1UHdG1DhNpDaCMMr6vL7jUdmFL85SjzkmNuFtSh0xRglWnLdnlSM6SRjyIAQAgBACAEAWNYvBqa6Q96I51TtMS66Rezg9Z/SJ+ByFDtEg+krmOiUEAIAzAGIAQAgBACAMFQGkwAxDXDIMwAgBACAEAIAQBY1i8GprpD3ojnVO0xLrpF7OD9n9IPgchQ7RIPpK5jolBACAEAWfsY3MbcaVNzqEqbIO1oX5uEVxOK5MsuuOZeXLT0QLxiSq3LOsiSQhcww0lLhoghBNTTFxckatOdeo8RbLPCON5VsD8tr2S4ze7uvFkZiatq2lYZYdDLbYcKFhBDawceE4c+eLQhc6llsNxONcK4G60bom1FEuM0itC4BpJV91PLxxnubvQ9MNysYkmevrZUhvJVgOEZEtoSB7RWZjWVtXqc5MtqSPNvZLkJjeTMqpKTxqQhwDnpnEuzrR5xY1I1rx3Al5pjdNkqByJ2tJqhesJ40q5ItSu5wlpqEOPeiH7HUi2/aLTb6AtBC8SFDKoTxiNu6m4024siK5k22S7iNJlw/JNhBartiEDJaPxc47o0rS6lq0ze5aUSo46xjOxdCWS7Py6HEhSFOAKSdBGoxhuG4020StyS7LtksyswwmXbS2FNqKgkUBIVSpjXsakpxep5JmiBRvFSx7F4NTXSHvRHOqdpiXXSYvZwfs/pB8DkKHaJB9JXMdEoIAQBJLh3ZNozISahpuinVcnEkHWaH3xrXNf3UPyTFZJrstXk2tsWfKjMpo4EaUopvWkga+Pk540rOjl+8kXk+5GzssyS3ZKTCQKpVniUlFPsqfeIhZSUaksiS5FTvyCkDfKb5gtKj7o6qlkxnrYFnbqmmWPzFhJOpOlR7AYpVnog5ErcsLZitkt7VIs71sICnAMqjQ2jmABPZGhY09TdRlpvuKvplXiGk8QjplDEAS7YzvAqTnUIJ+yfUG1jixHJCuepp1xqXlFThnvRaLwyaO2QJe8jSkCiX0LcpxYgCF++h6401U1WzT7i2PqJI5eYN2qqTephcbQpon8ZxYkHXUUpzRrKi3S1ruLZ5lTbI11vJ8zVsfYPVU3qSfvN9VcuTmjq2lf3kcPdGOSwc+43+JSvSp+cZLn9qREdyW7OP96l+iV8cavDullplax0ShY9i8GprpD3ojnVO0xLrpMXs4P2f0g+ByFDtEg9iuY6JQQB7Scqt5xLbScS1kJSBxkxWUlFZYLteW1d6zKJop5Wji2x4jM/0juEcZKVzV/Bl6UechYKJuzCZF4JmHwFOzGlxThzWlShmnMkZaISqOnU+tcl3DGUfGypYUxMykshhsuqbVVeGlQNrw1zOecWs6sITbkRJciqHbtTaPOlnx/tq+QjqKvTezKYZINjaynkWmwpxl1KRi3ykKABwmmZEa93Ui6TSZMVzOhsj3em5m0nFMsOLThQAoDe5DRiOUY7StThTxJkyTbPi7ex3aAcCsYlhUVJViNNWAZK5jFqt5Sxhcwos9Nl+y5VhbRYwpeVXbUIoAU0FFlI8017axFjOcs52E8FfyddtRh040U58QpG9PpZQvm8FPLFna8Ez2URT5xw6f7MjK9yu9mFZTaYKSQQ02QRkQQTQgxv2CzSaKz3JtY023b9mKaeoHkABZ40uAHA6BqOfvEak4u2q5WxZfUis7rSK5e12GnRRbbwSoc1cxyR0a01Og5LwMa3JLs4/3qX6JXxxr8O6WWmVrHRKFj2LwamukPeiOdU7TEuukxevg9Z/SJ+ByFDtEg+krqOiUMQBb+xXdpMqyqemqJKk1bxZbW0KkrPKruHLHJvKznL3cTJFY5lf32vIq0ZouZhtNUtJPEiuk8p0nqjetqCpRx3lG8nJkLTellFcu4ttVNKTStNY0HrjLOnGa+pEJl337vW9Z8tLONJQoukBYWDQ/Z4qihFM441vQVWbTMreERRrZje+9KtnmcUPdhMbT4cu5ldZ7jZkVUVlBTj+1Jy46byKvh35Gslt8bxTEvKomZFDbrZGJZOIlKSAUqAScxprqjVo0oynpm8Fm+8qm0tkSffFNuwA8TSQn36Y6kLOlHuyY3JkWWsqJKiSTmSTUk6yTpjaSS2IJhsYXcVNziHSDtLCgtSiMisZpSDxmucad5WUIYW7LRXMlxtgTV5Ggg1QwhbQI0FVCV068uqNT3ei2bfeWzzIzsyf4l/tN/ONnh/7b/krPcj90rwKs+aS8nNPmuJ/EgnMc40iNivRVWGCE8Fx2xYKJyZkp+WIJSpJUR/MaOg86fmY5EKrhGVORkazzIZs4/3qX6JXxxucO6WVmVrHRKFj2LwamukPeiOdU7TEuukxezg/Z/SD4HIUO0SD6SuY6JQkFybNYfmhut1DbLdFKxqA2zPJA+fJGvczlGH0rmTFEs2VL5IeSmVlFpLVAXVoO9V+FsU4hx9UatnbNPXMtKXcVnHSKHy5oPNAF9Wq7Zk8wyiamGiGwkgB0JIVgCTWkcOCrU5NxRl5M5H8M2F+ej/2D4xl9/c+BGInw7dqwwk0eRWhp/1B00y44lVrnOwxEi9xL/KkBtL6S5Lk5Aec3XThB0p5I2bi0959UdysZYJY7YNjWgcbTqWlHMhCw2anW2rRGqqtxS5NFsJnwm5NkS2/fmcQHEt1IHYnMxLua8uSQ0pGhefZGabZ3NZaMKaFO2gYQkf9tOv/AFGL0bOUnqqEOXgRbY3m0M2k0t1aUIAXVSjQCqeMmNq7g3TwiI7m3sqzzb9oY2VpWnakDEkgiorUVEUsYONPDE9yGxuFSydii+KZcqlplYS0d80tRoEK+8knUdI/eOde2zl9Udy8WauzDaTUxMMFhxDgS2oEoIUAcVaGkWsISjF5QmyARvlCx7F4NTXSnvRHOqdpiXXSYvZwfs/pB8DkKHaJB7Fcx0Sh07t2OZ2abYScOMnEqlcKQKqNOPKMVap7uOolLJv2pL2cWHTKuvpda80PYSmYGdSnCN6cq9cY4SrZWpcn/wADwShVyJTdKJYJnsS0JVtwShTKSpNczhjW+KqaXLl/BbSjm2XdWXMmHnUTTyi86zSVwkUbUQF0IORp74yTuJ69Kwv5IwjxkbCk1CdceTNoblQzRslAeq5jCsVRT7opEyq1MxSxlhJHvKXPl3n5NTLjplprbE7/AAh1tbYqUkgUPZxRDuZRUk1zQ0njYlj2e8xMLWJrFKoxu4VN0VvineVHJxxNSrVjJJY5hJHAk5JqYnUNNKU2044lKVOYStKTTzqZV/aNiUpRp5e5Hed69d3JaWbcomaZcbUEo28JU3MCtCUKSKA5V641qNecn3Nf+EtG/bN0pSWJTtFoOUQFbY2EFqpTXTh0DjitOvOXeiWjXlrtSol5Rbjc64uZSVEy6UqQghQTnvctPuMWlXqapYxyGEa9uXSaYZnNqcUtyTdQF1pQsuJqFEAZKBqDzRNO5lJxyuTIcTYFz2EjApTm2oklTTgBFAs0wIpTRStYj4mW62zgaTX8hSUslhE8t/bZhCXCWsIbYSvzSquauWLe+qzy4YwhhLc9LEuvLuSzzyt0v7W/tKNzAVWjCCF4VA00xFSvNSS5Ll3hJEdvBKttPYWW320hIJTMUDlTx5DRGxRk3HLf+iGcyMpBY9icGprpT3ojnVO0xLrpF5Rju7IlOYQ4nFyZOJ7zCjyuZB9JXEdEoda61s7im238OIJqFJ0EpUKKodcYq1P3kNJKeDetMWc3LvCWLrzrtA3ticAl0itcwd8c6dUYoKs2tXJL/pPIkL9/UKmyFKcVJOMpacRmCkhNCtA0g17Yw/CPTldROo1LOtmVTIolt1zDJbedWFstmq0KJwhWYplnTXEypVNerCfIjKPKz7Tk0pnmXZh9SJkMYXlNVcJbxlVU15REzp1G4ySXIZRsSN6pWXekm2tsMtKl1anFp361uilQgaAPnESt5yUpPdjKOHYlrtss2gldazLWBugrvsZVnqyMZqlKUnBruYTORZTzaHkKfRtjQUMaK0xJ46HXGaom4tLcqiY2jeKXRJzDDT8xMB/CG23k0TLgEmoUSSTmB1CNONCbmpNJY/6XysGxb1vSk0srE9ONAoSktIbVgyTQ/e44inSqQ5aUG0acvfky7cgmXUopYQtEw0ckLxKTQcppWh4os7XU5N9+xGo87ItuUlp98jGuSmEKSsKScYCt9Qg5mhrnyxM6M5U0vuQysnyxelCpufedxATDLjTQArQEgNg6shEu3eiMV3DJ6KtWRnBLuTqnkOMNpbW2hAUl9Lfm0V92ugxVUqtPKhsxlPc+7Gt+WEq+yXXpTbJjbm9pBWUt4QAjFUQqUZ6lLfkE1gjV4HG1O1afdfBSKreSUrrnlmTlGzSTUeawQzmRlILHssYLszBVljdOHl3yR8o50+d0i66T52O55qblXrMmThDlVMK1KOZA5QaEa6mJuoOE1Vj/AGI7YIbeCwnpF0tzCafhV9xY1pPyjbpVo1FlFWsHMrGUgQAgBWAEAIAQArACsAKwAhkCsAKwArDIEAKwB1rt3een3cDCcssbhG8QNZPyjDWrRprLJSySzZJtJpllmzZU1Qxm6rWsaAeWtSeqNa0puUnVl3lpPuOQnY8tEEEMEEZghaAQRoINcoyO8ovvI0snVkzFrobDU3JImkaN+tAVTlJqFdkaM1QbzCWCyybe5NdiI9oz4RTU/UJ/obj9SJ9oz4Q1P1Bj8DcfqRPtGfCGp+oMfgbj9SJ9oz4Q1P1Bj8DcfqRPtGfCGp+oMfgbj9SJ9oz4Q1P1B/Q3H6kT7RnwhrfqDH4G4/UifaM+ENT9QY/A3H6kT7RnwhrfqDH4G4/UifaM+ENT9QY/A3H6kT7RnwhqfqDH4G4/UifaM+ENT9QY/A3H6kT7RnwhqfqD+huP1In2jPhDU/UH9DcfqRPtGfCGp+oMfgbkposRHtGfCGp+oP6NK2H7Xcb2qVk0Szej7NaCqnIcgnqEZKaoJ5lLJDyQc7Hdo/kH9aPGN34yj4ldL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 name="TextBox 8"/>
          <p:cNvSpPr txBox="1"/>
          <p:nvPr/>
        </p:nvSpPr>
        <p:spPr>
          <a:xfrm>
            <a:off x="82550" y="457143"/>
            <a:ext cx="9747251" cy="461665"/>
          </a:xfrm>
          <a:prstGeom prst="rect">
            <a:avLst/>
          </a:prstGeom>
          <a:noFill/>
          <a:ln w="28575">
            <a:noFill/>
          </a:ln>
        </p:spPr>
        <p:txBody>
          <a:bodyPr wrap="square" rtlCol="0">
            <a:spAutoFit/>
          </a:bodyPr>
          <a:lstStyle/>
          <a:p>
            <a:r>
              <a:rPr lang="en-US" sz="2400" dirty="0" smtClean="0">
                <a:solidFill>
                  <a:srgbClr val="1F497D">
                    <a:lumMod val="50000"/>
                  </a:srgbClr>
                </a:solidFill>
              </a:rPr>
              <a:t>Profile of AEON Microfinance</a:t>
            </a:r>
            <a:endParaRPr lang="en-US" sz="2400" dirty="0">
              <a:solidFill>
                <a:srgbClr val="1F497D">
                  <a:lumMod val="50000"/>
                </a:srgbClr>
              </a:solidFill>
            </a:endParaRPr>
          </a:p>
        </p:txBody>
      </p:sp>
      <p:sp>
        <p:nvSpPr>
          <p:cNvPr id="10"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graphicFrame>
        <p:nvGraphicFramePr>
          <p:cNvPr id="13" name="Table 12"/>
          <p:cNvGraphicFramePr>
            <a:graphicFrameLocks noGrp="1"/>
          </p:cNvGraphicFramePr>
          <p:nvPr>
            <p:extLst>
              <p:ext uri="{D42A27DB-BD31-4B8C-83A1-F6EECF244321}">
                <p14:modId xmlns:p14="http://schemas.microsoft.com/office/powerpoint/2010/main" val="24612023"/>
              </p:ext>
            </p:extLst>
          </p:nvPr>
        </p:nvGraphicFramePr>
        <p:xfrm>
          <a:off x="228602" y="2057400"/>
          <a:ext cx="9448799" cy="4182592"/>
        </p:xfrm>
        <a:graphic>
          <a:graphicData uri="http://schemas.openxmlformats.org/drawingml/2006/table">
            <a:tbl>
              <a:tblPr bandRow="1">
                <a:tableStyleId>{5C22544A-7EE6-4342-B048-85BDC9FD1C3A}</a:tableStyleId>
              </a:tblPr>
              <a:tblGrid>
                <a:gridCol w="1828941">
                  <a:extLst>
                    <a:ext uri="{9D8B030D-6E8A-4147-A177-3AD203B41FA5}">
                      <a16:colId xmlns:a16="http://schemas.microsoft.com/office/drawing/2014/main" val="20000"/>
                    </a:ext>
                  </a:extLst>
                </a:gridCol>
                <a:gridCol w="1908460">
                  <a:extLst>
                    <a:ext uri="{9D8B030D-6E8A-4147-A177-3AD203B41FA5}">
                      <a16:colId xmlns:a16="http://schemas.microsoft.com/office/drawing/2014/main" val="20001"/>
                    </a:ext>
                  </a:extLst>
                </a:gridCol>
                <a:gridCol w="5711398">
                  <a:extLst>
                    <a:ext uri="{9D8B030D-6E8A-4147-A177-3AD203B41FA5}">
                      <a16:colId xmlns:a16="http://schemas.microsoft.com/office/drawing/2014/main" val="20002"/>
                    </a:ext>
                  </a:extLst>
                </a:gridCol>
              </a:tblGrid>
              <a:tr h="609600">
                <a:tc>
                  <a:txBody>
                    <a:bodyPr/>
                    <a:lstStyle/>
                    <a:p>
                      <a:r>
                        <a:rPr lang="en-US" sz="1200" dirty="0" smtClean="0">
                          <a:solidFill>
                            <a:schemeClr val="bg1"/>
                          </a:solidFill>
                          <a:latin typeface="+mn-lt"/>
                        </a:rPr>
                        <a:t>Description</a:t>
                      </a:r>
                      <a:r>
                        <a:rPr lang="en-US" sz="1200" baseline="0" dirty="0" smtClean="0">
                          <a:solidFill>
                            <a:schemeClr val="bg1"/>
                          </a:solidFill>
                          <a:latin typeface="+mn-lt"/>
                        </a:rPr>
                        <a:t> of Business</a:t>
                      </a:r>
                      <a:endParaRPr lang="en-US" sz="1200" b="0" dirty="0">
                        <a:solidFill>
                          <a:schemeClr val="bg1"/>
                        </a:solidFill>
                        <a:latin typeface="+mn-lt"/>
                      </a:endParaRPr>
                    </a:p>
                  </a:txBody>
                  <a:tcPr anchor="ctr">
                    <a:solidFill>
                      <a:schemeClr val="tx2">
                        <a:lumMod val="75000"/>
                      </a:schemeClr>
                    </a:solidFill>
                  </a:tcPr>
                </a:tc>
                <a:tc gridSpan="2">
                  <a:txBody>
                    <a:bodyPr/>
                    <a:lstStyle/>
                    <a:p>
                      <a:pPr marL="171450" lvl="0" indent="-171450">
                        <a:buFont typeface="Arial" pitchFamily="34" charset="0"/>
                        <a:buChar char="•"/>
                      </a:pPr>
                      <a:r>
                        <a:rPr lang="en-US" sz="1000" kern="1200" dirty="0" smtClean="0">
                          <a:solidFill>
                            <a:schemeClr val="dk1"/>
                          </a:solidFill>
                          <a:effectLst/>
                          <a:latin typeface="+mn-lt"/>
                          <a:ea typeface="+mn-ea"/>
                          <a:cs typeface="+mn-cs"/>
                        </a:rPr>
                        <a:t>Granted license in 2013 to operate as a deposit</a:t>
                      </a:r>
                      <a:r>
                        <a:rPr lang="en-US" sz="1000" kern="1200" baseline="0" dirty="0" smtClean="0">
                          <a:solidFill>
                            <a:schemeClr val="dk1"/>
                          </a:solidFill>
                          <a:effectLst/>
                          <a:latin typeface="+mn-lt"/>
                          <a:ea typeface="+mn-ea"/>
                          <a:cs typeface="+mn-cs"/>
                        </a:rPr>
                        <a:t> taking foreign institution</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kern="1200" baseline="0" dirty="0" smtClean="0">
                          <a:solidFill>
                            <a:schemeClr val="dk1"/>
                          </a:solidFill>
                          <a:effectLst/>
                          <a:latin typeface="+mn-lt"/>
                          <a:ea typeface="+mn-ea"/>
                          <a:cs typeface="+mn-cs"/>
                        </a:rPr>
                        <a:t>Started with initial capital of </a:t>
                      </a:r>
                      <a:r>
                        <a:rPr lang="en-US" sz="1000" dirty="0" smtClean="0"/>
                        <a:t>55,738.78</a:t>
                      </a:r>
                      <a:r>
                        <a:rPr lang="en-US" sz="1000" baseline="0" dirty="0" smtClean="0"/>
                        <a:t> USD</a:t>
                      </a:r>
                      <a:r>
                        <a:rPr lang="en-US" sz="1000" dirty="0" smtClean="0"/>
                        <a:t> which is fully funded</a:t>
                      </a:r>
                      <a:r>
                        <a:rPr lang="en-US" sz="1000" baseline="0" dirty="0" smtClean="0"/>
                        <a:t> by AEON Thana </a:t>
                      </a:r>
                      <a:r>
                        <a:rPr lang="en-US" sz="1000" baseline="0" dirty="0" err="1" smtClean="0"/>
                        <a:t>Sinsap</a:t>
                      </a:r>
                      <a:r>
                        <a:rPr lang="en-US" sz="1000" baseline="0" dirty="0" smtClean="0"/>
                        <a:t> (Thailand) Public Company Limited</a:t>
                      </a:r>
                      <a:endParaRPr lang="en-US" sz="1000" kern="1200" baseline="0" dirty="0" smtClean="0">
                        <a:solidFill>
                          <a:schemeClr val="dk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kern="1200" baseline="0" dirty="0" smtClean="0">
                          <a:solidFill>
                            <a:schemeClr val="dk1"/>
                          </a:solidFill>
                          <a:effectLst/>
                          <a:latin typeface="+mn-lt"/>
                          <a:ea typeface="+mn-ea"/>
                          <a:cs typeface="+mn-cs"/>
                        </a:rPr>
                        <a:t>Permitted to operate 44 branches across the country</a:t>
                      </a:r>
                      <a:endParaRPr lang="en-US" sz="1000" dirty="0" smtClean="0"/>
                    </a:p>
                  </a:txBody>
                  <a:tcPr marL="68580" marR="68580" marT="0" marB="0" anchor="ctr">
                    <a:solidFill>
                      <a:srgbClr val="C6D9F1"/>
                    </a:solidFill>
                  </a:tcPr>
                </a:tc>
                <a:tc hMerge="1">
                  <a:txBody>
                    <a:bodyPr/>
                    <a:lstStyle/>
                    <a:p>
                      <a:pPr marL="0" marR="0">
                        <a:lnSpc>
                          <a:spcPct val="115000"/>
                        </a:lnSpc>
                        <a:spcBef>
                          <a:spcPts val="0"/>
                        </a:spcBef>
                        <a:spcAft>
                          <a:spcPts val="0"/>
                        </a:spcAft>
                      </a:pPr>
                      <a:endParaRPr lang="en-US" sz="1200" dirty="0">
                        <a:effectLst/>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616432">
                <a:tc>
                  <a:txBody>
                    <a:bodyPr/>
                    <a:lstStyle/>
                    <a:p>
                      <a:pPr marL="0" marR="0">
                        <a:lnSpc>
                          <a:spcPct val="100000"/>
                        </a:lnSpc>
                        <a:spcBef>
                          <a:spcPts val="0"/>
                        </a:spcBef>
                        <a:spcAft>
                          <a:spcPts val="0"/>
                        </a:spcAft>
                      </a:pPr>
                      <a:r>
                        <a:rPr lang="en-US" sz="1200" dirty="0" smtClean="0">
                          <a:solidFill>
                            <a:schemeClr val="bg1"/>
                          </a:solidFill>
                          <a:effectLst/>
                          <a:latin typeface="+mn-lt"/>
                          <a:ea typeface="Calibri"/>
                          <a:cs typeface="Times New Roman"/>
                        </a:rPr>
                        <a:t>Main Markets and</a:t>
                      </a:r>
                      <a:r>
                        <a:rPr lang="en-US" sz="1200" baseline="0" dirty="0" smtClean="0">
                          <a:solidFill>
                            <a:schemeClr val="bg1"/>
                          </a:solidFill>
                          <a:effectLst/>
                          <a:latin typeface="+mn-lt"/>
                          <a:ea typeface="Calibri"/>
                          <a:cs typeface="Times New Roman"/>
                        </a:rPr>
                        <a:t> Main Products</a:t>
                      </a:r>
                      <a:endParaRPr lang="en-US" sz="1200" dirty="0">
                        <a:solidFill>
                          <a:schemeClr val="bg1"/>
                        </a:solidFill>
                        <a:effectLst/>
                        <a:latin typeface="+mn-lt"/>
                        <a:ea typeface="Calibri"/>
                        <a:cs typeface="Times New Roman"/>
                      </a:endParaRPr>
                    </a:p>
                  </a:txBody>
                  <a:tcPr marL="68580" marR="68580" marT="0" marB="0" anchor="ctr">
                    <a:solidFill>
                      <a:schemeClr val="tx2">
                        <a:lumMod val="75000"/>
                      </a:schemeClr>
                    </a:solidFill>
                  </a:tcPr>
                </a:tc>
                <a:tc gridSpan="2">
                  <a:txBody>
                    <a:bodyPr/>
                    <a:lstStyle/>
                    <a:p>
                      <a:pPr marL="171450" lvl="0" indent="-171450" algn="just">
                        <a:buFont typeface="Arial" pitchFamily="34" charset="0"/>
                        <a:buChar char="•"/>
                      </a:pPr>
                      <a:r>
                        <a:rPr lang="en-US" sz="1000" kern="1200" dirty="0" smtClean="0">
                          <a:solidFill>
                            <a:schemeClr val="dk1"/>
                          </a:solidFill>
                          <a:effectLst/>
                          <a:latin typeface="+mn-lt"/>
                          <a:ea typeface="+mn-ea"/>
                          <a:cs typeface="+mn-cs"/>
                        </a:rPr>
                        <a:t>AEON distinguishes</a:t>
                      </a:r>
                      <a:r>
                        <a:rPr lang="en-US" sz="1000" kern="1200" baseline="0" dirty="0" smtClean="0">
                          <a:solidFill>
                            <a:schemeClr val="dk1"/>
                          </a:solidFill>
                          <a:effectLst/>
                          <a:latin typeface="+mn-lt"/>
                          <a:ea typeface="+mn-ea"/>
                          <a:cs typeface="+mn-cs"/>
                        </a:rPr>
                        <a:t> itself from other MFIs by providing consumer financing only.</a:t>
                      </a:r>
                      <a:endParaRPr lang="en-US" sz="1000" kern="1200" dirty="0" smtClean="0">
                        <a:solidFill>
                          <a:schemeClr val="dk1"/>
                        </a:solidFill>
                        <a:effectLst/>
                        <a:latin typeface="+mn-lt"/>
                        <a:ea typeface="+mn-ea"/>
                        <a:cs typeface="+mn-cs"/>
                      </a:endParaRPr>
                    </a:p>
                    <a:p>
                      <a:pPr marL="171450" lvl="0" indent="-171450" algn="just">
                        <a:buFont typeface="Arial" pitchFamily="34" charset="0"/>
                        <a:buChar char="•"/>
                      </a:pPr>
                      <a:r>
                        <a:rPr lang="en-US" sz="1000" kern="1200" dirty="0" smtClean="0">
                          <a:solidFill>
                            <a:schemeClr val="dk1"/>
                          </a:solidFill>
                          <a:effectLst/>
                          <a:latin typeface="+mn-lt"/>
                          <a:ea typeface="+mn-ea"/>
                          <a:cs typeface="+mn-cs"/>
                        </a:rPr>
                        <a:t>It </a:t>
                      </a:r>
                      <a:r>
                        <a:rPr lang="en-US" sz="1000" kern="1200" baseline="0" dirty="0" smtClean="0">
                          <a:solidFill>
                            <a:schemeClr val="dk1"/>
                          </a:solidFill>
                          <a:effectLst/>
                          <a:latin typeface="+mn-lt"/>
                          <a:ea typeface="+mn-ea"/>
                          <a:cs typeface="+mn-cs"/>
                        </a:rPr>
                        <a:t>provides consumer financing in partnership with consumer electronic  and mobile shops. Regular monthly income earners can apply for a loan and are eligible for a loan which is 2 times of the salary. The maximum amount it could lend is 500 USD.</a:t>
                      </a:r>
                      <a:endParaRPr lang="en-US" sz="1000" kern="1200" dirty="0" smtClean="0">
                        <a:solidFill>
                          <a:schemeClr val="dk1"/>
                        </a:solidFill>
                        <a:effectLst/>
                        <a:latin typeface="+mn-lt"/>
                        <a:ea typeface="+mn-ea"/>
                        <a:cs typeface="+mn-cs"/>
                      </a:endParaRPr>
                    </a:p>
                  </a:txBody>
                  <a:tcPr anchor="ctr"/>
                </a:tc>
                <a:tc hMerge="1">
                  <a:txBody>
                    <a:bodyPr/>
                    <a:lstStyle/>
                    <a:p>
                      <a:pPr marL="6286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214411">
                <a:tc rowSpan="5">
                  <a:txBody>
                    <a:bodyPr/>
                    <a:lstStyle/>
                    <a:p>
                      <a:r>
                        <a:rPr lang="en-US" sz="1200" b="0" dirty="0" smtClean="0">
                          <a:solidFill>
                            <a:schemeClr val="bg1"/>
                          </a:solidFill>
                          <a:latin typeface="+mn-lt"/>
                        </a:rPr>
                        <a:t>Key</a:t>
                      </a:r>
                      <a:r>
                        <a:rPr lang="en-US" sz="1200" b="0" baseline="0" dirty="0" smtClean="0">
                          <a:solidFill>
                            <a:schemeClr val="bg1"/>
                          </a:solidFill>
                          <a:latin typeface="+mn-lt"/>
                        </a:rPr>
                        <a:t> Financials</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Loan Outstanding</a:t>
                      </a: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Non-disclosed</a:t>
                      </a:r>
                    </a:p>
                  </a:txBody>
                  <a:tcPr anchor="ctr">
                    <a:solidFill>
                      <a:srgbClr val="C6D9F1"/>
                    </a:solidFill>
                  </a:tcPr>
                </a:tc>
                <a:extLst>
                  <a:ext uri="{0D108BD9-81ED-4DB2-BD59-A6C34878D82A}">
                    <a16:rowId xmlns:a16="http://schemas.microsoft.com/office/drawing/2014/main" val="10002"/>
                  </a:ext>
                </a:extLst>
              </a:tr>
              <a:tr h="214411">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Average</a:t>
                      </a:r>
                      <a:r>
                        <a:rPr lang="en-US" sz="1000" b="1" kern="1200" baseline="0" dirty="0" smtClean="0">
                          <a:solidFill>
                            <a:schemeClr val="tx1"/>
                          </a:solidFill>
                          <a:effectLst/>
                          <a:latin typeface="+mn-lt"/>
                          <a:ea typeface="+mn-ea"/>
                          <a:cs typeface="+mn-cs"/>
                        </a:rPr>
                        <a:t> Loan Size</a:t>
                      </a:r>
                      <a:endParaRPr lang="en-US" sz="1000" b="1" kern="1200" dirty="0" smtClean="0">
                        <a:solidFill>
                          <a:schemeClr val="tx1"/>
                        </a:solidFill>
                        <a:effectLst/>
                        <a:latin typeface="+mn-lt"/>
                        <a:ea typeface="+mn-ea"/>
                        <a:cs typeface="+mn-cs"/>
                      </a:endParaRPr>
                    </a:p>
                  </a:txBody>
                  <a:tcPr anchor="ctr"/>
                </a:tc>
                <a:tc>
                  <a:txBody>
                    <a:bodyPr/>
                    <a:lstStyle/>
                    <a:p>
                      <a:pPr lvl="0"/>
                      <a:r>
                        <a:rPr lang="en-US" sz="1000" kern="1200" dirty="0" smtClean="0">
                          <a:solidFill>
                            <a:schemeClr val="dk1"/>
                          </a:solidFill>
                          <a:effectLst/>
                          <a:latin typeface="+mn-lt"/>
                          <a:ea typeface="+mn-ea"/>
                          <a:cs typeface="+mn-cs"/>
                        </a:rPr>
                        <a:t>300</a:t>
                      </a:r>
                      <a:r>
                        <a:rPr lang="en-US" sz="1000" kern="1200" baseline="0" dirty="0" smtClean="0">
                          <a:solidFill>
                            <a:schemeClr val="dk1"/>
                          </a:solidFill>
                          <a:effectLst/>
                          <a:latin typeface="+mn-lt"/>
                          <a:ea typeface="+mn-ea"/>
                          <a:cs typeface="+mn-cs"/>
                        </a:rPr>
                        <a:t> USD</a:t>
                      </a:r>
                      <a:endParaRPr lang="en-US" sz="1000" kern="1200" dirty="0" smtClean="0">
                        <a:solidFill>
                          <a:schemeClr val="dk1"/>
                        </a:solidFill>
                        <a:effectLst/>
                        <a:latin typeface="+mn-lt"/>
                        <a:ea typeface="+mn-ea"/>
                        <a:cs typeface="+mn-cs"/>
                      </a:endParaRPr>
                    </a:p>
                  </a:txBody>
                  <a:tcPr anchor="ctr"/>
                </a:tc>
                <a:extLst>
                  <a:ext uri="{0D108BD9-81ED-4DB2-BD59-A6C34878D82A}">
                    <a16:rowId xmlns:a16="http://schemas.microsoft.com/office/drawing/2014/main" val="10003"/>
                  </a:ext>
                </a:extLst>
              </a:tr>
              <a:tr h="214411">
                <a:tc vMerge="1">
                  <a:txBody>
                    <a:bodyPr/>
                    <a:lstStyle/>
                    <a:p>
                      <a:endParaRPr lang="en-US" sz="12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Monthly</a:t>
                      </a:r>
                      <a:r>
                        <a:rPr lang="en-US" sz="1000" b="1" kern="1200" baseline="0" dirty="0" smtClean="0">
                          <a:solidFill>
                            <a:schemeClr val="tx1"/>
                          </a:solidFill>
                          <a:effectLst/>
                          <a:latin typeface="+mn-lt"/>
                          <a:ea typeface="+mn-ea"/>
                          <a:cs typeface="+mn-cs"/>
                        </a:rPr>
                        <a:t> interest rate</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1.4% flat rate</a:t>
                      </a:r>
                    </a:p>
                  </a:txBody>
                  <a:tcPr anchor="ctr">
                    <a:solidFill>
                      <a:srgbClr val="C6D9F1"/>
                    </a:solidFill>
                  </a:tcPr>
                </a:tc>
                <a:extLst>
                  <a:ext uri="{0D108BD9-81ED-4DB2-BD59-A6C34878D82A}">
                    <a16:rowId xmlns:a16="http://schemas.microsoft.com/office/drawing/2014/main" val="10004"/>
                  </a:ext>
                </a:extLst>
              </a:tr>
              <a:tr h="214411">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Loan</a:t>
                      </a:r>
                      <a:r>
                        <a:rPr lang="en-US" sz="1000" b="1" kern="1200" baseline="0" dirty="0" smtClean="0">
                          <a:solidFill>
                            <a:schemeClr val="tx1"/>
                          </a:solidFill>
                          <a:effectLst/>
                          <a:latin typeface="+mn-lt"/>
                          <a:ea typeface="+mn-ea"/>
                          <a:cs typeface="+mn-cs"/>
                        </a:rPr>
                        <a:t> term</a:t>
                      </a:r>
                      <a:endParaRPr lang="en-US" sz="1000" b="1" kern="1200" dirty="0" smtClean="0">
                        <a:solidFill>
                          <a:schemeClr val="tx1"/>
                        </a:solidFill>
                        <a:effectLst/>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6</a:t>
                      </a:r>
                      <a:r>
                        <a:rPr lang="en-US" sz="1000" b="0" kern="1200" baseline="0" dirty="0" smtClean="0">
                          <a:solidFill>
                            <a:schemeClr val="tx1"/>
                          </a:solidFill>
                          <a:effectLst/>
                          <a:latin typeface="+mn-lt"/>
                          <a:ea typeface="+mn-ea"/>
                          <a:cs typeface="+mn-cs"/>
                        </a:rPr>
                        <a:t> months, 9 months, 12 months</a:t>
                      </a:r>
                      <a:endParaRPr lang="en-US" sz="10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5"/>
                  </a:ext>
                </a:extLst>
              </a:tr>
              <a:tr h="214411">
                <a:tc vMerge="1">
                  <a:txBody>
                    <a:bodyPr/>
                    <a:lstStyle/>
                    <a:p>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Non</a:t>
                      </a:r>
                      <a:r>
                        <a:rPr lang="en-US" sz="1000" b="1" kern="1200" baseline="0" dirty="0" smtClean="0">
                          <a:solidFill>
                            <a:schemeClr val="tx1"/>
                          </a:solidFill>
                          <a:effectLst/>
                          <a:latin typeface="+mn-lt"/>
                          <a:ea typeface="+mn-ea"/>
                          <a:cs typeface="+mn-cs"/>
                        </a:rPr>
                        <a:t>-Performing Loan</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0" kern="1200" dirty="0" smtClean="0">
                          <a:solidFill>
                            <a:schemeClr val="tx1"/>
                          </a:solidFill>
                          <a:effectLst/>
                          <a:latin typeface="+mn-lt"/>
                          <a:ea typeface="+mn-ea"/>
                          <a:cs typeface="+mn-cs"/>
                        </a:rPr>
                        <a:t>Non-disclosed</a:t>
                      </a:r>
                    </a:p>
                  </a:txBody>
                  <a:tcPr anchor="ctr">
                    <a:solidFill>
                      <a:srgbClr val="C6D9F1"/>
                    </a:solidFill>
                  </a:tcPr>
                </a:tc>
                <a:extLst>
                  <a:ext uri="{0D108BD9-81ED-4DB2-BD59-A6C34878D82A}">
                    <a16:rowId xmlns:a16="http://schemas.microsoft.com/office/drawing/2014/main" val="10006"/>
                  </a:ext>
                </a:extLst>
              </a:tr>
              <a:tr h="214411">
                <a:tc rowSpan="3">
                  <a:txBody>
                    <a:bodyPr/>
                    <a:lstStyle/>
                    <a:p>
                      <a:r>
                        <a:rPr lang="en-US" sz="1200" b="0" dirty="0" smtClean="0">
                          <a:solidFill>
                            <a:schemeClr val="bg1"/>
                          </a:solidFill>
                          <a:latin typeface="+mn-lt"/>
                        </a:rPr>
                        <a:t>Key Operational</a:t>
                      </a:r>
                      <a:endParaRPr lang="en-US" sz="1200" b="0" dirty="0">
                        <a:solidFill>
                          <a:schemeClr val="bg1"/>
                        </a:solidFill>
                        <a:latin typeface="+mn-lt"/>
                      </a:endParaRPr>
                    </a:p>
                  </a:txBody>
                  <a:tcPr anchor="c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Market</a:t>
                      </a:r>
                    </a:p>
                  </a:txBody>
                  <a:tcPr anchor="ctr"/>
                </a:tc>
                <a:tc>
                  <a:txBody>
                    <a:bodyPr/>
                    <a:lstStyle/>
                    <a:p>
                      <a:pPr lvl="0"/>
                      <a:r>
                        <a:rPr lang="en-US" sz="1000" kern="1200" dirty="0" smtClean="0">
                          <a:solidFill>
                            <a:schemeClr val="dk1"/>
                          </a:solidFill>
                          <a:effectLst/>
                          <a:latin typeface="+mn-lt"/>
                          <a:ea typeface="+mn-ea"/>
                          <a:cs typeface="+mn-cs"/>
                        </a:rPr>
                        <a:t>Yangon</a:t>
                      </a:r>
                    </a:p>
                  </a:txBody>
                  <a:tcPr anchor="ctr"/>
                </a:tc>
                <a:extLst>
                  <a:ext uri="{0D108BD9-81ED-4DB2-BD59-A6C34878D82A}">
                    <a16:rowId xmlns:a16="http://schemas.microsoft.com/office/drawing/2014/main" val="10007"/>
                  </a:ext>
                </a:extLst>
              </a:tr>
              <a:tr h="214411">
                <a:tc vMerge="1">
                  <a:txBody>
                    <a:bodyPr/>
                    <a:lstStyle/>
                    <a:p>
                      <a:endParaRPr lang="en-US" sz="1000" b="0" dirty="0">
                        <a:solidFill>
                          <a:schemeClr val="bg1"/>
                        </a:solidFill>
                      </a:endParaRPr>
                    </a:p>
                  </a:txBody>
                  <a:tcPr anchor="ct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Agent</a:t>
                      </a:r>
                      <a:r>
                        <a:rPr lang="en-US" sz="1000" b="1" kern="1200" baseline="0" dirty="0" smtClean="0">
                          <a:solidFill>
                            <a:schemeClr val="tx1"/>
                          </a:solidFill>
                          <a:effectLst/>
                          <a:latin typeface="+mn-lt"/>
                          <a:ea typeface="+mn-ea"/>
                          <a:cs typeface="+mn-cs"/>
                        </a:rPr>
                        <a:t> Network</a:t>
                      </a:r>
                      <a:endParaRPr lang="en-US" sz="1000" b="1" kern="1200" dirty="0" smtClean="0">
                        <a:solidFill>
                          <a:schemeClr val="tx1"/>
                        </a:solidFill>
                        <a:effectLst/>
                        <a:latin typeface="+mn-lt"/>
                        <a:ea typeface="+mn-ea"/>
                        <a:cs typeface="+mn-cs"/>
                      </a:endParaRPr>
                    </a:p>
                  </a:txBody>
                  <a:tcPr anchor="ctr">
                    <a:solidFill>
                      <a:srgbClr val="C6D9F1"/>
                    </a:solidFill>
                  </a:tcPr>
                </a:tc>
                <a:tc>
                  <a:txBody>
                    <a:bodyPr/>
                    <a:lstStyle/>
                    <a:p>
                      <a:pPr lvl="0"/>
                      <a:r>
                        <a:rPr lang="en-US" sz="1000" kern="1200" dirty="0" smtClean="0">
                          <a:solidFill>
                            <a:schemeClr val="dk1"/>
                          </a:solidFill>
                          <a:effectLst/>
                          <a:latin typeface="+mn-lt"/>
                          <a:ea typeface="+mn-ea"/>
                          <a:cs typeface="+mn-cs"/>
                        </a:rPr>
                        <a:t>~ 20 retail</a:t>
                      </a:r>
                      <a:r>
                        <a:rPr lang="en-US" sz="1000" kern="1200" baseline="0" dirty="0" smtClean="0">
                          <a:solidFill>
                            <a:schemeClr val="dk1"/>
                          </a:solidFill>
                          <a:effectLst/>
                          <a:latin typeface="+mn-lt"/>
                          <a:ea typeface="+mn-ea"/>
                          <a:cs typeface="+mn-cs"/>
                        </a:rPr>
                        <a:t> companies,  ~ 100 retailers</a:t>
                      </a:r>
                      <a:endParaRPr lang="en-US" sz="1000" kern="1200" dirty="0" smtClean="0">
                        <a:solidFill>
                          <a:schemeClr val="dk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8"/>
                  </a:ext>
                </a:extLst>
              </a:tr>
              <a:tr h="214411">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000" b="1" kern="1200" dirty="0" smtClean="0">
                          <a:solidFill>
                            <a:schemeClr val="tx1"/>
                          </a:solidFill>
                          <a:effectLst/>
                          <a:latin typeface="+mn-lt"/>
                          <a:ea typeface="+mn-ea"/>
                          <a:cs typeface="+mn-cs"/>
                        </a:rPr>
                        <a:t>Client</a:t>
                      </a:r>
                      <a:r>
                        <a:rPr lang="en-US" sz="1000" b="1" kern="1200" baseline="0" dirty="0" smtClean="0">
                          <a:solidFill>
                            <a:schemeClr val="tx1"/>
                          </a:solidFill>
                          <a:effectLst/>
                          <a:latin typeface="+mn-lt"/>
                          <a:ea typeface="+mn-ea"/>
                          <a:cs typeface="+mn-cs"/>
                        </a:rPr>
                        <a:t> base</a:t>
                      </a:r>
                      <a:endParaRPr lang="en-US" sz="1000" b="1" kern="1200" dirty="0" smtClean="0">
                        <a:solidFill>
                          <a:schemeClr val="tx1"/>
                        </a:solidFill>
                        <a:effectLst/>
                        <a:latin typeface="+mn-lt"/>
                        <a:ea typeface="+mn-ea"/>
                        <a:cs typeface="+mn-cs"/>
                      </a:endParaRPr>
                    </a:p>
                  </a:txBody>
                  <a:tcPr anchor="ctr"/>
                </a:tc>
                <a:tc>
                  <a:txBody>
                    <a:bodyPr/>
                    <a:lstStyle/>
                    <a:p>
                      <a:pPr lvl="0"/>
                      <a:r>
                        <a:rPr lang="en-US" sz="1000" kern="1200" dirty="0" smtClean="0">
                          <a:solidFill>
                            <a:schemeClr val="dk1"/>
                          </a:solidFill>
                          <a:effectLst/>
                          <a:latin typeface="+mn-lt"/>
                          <a:ea typeface="+mn-ea"/>
                          <a:cs typeface="+mn-cs"/>
                        </a:rPr>
                        <a:t>~</a:t>
                      </a:r>
                      <a:r>
                        <a:rPr lang="en-US" sz="1000" kern="1200" baseline="0" dirty="0" smtClean="0">
                          <a:solidFill>
                            <a:schemeClr val="dk1"/>
                          </a:solidFill>
                          <a:effectLst/>
                          <a:latin typeface="+mn-lt"/>
                          <a:ea typeface="+mn-ea"/>
                          <a:cs typeface="+mn-cs"/>
                        </a:rPr>
                        <a:t> 10,000</a:t>
                      </a:r>
                      <a:endParaRPr lang="en-US" sz="1000" kern="1200" dirty="0" smtClean="0">
                        <a:solidFill>
                          <a:schemeClr val="dk1"/>
                        </a:solidFill>
                        <a:effectLst/>
                        <a:latin typeface="+mn-lt"/>
                        <a:ea typeface="+mn-ea"/>
                        <a:cs typeface="+mn-cs"/>
                      </a:endParaRPr>
                    </a:p>
                  </a:txBody>
                  <a:tcPr anchor="ctr"/>
                </a:tc>
                <a:extLst>
                  <a:ext uri="{0D108BD9-81ED-4DB2-BD59-A6C34878D82A}">
                    <a16:rowId xmlns:a16="http://schemas.microsoft.com/office/drawing/2014/main" val="10009"/>
                  </a:ext>
                </a:extLst>
              </a:tr>
              <a:tr h="40202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mn-lt"/>
                        </a:rPr>
                        <a:t>Profiles of its</a:t>
                      </a:r>
                      <a:r>
                        <a:rPr lang="en-US" sz="1200" baseline="0" dirty="0" smtClean="0">
                          <a:solidFill>
                            <a:schemeClr val="bg1"/>
                          </a:solidFill>
                          <a:latin typeface="+mn-lt"/>
                        </a:rPr>
                        <a:t> clients and their needs</a:t>
                      </a:r>
                      <a:endParaRPr lang="en-US" sz="1200" b="0" dirty="0" smtClean="0">
                        <a:solidFill>
                          <a:schemeClr val="bg1"/>
                        </a:solidFill>
                        <a:latin typeface="+mn-lt"/>
                      </a:endParaRPr>
                    </a:p>
                  </a:txBody>
                  <a:tcPr anchor="ctr">
                    <a:solidFill>
                      <a:schemeClr val="tx2">
                        <a:lumMod val="75000"/>
                      </a:schemeClr>
                    </a:solidFill>
                  </a:tcPr>
                </a:tc>
                <a:tc gridSpan="2">
                  <a:txBody>
                    <a:bodyPr/>
                    <a:lstStyle/>
                    <a:p>
                      <a:pPr lvl="0"/>
                      <a:r>
                        <a:rPr lang="en-US" sz="1000" kern="1200" dirty="0" smtClean="0">
                          <a:solidFill>
                            <a:schemeClr val="dk1"/>
                          </a:solidFill>
                          <a:effectLst/>
                          <a:latin typeface="+mn-lt"/>
                          <a:ea typeface="+mn-ea"/>
                          <a:cs typeface="+mn-cs"/>
                        </a:rPr>
                        <a:t>Clients</a:t>
                      </a:r>
                      <a:r>
                        <a:rPr lang="en-US" sz="1000" kern="1200" baseline="0" dirty="0" smtClean="0">
                          <a:solidFill>
                            <a:schemeClr val="dk1"/>
                          </a:solidFill>
                          <a:effectLst/>
                          <a:latin typeface="+mn-lt"/>
                          <a:ea typeface="+mn-ea"/>
                          <a:cs typeface="+mn-cs"/>
                        </a:rPr>
                        <a:t> are monthly income earners only. If one meets eligibility criteria of AEON and can present required documents, AEON will decide on the loan amount.</a:t>
                      </a:r>
                      <a:endParaRPr lang="en-US" sz="1000" kern="1200" dirty="0" smtClean="0">
                        <a:solidFill>
                          <a:schemeClr val="dk1"/>
                        </a:solidFill>
                        <a:effectLst/>
                        <a:latin typeface="+mn-lt"/>
                        <a:ea typeface="+mn-ea"/>
                        <a:cs typeface="+mn-cs"/>
                      </a:endParaRPr>
                    </a:p>
                  </a:txBody>
                  <a:tcPr anchor="ctr">
                    <a:solidFill>
                      <a:srgbClr val="C6D9F1"/>
                    </a:solidFill>
                  </a:tcPr>
                </a:tc>
                <a:tc hMerge="1">
                  <a:txBody>
                    <a:bodyPr/>
                    <a:lstStyle/>
                    <a:p>
                      <a:pPr lvl="0"/>
                      <a:endParaRPr lang="en-US" sz="1000" kern="1200" dirty="0" smtClean="0">
                        <a:solidFill>
                          <a:schemeClr val="dk1"/>
                        </a:solidFill>
                        <a:effectLst/>
                        <a:latin typeface="+mn-lt"/>
                        <a:ea typeface="+mn-ea"/>
                        <a:cs typeface="+mn-cs"/>
                      </a:endParaRPr>
                    </a:p>
                  </a:txBody>
                  <a:tcPr anchor="ctr"/>
                </a:tc>
                <a:extLst>
                  <a:ext uri="{0D108BD9-81ED-4DB2-BD59-A6C34878D82A}">
                    <a16:rowId xmlns:a16="http://schemas.microsoft.com/office/drawing/2014/main" val="10010"/>
                  </a:ext>
                </a:extLst>
              </a:tr>
              <a:tr h="243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chemeClr val="bg1"/>
                          </a:solidFill>
                          <a:latin typeface="+mn-lt"/>
                        </a:rPr>
                        <a:t>Future plan</a:t>
                      </a:r>
                    </a:p>
                  </a:txBody>
                  <a:tcPr anchor="ctr">
                    <a:solidFill>
                      <a:schemeClr val="tx2">
                        <a:lumMod val="75000"/>
                      </a:schemeClr>
                    </a:solidFill>
                  </a:tcPr>
                </a:tc>
                <a:tc gridSpan="2">
                  <a:txBody>
                    <a:bodyPr/>
                    <a:lstStyle/>
                    <a:p>
                      <a:pPr marL="171450" lvl="0" indent="-171450">
                        <a:buFont typeface="Arial" pitchFamily="34" charset="0"/>
                        <a:buChar char="•"/>
                      </a:pPr>
                      <a:r>
                        <a:rPr lang="en-US" sz="1000" kern="1200" baseline="0" dirty="0" smtClean="0">
                          <a:solidFill>
                            <a:schemeClr val="dk1"/>
                          </a:solidFill>
                          <a:effectLst/>
                          <a:latin typeface="+mn-lt"/>
                          <a:ea typeface="+mn-ea"/>
                          <a:cs typeface="+mn-cs"/>
                        </a:rPr>
                        <a:t>AEON plans to expand to Mandalay in near future. It has already received the license to operate in Mandalay.</a:t>
                      </a:r>
                    </a:p>
                    <a:p>
                      <a:pPr marL="171450" marR="0" lvl="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000" kern="1200" dirty="0" smtClean="0">
                          <a:solidFill>
                            <a:schemeClr val="dk1"/>
                          </a:solidFill>
                          <a:effectLst/>
                          <a:latin typeface="+mn-lt"/>
                          <a:ea typeface="+mn-ea"/>
                          <a:cs typeface="+mn-cs"/>
                        </a:rPr>
                        <a:t>However, </a:t>
                      </a:r>
                      <a:r>
                        <a:rPr lang="en-US" sz="1000" kern="1200" baseline="0" dirty="0" smtClean="0">
                          <a:solidFill>
                            <a:schemeClr val="dk1"/>
                          </a:solidFill>
                          <a:effectLst/>
                          <a:latin typeface="+mn-lt"/>
                          <a:ea typeface="+mn-ea"/>
                          <a:cs typeface="+mn-cs"/>
                        </a:rPr>
                        <a:t>the </a:t>
                      </a:r>
                      <a:r>
                        <a:rPr lang="en-US" sz="1000" kern="1200" dirty="0" smtClean="0">
                          <a:solidFill>
                            <a:schemeClr val="dk1"/>
                          </a:solidFill>
                          <a:effectLst/>
                          <a:latin typeface="+mn-lt"/>
                          <a:ea typeface="+mn-ea"/>
                          <a:cs typeface="+mn-cs"/>
                        </a:rPr>
                        <a:t>Financial</a:t>
                      </a:r>
                      <a:r>
                        <a:rPr lang="en-US" sz="1000" kern="1200" baseline="0" dirty="0" smtClean="0">
                          <a:solidFill>
                            <a:schemeClr val="dk1"/>
                          </a:solidFill>
                          <a:effectLst/>
                          <a:latin typeface="+mn-lt"/>
                          <a:ea typeface="+mn-ea"/>
                          <a:cs typeface="+mn-cs"/>
                        </a:rPr>
                        <a:t> Regulatory Department  has directed them to stop agent development at the moment and AEON expects it could resume agent development in a few months. </a:t>
                      </a:r>
                    </a:p>
                  </a:txBody>
                  <a:tcPr anchor="ctr"/>
                </a:tc>
                <a:tc hMerge="1">
                  <a:txBody>
                    <a:bodyPr/>
                    <a:lstStyle/>
                    <a:p>
                      <a:endParaRPr lang="en-US"/>
                    </a:p>
                  </a:txBody>
                  <a:tcPr/>
                </a:tc>
                <a:extLst>
                  <a:ext uri="{0D108BD9-81ED-4DB2-BD59-A6C34878D82A}">
                    <a16:rowId xmlns:a16="http://schemas.microsoft.com/office/drawing/2014/main" val="10011"/>
                  </a:ext>
                </a:extLst>
              </a:tr>
            </a:tbl>
          </a:graphicData>
        </a:graphic>
      </p:graphicFrame>
      <p:sp>
        <p:nvSpPr>
          <p:cNvPr id="11" name="TextBox 10"/>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Tree>
    <p:extLst>
      <p:ext uri="{BB962C8B-B14F-4D97-AF65-F5344CB8AC3E}">
        <p14:creationId xmlns:p14="http://schemas.microsoft.com/office/powerpoint/2010/main" val="19739857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4022099418"/>
              </p:ext>
            </p:extLst>
          </p:nvPr>
        </p:nvGraphicFramePr>
        <p:xfrm>
          <a:off x="304801" y="1981200"/>
          <a:ext cx="9372600" cy="426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p:cNvSpPr txBox="1"/>
          <p:nvPr/>
        </p:nvSpPr>
        <p:spPr>
          <a:xfrm>
            <a:off x="304801" y="990600"/>
            <a:ext cx="9372600" cy="934358"/>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t>The model AEON is adopting is fast and efficient as it cuts the role of loan officers paying visits to reach out to the customers. However, in contradiction with the nature of microfinance, AEON in some cases finance customers who buy latest model products which are considered luxury items. AEON carries high risk of losing the license as it is conducting consumer financing business under microfinance license by taking advantage of loopholes in the regulations.</a:t>
            </a:r>
          </a:p>
        </p:txBody>
      </p:sp>
      <p:sp>
        <p:nvSpPr>
          <p:cNvPr id="5" name="TextBox 4"/>
          <p:cNvSpPr txBox="1"/>
          <p:nvPr/>
        </p:nvSpPr>
        <p:spPr>
          <a:xfrm>
            <a:off x="82550" y="457143"/>
            <a:ext cx="9747251" cy="461665"/>
          </a:xfrm>
          <a:prstGeom prst="rect">
            <a:avLst/>
          </a:prstGeom>
          <a:noFill/>
          <a:ln w="28575">
            <a:noFill/>
          </a:ln>
        </p:spPr>
        <p:txBody>
          <a:bodyPr wrap="square" rtlCol="0">
            <a:spAutoFit/>
          </a:bodyPr>
          <a:lstStyle/>
          <a:p>
            <a:r>
              <a:rPr lang="en-US" sz="2400" dirty="0" smtClean="0">
                <a:solidFill>
                  <a:srgbClr val="1F497D">
                    <a:lumMod val="50000"/>
                  </a:srgbClr>
                </a:solidFill>
              </a:rPr>
              <a:t>AEON Consumer Finance Process</a:t>
            </a:r>
            <a:endParaRPr lang="en-US" sz="2400" dirty="0">
              <a:solidFill>
                <a:srgbClr val="1F497D">
                  <a:lumMod val="50000"/>
                </a:srgbClr>
              </a:solidFill>
            </a:endParaRPr>
          </a:p>
        </p:txBody>
      </p:sp>
      <p:sp>
        <p:nvSpPr>
          <p:cNvPr id="6" name="TextBox 5"/>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
        <p:nvSpPr>
          <p:cNvPr id="7"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Tree>
    <p:extLst>
      <p:ext uri="{BB962C8B-B14F-4D97-AF65-F5344CB8AC3E}">
        <p14:creationId xmlns:p14="http://schemas.microsoft.com/office/powerpoint/2010/main" val="36775746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503635897"/>
              </p:ext>
            </p:extLst>
          </p:nvPr>
        </p:nvGraphicFramePr>
        <p:xfrm>
          <a:off x="1651000" y="1227668"/>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1600201" y="5562600"/>
            <a:ext cx="6553200" cy="400114"/>
            <a:chOff x="308847" y="3802407"/>
            <a:chExt cx="6236377" cy="400114"/>
          </a:xfrm>
        </p:grpSpPr>
        <p:sp>
          <p:nvSpPr>
            <p:cNvPr id="5" name="Rectangle 4"/>
            <p:cNvSpPr/>
            <p:nvPr/>
          </p:nvSpPr>
          <p:spPr>
            <a:xfrm>
              <a:off x="308847" y="3802407"/>
              <a:ext cx="6236377" cy="400114"/>
            </a:xfrm>
            <a:prstGeom prst="rect">
              <a:avLst/>
            </a:pr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smtClean="0">
                  <a:solidFill>
                    <a:srgbClr val="1F497D">
                      <a:lumMod val="75000"/>
                    </a:srgbClr>
                  </a:solidFill>
                </a:rPr>
                <a:t>    Section 8: M&amp;A Target Shortlisting and Their Comparative Analysis</a:t>
              </a:r>
              <a:endParaRPr lang="en-US" dirty="0">
                <a:solidFill>
                  <a:srgbClr val="1F497D">
                    <a:lumMod val="75000"/>
                  </a:srgbClr>
                </a:solidFill>
              </a:endParaRPr>
            </a:p>
          </p:txBody>
        </p:sp>
        <p:sp>
          <p:nvSpPr>
            <p:cNvPr id="6" name="Rectangle 5"/>
            <p:cNvSpPr/>
            <p:nvPr/>
          </p:nvSpPr>
          <p:spPr>
            <a:xfrm>
              <a:off x="308847" y="3802407"/>
              <a:ext cx="6236377" cy="4001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7591" tIns="27940" rIns="27940" bIns="27940" numCol="1" spcCol="1270" anchor="ctr" anchorCtr="0">
              <a:noAutofit/>
            </a:bodyPr>
            <a:lstStyle/>
            <a:p>
              <a:pPr defTabSz="488950">
                <a:lnSpc>
                  <a:spcPct val="90000"/>
                </a:lnSpc>
                <a:spcAft>
                  <a:spcPct val="35000"/>
                </a:spcAft>
              </a:pPr>
              <a:endParaRPr lang="en-US" sz="1100">
                <a:solidFill>
                  <a:prstClr val="white"/>
                </a:solidFill>
              </a:endParaRPr>
            </a:p>
          </p:txBody>
        </p:sp>
      </p:grpSp>
      <p:sp>
        <p:nvSpPr>
          <p:cNvPr id="4" name="Oval 3"/>
          <p:cNvSpPr/>
          <p:nvPr/>
        </p:nvSpPr>
        <p:spPr>
          <a:xfrm>
            <a:off x="1350128" y="5512586"/>
            <a:ext cx="500143" cy="500142"/>
          </a:xfrm>
          <a:prstGeom prst="ellipse">
            <a:avLst/>
          </a:prstGeom>
          <a:ln>
            <a:solidFill>
              <a:schemeClr val="bg1">
                <a:lumMod val="65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TextBox 6"/>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Research Services in Microfinance Sector</a:t>
            </a:r>
            <a:endParaRPr lang="en-US" sz="2400" dirty="0">
              <a:solidFill>
                <a:srgbClr val="1F497D">
                  <a:lumMod val="50000"/>
                </a:srgbClr>
              </a:solidFill>
            </a:endParaRPr>
          </a:p>
        </p:txBody>
      </p:sp>
    </p:spTree>
    <p:extLst>
      <p:ext uri="{BB962C8B-B14F-4D97-AF65-F5344CB8AC3E}">
        <p14:creationId xmlns:p14="http://schemas.microsoft.com/office/powerpoint/2010/main" val="18551280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4953002" y="1399403"/>
            <a:ext cx="57509" cy="4925199"/>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6" name="Oval 5"/>
          <p:cNvSpPr/>
          <p:nvPr/>
        </p:nvSpPr>
        <p:spPr>
          <a:xfrm>
            <a:off x="381000" y="2662536"/>
            <a:ext cx="990600" cy="461664"/>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1,842</a:t>
            </a:r>
            <a:endParaRPr lang="en-US" sz="1400" dirty="0">
              <a:solidFill>
                <a:prstClr val="white"/>
              </a:solidFill>
            </a:endParaRPr>
          </a:p>
        </p:txBody>
      </p:sp>
      <p:sp>
        <p:nvSpPr>
          <p:cNvPr id="8" name="TextBox 7"/>
          <p:cNvSpPr txBox="1"/>
          <p:nvPr/>
        </p:nvSpPr>
        <p:spPr>
          <a:xfrm>
            <a:off x="1447801" y="2667002"/>
            <a:ext cx="3429000" cy="430887"/>
          </a:xfrm>
          <a:prstGeom prst="rect">
            <a:avLst/>
          </a:prstGeom>
          <a:noFill/>
        </p:spPr>
        <p:txBody>
          <a:bodyPr wrap="square" rtlCol="0">
            <a:spAutoFit/>
          </a:bodyPr>
          <a:lstStyle/>
          <a:p>
            <a:pPr algn="just"/>
            <a:r>
              <a:rPr lang="en-US" sz="1100" dirty="0" smtClean="0">
                <a:solidFill>
                  <a:prstClr val="black"/>
                </a:solidFill>
              </a:rPr>
              <a:t>Regulated pawnshops registered with city development committees as of 2013</a:t>
            </a:r>
            <a:endParaRPr lang="en-US" sz="1100" dirty="0">
              <a:solidFill>
                <a:prstClr val="black"/>
              </a:solidFill>
            </a:endParaRPr>
          </a:p>
        </p:txBody>
      </p:sp>
      <p:sp>
        <p:nvSpPr>
          <p:cNvPr id="9" name="Oval 8"/>
          <p:cNvSpPr/>
          <p:nvPr/>
        </p:nvSpPr>
        <p:spPr>
          <a:xfrm>
            <a:off x="381000" y="3500736"/>
            <a:ext cx="990600" cy="461664"/>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184</a:t>
            </a:r>
            <a:endParaRPr lang="en-US" sz="1400" dirty="0">
              <a:solidFill>
                <a:prstClr val="white"/>
              </a:solidFill>
            </a:endParaRPr>
          </a:p>
        </p:txBody>
      </p:sp>
      <p:sp>
        <p:nvSpPr>
          <p:cNvPr id="10" name="TextBox 9"/>
          <p:cNvSpPr txBox="1"/>
          <p:nvPr/>
        </p:nvSpPr>
        <p:spPr>
          <a:xfrm>
            <a:off x="1447801" y="3159205"/>
            <a:ext cx="3429000" cy="1107996"/>
          </a:xfrm>
          <a:prstGeom prst="rect">
            <a:avLst/>
          </a:prstGeom>
          <a:noFill/>
        </p:spPr>
        <p:txBody>
          <a:bodyPr wrap="square" rtlCol="0">
            <a:spAutoFit/>
          </a:bodyPr>
          <a:lstStyle/>
          <a:p>
            <a:pPr algn="just"/>
            <a:r>
              <a:rPr lang="en-US" sz="1100" dirty="0" smtClean="0">
                <a:solidFill>
                  <a:prstClr val="black"/>
                </a:solidFill>
              </a:rPr>
              <a:t>Pawnshops regulated by Myanmar Small Loans Enterprise of Ministry of Finance as of 2013 (Majority of the outlets have ceased operations as the government wants to withdraw from the competition since they have limited reach and capital and in this way, gives more chances to private sector.)</a:t>
            </a:r>
            <a:endParaRPr lang="en-US" sz="1100" dirty="0">
              <a:solidFill>
                <a:prstClr val="black"/>
              </a:solidFill>
            </a:endParaRPr>
          </a:p>
        </p:txBody>
      </p:sp>
      <p:sp>
        <p:nvSpPr>
          <p:cNvPr id="11" name="Oval 10"/>
          <p:cNvSpPr/>
          <p:nvPr/>
        </p:nvSpPr>
        <p:spPr>
          <a:xfrm>
            <a:off x="381000" y="4338936"/>
            <a:ext cx="990600" cy="461664"/>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280</a:t>
            </a:r>
            <a:endParaRPr lang="en-US" sz="1400" dirty="0">
              <a:solidFill>
                <a:prstClr val="white"/>
              </a:solidFill>
            </a:endParaRPr>
          </a:p>
        </p:txBody>
      </p:sp>
      <p:sp>
        <p:nvSpPr>
          <p:cNvPr id="12" name="TextBox 11"/>
          <p:cNvSpPr txBox="1"/>
          <p:nvPr/>
        </p:nvSpPr>
        <p:spPr>
          <a:xfrm>
            <a:off x="1447801" y="4369715"/>
            <a:ext cx="3429000" cy="430887"/>
          </a:xfrm>
          <a:prstGeom prst="rect">
            <a:avLst/>
          </a:prstGeom>
          <a:noFill/>
        </p:spPr>
        <p:txBody>
          <a:bodyPr wrap="square" rtlCol="0">
            <a:spAutoFit/>
          </a:bodyPr>
          <a:lstStyle/>
          <a:p>
            <a:pPr algn="just"/>
            <a:r>
              <a:rPr lang="en-US" sz="1100" dirty="0" smtClean="0">
                <a:solidFill>
                  <a:prstClr val="black"/>
                </a:solidFill>
              </a:rPr>
              <a:t>Number of pawnshops permitted by YCDC in 2014-2015 FY</a:t>
            </a:r>
            <a:endParaRPr lang="en-US" sz="1100" dirty="0">
              <a:solidFill>
                <a:prstClr val="black"/>
              </a:solidFill>
            </a:endParaRPr>
          </a:p>
        </p:txBody>
      </p:sp>
      <p:sp>
        <p:nvSpPr>
          <p:cNvPr id="13" name="TextBox 12"/>
          <p:cNvSpPr txBox="1"/>
          <p:nvPr/>
        </p:nvSpPr>
        <p:spPr>
          <a:xfrm>
            <a:off x="152399" y="1990636"/>
            <a:ext cx="4724402" cy="671338"/>
          </a:xfrm>
          <a:prstGeom prst="rect">
            <a:avLst/>
          </a:prstGeom>
          <a:noFill/>
        </p:spPr>
        <p:txBody>
          <a:bodyPr wrap="square" rtlCol="0">
            <a:spAutoFit/>
          </a:bodyPr>
          <a:lstStyle/>
          <a:p>
            <a:pPr marL="171450" indent="-171450" algn="just">
              <a:lnSpc>
                <a:spcPct val="114000"/>
              </a:lnSpc>
              <a:buFont typeface="Arial" pitchFamily="34" charset="0"/>
              <a:buChar char="•"/>
            </a:pPr>
            <a:r>
              <a:rPr lang="en-US" sz="1100" dirty="0" smtClean="0">
                <a:solidFill>
                  <a:prstClr val="black"/>
                </a:solidFill>
              </a:rPr>
              <a:t>2026 regulated pawnshops in total as of 2013</a:t>
            </a:r>
          </a:p>
          <a:p>
            <a:pPr marL="171450" indent="-171450" algn="just">
              <a:lnSpc>
                <a:spcPct val="114000"/>
              </a:lnSpc>
              <a:buFont typeface="Arial" pitchFamily="34" charset="0"/>
              <a:buChar char="•"/>
            </a:pPr>
            <a:r>
              <a:rPr lang="en-US" sz="1100" dirty="0" smtClean="0">
                <a:solidFill>
                  <a:prstClr val="black"/>
                </a:solidFill>
              </a:rPr>
              <a:t>Each year, Yangon City Development Committee (YCDC) permits about 250 licenses to operate in 33 townships within YCDC area.</a:t>
            </a:r>
            <a:endParaRPr lang="en-US" sz="1100" dirty="0">
              <a:solidFill>
                <a:prstClr val="black"/>
              </a:solidFill>
            </a:endParaRPr>
          </a:p>
        </p:txBody>
      </p:sp>
      <p:sp>
        <p:nvSpPr>
          <p:cNvPr id="16" name="TextBox 15"/>
          <p:cNvSpPr txBox="1"/>
          <p:nvPr/>
        </p:nvSpPr>
        <p:spPr>
          <a:xfrm>
            <a:off x="5162550" y="4816021"/>
            <a:ext cx="4514850" cy="1443344"/>
          </a:xfrm>
          <a:prstGeom prst="rect">
            <a:avLst/>
          </a:prstGeom>
          <a:solidFill>
            <a:schemeClr val="tx2">
              <a:lumMod val="20000"/>
              <a:lumOff val="80000"/>
            </a:schemeClr>
          </a:solidFill>
        </p:spPr>
        <p:txBody>
          <a:bodyPr wrap="square" rtlCol="0">
            <a:spAutoFit/>
          </a:bodyPr>
          <a:lstStyle/>
          <a:p>
            <a:pPr marL="171450" indent="-171450" algn="just">
              <a:lnSpc>
                <a:spcPct val="114000"/>
              </a:lnSpc>
              <a:buFont typeface="Arial" pitchFamily="34" charset="0"/>
              <a:buChar char="•"/>
            </a:pPr>
            <a:r>
              <a:rPr lang="en-US" sz="1100" dirty="0" smtClean="0">
                <a:solidFill>
                  <a:prstClr val="black"/>
                </a:solidFill>
              </a:rPr>
              <a:t>Regardless of the steady growth of regulated financial market, informal money lending will continue to be a common source of lending for following competitive advantages it has over formal lending sources:</a:t>
            </a:r>
          </a:p>
          <a:p>
            <a:pPr marL="285750" indent="-285750" algn="just">
              <a:lnSpc>
                <a:spcPct val="114000"/>
              </a:lnSpc>
              <a:buFontTx/>
              <a:buAutoNum type="romanLcParenBoth"/>
            </a:pPr>
            <a:r>
              <a:rPr lang="en-US" sz="1100" dirty="0" smtClean="0">
                <a:solidFill>
                  <a:prstClr val="black"/>
                </a:solidFill>
              </a:rPr>
              <a:t>No limit on the amount of loan</a:t>
            </a:r>
          </a:p>
          <a:p>
            <a:pPr marL="285750" indent="-285750" algn="just">
              <a:lnSpc>
                <a:spcPct val="114000"/>
              </a:lnSpc>
              <a:buFontTx/>
              <a:buAutoNum type="romanLcParenBoth"/>
            </a:pPr>
            <a:r>
              <a:rPr lang="en-US" sz="1100" dirty="0" smtClean="0">
                <a:solidFill>
                  <a:prstClr val="black"/>
                </a:solidFill>
              </a:rPr>
              <a:t>Proximity and flexibility in negotiating borrowing terms</a:t>
            </a:r>
          </a:p>
          <a:p>
            <a:pPr marL="285750" indent="-285750" algn="just">
              <a:lnSpc>
                <a:spcPct val="114000"/>
              </a:lnSpc>
              <a:buFontTx/>
              <a:buAutoNum type="romanLcParenBoth"/>
            </a:pPr>
            <a:r>
              <a:rPr lang="en-US" sz="1100" dirty="0" smtClean="0">
                <a:solidFill>
                  <a:prstClr val="black"/>
                </a:solidFill>
              </a:rPr>
              <a:t>Easy access for a loan without strict eligibility criteria </a:t>
            </a:r>
          </a:p>
          <a:p>
            <a:pPr marL="285750" indent="-285750" algn="just">
              <a:lnSpc>
                <a:spcPct val="114000"/>
              </a:lnSpc>
              <a:buFontTx/>
              <a:buAutoNum type="romanLcParenBoth"/>
            </a:pPr>
            <a:r>
              <a:rPr lang="en-US" sz="1100" dirty="0" smtClean="0">
                <a:solidFill>
                  <a:prstClr val="black"/>
                </a:solidFill>
              </a:rPr>
              <a:t>Collateral does not require in every case</a:t>
            </a:r>
            <a:endParaRPr lang="en-US" sz="1100" dirty="0">
              <a:solidFill>
                <a:prstClr val="black"/>
              </a:solidFill>
            </a:endParaRPr>
          </a:p>
        </p:txBody>
      </p:sp>
      <p:sp>
        <p:nvSpPr>
          <p:cNvPr id="17" name="TextBox 16"/>
          <p:cNvSpPr txBox="1"/>
          <p:nvPr/>
        </p:nvSpPr>
        <p:spPr>
          <a:xfrm>
            <a:off x="5181601" y="2026258"/>
            <a:ext cx="4495800" cy="1443344"/>
          </a:xfrm>
          <a:prstGeom prst="rect">
            <a:avLst/>
          </a:prstGeom>
          <a:noFill/>
        </p:spPr>
        <p:txBody>
          <a:bodyPr wrap="square" rtlCol="0">
            <a:spAutoFit/>
          </a:bodyPr>
          <a:lstStyle/>
          <a:p>
            <a:pPr marL="171450" indent="-171450" algn="just">
              <a:lnSpc>
                <a:spcPct val="114000"/>
              </a:lnSpc>
              <a:buFont typeface="Arial" pitchFamily="34" charset="0"/>
              <a:buChar char="•"/>
            </a:pPr>
            <a:r>
              <a:rPr lang="en-US" sz="1100" dirty="0" smtClean="0">
                <a:solidFill>
                  <a:prstClr val="black"/>
                </a:solidFill>
              </a:rPr>
              <a:t>A type of unregulated lending common not just in rural areas but among the urban population as well</a:t>
            </a:r>
          </a:p>
          <a:p>
            <a:pPr marL="171450" indent="-171450" algn="just">
              <a:lnSpc>
                <a:spcPct val="114000"/>
              </a:lnSpc>
              <a:buFont typeface="Arial" pitchFamily="34" charset="0"/>
              <a:buChar char="•"/>
            </a:pPr>
            <a:r>
              <a:rPr lang="en-US" sz="1100" dirty="0" smtClean="0">
                <a:solidFill>
                  <a:prstClr val="black"/>
                </a:solidFill>
              </a:rPr>
              <a:t>A source of credit for not just low income earners but also for those who need cash to circulate in their businesses.</a:t>
            </a:r>
          </a:p>
          <a:p>
            <a:pPr marL="171450" indent="-171450" algn="just">
              <a:lnSpc>
                <a:spcPct val="114000"/>
              </a:lnSpc>
              <a:buFont typeface="Arial" pitchFamily="34" charset="0"/>
              <a:buChar char="•"/>
            </a:pPr>
            <a:r>
              <a:rPr lang="en-US" sz="1100" dirty="0" smtClean="0">
                <a:solidFill>
                  <a:prstClr val="black"/>
                </a:solidFill>
              </a:rPr>
              <a:t>Lending rates vary from 3 percent to 20 percent most of the time. The rates depend mostly on the relationship between the borrower and the lender.</a:t>
            </a:r>
          </a:p>
        </p:txBody>
      </p:sp>
      <p:sp>
        <p:nvSpPr>
          <p:cNvPr id="18" name="TextBox 17"/>
          <p:cNvSpPr txBox="1"/>
          <p:nvPr/>
        </p:nvSpPr>
        <p:spPr>
          <a:xfrm>
            <a:off x="228600" y="4998058"/>
            <a:ext cx="4648200" cy="1250342"/>
          </a:xfrm>
          <a:prstGeom prst="rect">
            <a:avLst/>
          </a:prstGeom>
          <a:solidFill>
            <a:srgbClr val="C6D9F1"/>
          </a:solidFill>
        </p:spPr>
        <p:txBody>
          <a:bodyPr wrap="square" rtlCol="0">
            <a:spAutoFit/>
          </a:bodyPr>
          <a:lstStyle/>
          <a:p>
            <a:pPr marL="171450" indent="-171450" algn="just">
              <a:lnSpc>
                <a:spcPct val="114000"/>
              </a:lnSpc>
              <a:buFont typeface="Arial" pitchFamily="34" charset="0"/>
              <a:buChar char="•"/>
            </a:pPr>
            <a:r>
              <a:rPr lang="en-US" sz="1100" dirty="0" smtClean="0">
                <a:solidFill>
                  <a:prstClr val="black"/>
                </a:solidFill>
              </a:rPr>
              <a:t>Pawnshops will continue to be a source of emergency cash for the fact that there is no limit on the amount of loan as it depends purely on the value of collateral and there is no restriction which deters someone who does not have monthly income from taking a loan.</a:t>
            </a:r>
          </a:p>
          <a:p>
            <a:pPr marL="171450" indent="-171450" algn="just">
              <a:lnSpc>
                <a:spcPct val="114000"/>
              </a:lnSpc>
              <a:buFont typeface="Arial" pitchFamily="34" charset="0"/>
              <a:buChar char="•"/>
            </a:pPr>
            <a:r>
              <a:rPr lang="en-US" sz="1100" dirty="0" smtClean="0">
                <a:solidFill>
                  <a:prstClr val="black"/>
                </a:solidFill>
              </a:rPr>
              <a:t>Having legal right to lend money is a competitive advantage it has over informal lenders.</a:t>
            </a:r>
          </a:p>
        </p:txBody>
      </p:sp>
      <p:sp>
        <p:nvSpPr>
          <p:cNvPr id="21" name="Oval 20"/>
          <p:cNvSpPr/>
          <p:nvPr/>
        </p:nvSpPr>
        <p:spPr>
          <a:xfrm>
            <a:off x="5257801" y="3500736"/>
            <a:ext cx="1143000" cy="537864"/>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400,000</a:t>
            </a:r>
            <a:endParaRPr lang="en-US" sz="1400" dirty="0">
              <a:solidFill>
                <a:prstClr val="white"/>
              </a:solidFill>
            </a:endParaRPr>
          </a:p>
        </p:txBody>
      </p:sp>
      <p:sp>
        <p:nvSpPr>
          <p:cNvPr id="22" name="TextBox 21"/>
          <p:cNvSpPr txBox="1"/>
          <p:nvPr/>
        </p:nvSpPr>
        <p:spPr>
          <a:xfrm>
            <a:off x="6400800" y="3624591"/>
            <a:ext cx="3276600" cy="261610"/>
          </a:xfrm>
          <a:prstGeom prst="rect">
            <a:avLst/>
          </a:prstGeom>
          <a:noFill/>
        </p:spPr>
        <p:txBody>
          <a:bodyPr wrap="square" rtlCol="0">
            <a:spAutoFit/>
          </a:bodyPr>
          <a:lstStyle/>
          <a:p>
            <a:pPr algn="just"/>
            <a:r>
              <a:rPr lang="en-US" sz="1100" dirty="0" smtClean="0">
                <a:solidFill>
                  <a:prstClr val="black"/>
                </a:solidFill>
              </a:rPr>
              <a:t>Total number of informal money lenders as of 2013 </a:t>
            </a:r>
            <a:endParaRPr lang="en-US" sz="1100" dirty="0">
              <a:solidFill>
                <a:prstClr val="black"/>
              </a:solidFill>
            </a:endParaRPr>
          </a:p>
        </p:txBody>
      </p:sp>
      <p:sp>
        <p:nvSpPr>
          <p:cNvPr id="23" name="TextBox 22"/>
          <p:cNvSpPr txBox="1"/>
          <p:nvPr/>
        </p:nvSpPr>
        <p:spPr>
          <a:xfrm>
            <a:off x="333375" y="1535668"/>
            <a:ext cx="4572000" cy="369332"/>
          </a:xfrm>
          <a:prstGeom prst="rect">
            <a:avLst/>
          </a:prstGeom>
          <a:noFill/>
        </p:spPr>
        <p:txBody>
          <a:bodyPr wrap="square" rtlCol="0">
            <a:spAutoFit/>
          </a:bodyPr>
          <a:lstStyle/>
          <a:p>
            <a:pPr algn="ctr"/>
            <a:r>
              <a:rPr lang="en-US" dirty="0" smtClean="0">
                <a:solidFill>
                  <a:prstClr val="black"/>
                </a:solidFill>
              </a:rPr>
              <a:t>                   Pawnshops (Regulated)</a:t>
            </a:r>
            <a:endParaRPr lang="en-US" dirty="0">
              <a:solidFill>
                <a:prstClr val="black"/>
              </a:solidFill>
            </a:endParaRPr>
          </a:p>
        </p:txBody>
      </p:sp>
      <p:sp>
        <p:nvSpPr>
          <p:cNvPr id="24" name="TextBox 23"/>
          <p:cNvSpPr txBox="1"/>
          <p:nvPr/>
        </p:nvSpPr>
        <p:spPr>
          <a:xfrm>
            <a:off x="5105400" y="1524001"/>
            <a:ext cx="4572000" cy="369332"/>
          </a:xfrm>
          <a:prstGeom prst="rect">
            <a:avLst/>
          </a:prstGeom>
          <a:noFill/>
        </p:spPr>
        <p:txBody>
          <a:bodyPr wrap="square" rtlCol="0">
            <a:spAutoFit/>
          </a:bodyPr>
          <a:lstStyle/>
          <a:p>
            <a:pPr algn="ctr"/>
            <a:r>
              <a:rPr lang="en-US" dirty="0" smtClean="0">
                <a:solidFill>
                  <a:prstClr val="black"/>
                </a:solidFill>
              </a:rPr>
              <a:t>                        Informal lenders (Unregulated)</a:t>
            </a:r>
            <a:endParaRPr lang="en-US" dirty="0">
              <a:solidFill>
                <a:prstClr val="black"/>
              </a:solidFill>
            </a:endParaRPr>
          </a:p>
        </p:txBody>
      </p:sp>
      <p:pic>
        <p:nvPicPr>
          <p:cNvPr id="26" name="Picture 2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452266"/>
            <a:ext cx="990600" cy="528935"/>
          </a:xfrm>
          <a:prstGeom prst="rect">
            <a:avLst/>
          </a:prstGeom>
        </p:spPr>
      </p:pic>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0" y="1399403"/>
            <a:ext cx="914401" cy="581799"/>
          </a:xfrm>
          <a:prstGeom prst="rect">
            <a:avLst/>
          </a:prstGeom>
        </p:spPr>
      </p:pic>
      <p:sp>
        <p:nvSpPr>
          <p:cNvPr id="31"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2: Informal Finance Market</a:t>
            </a:r>
          </a:p>
        </p:txBody>
      </p:sp>
      <p:sp>
        <p:nvSpPr>
          <p:cNvPr id="28" name="TextBox 27"/>
          <p:cNvSpPr txBox="1"/>
          <p:nvPr/>
        </p:nvSpPr>
        <p:spPr>
          <a:xfrm>
            <a:off x="152400" y="990602"/>
            <a:ext cx="9525001" cy="461665"/>
          </a:xfrm>
          <a:prstGeom prst="rect">
            <a:avLst/>
          </a:prstGeom>
          <a:noFill/>
        </p:spPr>
        <p:txBody>
          <a:bodyPr wrap="square" rtlCol="0">
            <a:spAutoFit/>
          </a:bodyPr>
          <a:lstStyle/>
          <a:p>
            <a:pPr algn="just"/>
            <a:r>
              <a:rPr lang="en-US" sz="1200" b="1" i="1" dirty="0" smtClean="0">
                <a:solidFill>
                  <a:prstClr val="black"/>
                </a:solidFill>
              </a:rPr>
              <a:t>Pawnshops and informal lenders are two credit sources that will continue to play a role regardless of the availability of different sources of formal lending.</a:t>
            </a:r>
            <a:endParaRPr lang="en-US" sz="1200" b="1" i="1" dirty="0">
              <a:solidFill>
                <a:prstClr val="black"/>
              </a:solidFill>
            </a:endParaRPr>
          </a:p>
        </p:txBody>
      </p:sp>
      <p:sp>
        <p:nvSpPr>
          <p:cNvPr id="33" name="TextBox 32"/>
          <p:cNvSpPr txBox="1"/>
          <p:nvPr/>
        </p:nvSpPr>
        <p:spPr>
          <a:xfrm>
            <a:off x="82550" y="457202"/>
            <a:ext cx="7099300" cy="461665"/>
          </a:xfrm>
          <a:prstGeom prst="rect">
            <a:avLst/>
          </a:prstGeom>
          <a:noFill/>
        </p:spPr>
        <p:txBody>
          <a:bodyPr wrap="square" rtlCol="0">
            <a:spAutoFit/>
          </a:bodyPr>
          <a:lstStyle/>
          <a:p>
            <a:r>
              <a:rPr lang="en-US" sz="2400" dirty="0" smtClean="0">
                <a:solidFill>
                  <a:srgbClr val="1F497D">
                    <a:lumMod val="50000"/>
                  </a:srgbClr>
                </a:solidFill>
              </a:rPr>
              <a:t>Assessing pawnshops and informal lenders</a:t>
            </a:r>
            <a:endParaRPr lang="en-US" dirty="0">
              <a:solidFill>
                <a:prstClr val="black"/>
              </a:solidFill>
            </a:endParaRPr>
          </a:p>
        </p:txBody>
      </p:sp>
      <p:sp>
        <p:nvSpPr>
          <p:cNvPr id="34" name="Oval 33"/>
          <p:cNvSpPr/>
          <p:nvPr/>
        </p:nvSpPr>
        <p:spPr>
          <a:xfrm>
            <a:off x="5257801" y="4186536"/>
            <a:ext cx="1143000" cy="537864"/>
          </a:xfrm>
          <a:prstGeom prst="ellipse">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prstClr val="white"/>
                </a:solidFill>
              </a:rPr>
              <a:t>35%</a:t>
            </a:r>
            <a:endParaRPr lang="en-US" sz="1400" dirty="0">
              <a:solidFill>
                <a:prstClr val="white"/>
              </a:solidFill>
            </a:endParaRPr>
          </a:p>
        </p:txBody>
      </p:sp>
      <p:sp>
        <p:nvSpPr>
          <p:cNvPr id="35" name="TextBox 34"/>
          <p:cNvSpPr txBox="1"/>
          <p:nvPr/>
        </p:nvSpPr>
        <p:spPr>
          <a:xfrm>
            <a:off x="6400800" y="4217315"/>
            <a:ext cx="3276600" cy="430887"/>
          </a:xfrm>
          <a:prstGeom prst="rect">
            <a:avLst/>
          </a:prstGeom>
          <a:noFill/>
        </p:spPr>
        <p:txBody>
          <a:bodyPr wrap="square" rtlCol="0">
            <a:spAutoFit/>
          </a:bodyPr>
          <a:lstStyle/>
          <a:p>
            <a:pPr algn="just"/>
            <a:r>
              <a:rPr lang="en-US" sz="1100" dirty="0" smtClean="0">
                <a:solidFill>
                  <a:prstClr val="black"/>
                </a:solidFill>
              </a:rPr>
              <a:t>Population that relies on informal lenders as a source of credit</a:t>
            </a:r>
            <a:endParaRPr lang="en-US" sz="1100" dirty="0">
              <a:solidFill>
                <a:prstClr val="black"/>
              </a:solidFill>
            </a:endParaRPr>
          </a:p>
        </p:txBody>
      </p:sp>
      <p:sp>
        <p:nvSpPr>
          <p:cNvPr id="36" name="TextBox 35"/>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UNCDF, MAP Report, In-depth Interviews</a:t>
            </a:r>
            <a:endParaRPr lang="en-US" sz="900" dirty="0">
              <a:solidFill>
                <a:prstClr val="black"/>
              </a:solidFill>
            </a:endParaRPr>
          </a:p>
        </p:txBody>
      </p:sp>
    </p:spTree>
    <p:extLst>
      <p:ext uri="{BB962C8B-B14F-4D97-AF65-F5344CB8AC3E}">
        <p14:creationId xmlns:p14="http://schemas.microsoft.com/office/powerpoint/2010/main" val="13129750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2: Informal 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YCDC, In-depth interviews</a:t>
            </a:r>
            <a:endParaRPr lang="en-US" sz="900" dirty="0">
              <a:solidFill>
                <a:prstClr val="black"/>
              </a:solidFill>
            </a:endParaRPr>
          </a:p>
        </p:txBody>
      </p:sp>
      <p:sp>
        <p:nvSpPr>
          <p:cNvPr id="4" name="TextBox 3"/>
          <p:cNvSpPr txBox="1"/>
          <p:nvPr/>
        </p:nvSpPr>
        <p:spPr>
          <a:xfrm>
            <a:off x="152400" y="990602"/>
            <a:ext cx="9601200" cy="646331"/>
          </a:xfrm>
          <a:prstGeom prst="rect">
            <a:avLst/>
          </a:prstGeom>
          <a:noFill/>
        </p:spPr>
        <p:txBody>
          <a:bodyPr wrap="square" rtlCol="0">
            <a:spAutoFit/>
          </a:bodyPr>
          <a:lstStyle/>
          <a:p>
            <a:pPr algn="just"/>
            <a:r>
              <a:rPr lang="en-US" sz="1200" b="1" i="1" dirty="0" smtClean="0">
                <a:solidFill>
                  <a:prstClr val="black"/>
                </a:solidFill>
              </a:rPr>
              <a:t>Previously, pawnshops were regulated by Small Loan Enterprise of the Ministry of Finance. However, several years back, the authority has been handed over to Regional City Development Committees. The whole process of getting a pawnshop licensed and operating it are all regulated by Revenue Department of respective City Development Committees.</a:t>
            </a:r>
            <a:endParaRPr lang="en-US" sz="1200" b="1" i="1" dirty="0">
              <a:solidFill>
                <a:prstClr val="black"/>
              </a:solidFill>
            </a:endParaRPr>
          </a:p>
        </p:txBody>
      </p:sp>
      <p:sp>
        <p:nvSpPr>
          <p:cNvPr id="6" name="Rounded Rectangle 5"/>
          <p:cNvSpPr/>
          <p:nvPr/>
        </p:nvSpPr>
        <p:spPr>
          <a:xfrm>
            <a:off x="228600" y="1828802"/>
            <a:ext cx="5105400" cy="268069"/>
          </a:xfrm>
          <a:prstGeom prst="round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rgbClr val="FFFFFF"/>
                </a:solidFill>
              </a:rPr>
              <a:t>Licensing</a:t>
            </a:r>
            <a:endParaRPr lang="en-US" sz="1400" b="1" dirty="0">
              <a:solidFill>
                <a:srgbClr val="FFFFFF"/>
              </a:solidFill>
            </a:endParaRPr>
          </a:p>
        </p:txBody>
      </p:sp>
      <p:sp>
        <p:nvSpPr>
          <p:cNvPr id="7" name="TextBox 6"/>
          <p:cNvSpPr txBox="1"/>
          <p:nvPr/>
        </p:nvSpPr>
        <p:spPr>
          <a:xfrm>
            <a:off x="228601" y="2055537"/>
            <a:ext cx="9448800" cy="1355371"/>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solidFill>
                  <a:prstClr val="black"/>
                </a:solidFill>
              </a:rPr>
              <a:t>During </a:t>
            </a:r>
            <a:r>
              <a:rPr lang="en-US" sz="1200" dirty="0">
                <a:solidFill>
                  <a:prstClr val="black"/>
                </a:solidFill>
              </a:rPr>
              <a:t>the license application process, the pawnbroker can propose the area/township to operate in.</a:t>
            </a:r>
          </a:p>
          <a:p>
            <a:pPr marL="171450" indent="-171450" algn="just">
              <a:lnSpc>
                <a:spcPct val="114000"/>
              </a:lnSpc>
              <a:buFont typeface="Arial" pitchFamily="34" charset="0"/>
              <a:buChar char="•"/>
            </a:pPr>
            <a:r>
              <a:rPr lang="en-US" sz="1200" dirty="0">
                <a:solidFill>
                  <a:prstClr val="black"/>
                </a:solidFill>
              </a:rPr>
              <a:t>License period is typically one year and can be renewed. The license fees vary depending on the location and license fees is also payable upon every renewal.</a:t>
            </a:r>
          </a:p>
          <a:p>
            <a:pPr marL="171450" indent="-171450" algn="just">
              <a:lnSpc>
                <a:spcPct val="114000"/>
              </a:lnSpc>
              <a:buFont typeface="Arial" pitchFamily="34" charset="0"/>
              <a:buChar char="•"/>
            </a:pPr>
            <a:r>
              <a:rPr lang="en-US" sz="1200" dirty="0">
                <a:solidFill>
                  <a:prstClr val="black"/>
                </a:solidFill>
              </a:rPr>
              <a:t>License fees vary from about 3 million Kyats to 12 million Kyats depending on the location. San </a:t>
            </a:r>
            <a:r>
              <a:rPr lang="en-US" sz="1200" dirty="0" err="1">
                <a:solidFill>
                  <a:prstClr val="black"/>
                </a:solidFill>
              </a:rPr>
              <a:t>Chaung</a:t>
            </a:r>
            <a:r>
              <a:rPr lang="en-US" sz="1200" dirty="0">
                <a:solidFill>
                  <a:prstClr val="black"/>
                </a:solidFill>
              </a:rPr>
              <a:t> and Hlaing </a:t>
            </a:r>
            <a:r>
              <a:rPr lang="en-US" sz="1200" dirty="0" err="1">
                <a:solidFill>
                  <a:prstClr val="black"/>
                </a:solidFill>
              </a:rPr>
              <a:t>Thar</a:t>
            </a:r>
            <a:r>
              <a:rPr lang="en-US" sz="1200" dirty="0">
                <a:solidFill>
                  <a:prstClr val="black"/>
                </a:solidFill>
              </a:rPr>
              <a:t> </a:t>
            </a:r>
            <a:r>
              <a:rPr lang="en-US" sz="1200" dirty="0" err="1">
                <a:solidFill>
                  <a:prstClr val="black"/>
                </a:solidFill>
              </a:rPr>
              <a:t>Yar</a:t>
            </a:r>
            <a:r>
              <a:rPr lang="en-US" sz="1200" dirty="0">
                <a:solidFill>
                  <a:prstClr val="black"/>
                </a:solidFill>
              </a:rPr>
              <a:t> are among the townships with highest license fees</a:t>
            </a:r>
            <a:r>
              <a:rPr lang="en-US" sz="1200" dirty="0" smtClean="0">
                <a:solidFill>
                  <a:prstClr val="black"/>
                </a:solidFill>
              </a:rPr>
              <a:t>.</a:t>
            </a:r>
          </a:p>
          <a:p>
            <a:pPr marL="171450" indent="-171450" algn="just">
              <a:lnSpc>
                <a:spcPct val="114000"/>
              </a:lnSpc>
              <a:buFont typeface="Arial" pitchFamily="34" charset="0"/>
              <a:buChar char="•"/>
            </a:pPr>
            <a:r>
              <a:rPr lang="en-US" sz="1200" dirty="0" smtClean="0">
                <a:solidFill>
                  <a:prstClr val="black"/>
                </a:solidFill>
              </a:rPr>
              <a:t>Previously, license fees saw annual increase of 5% every year. However, it has now declined to 3.5%.</a:t>
            </a:r>
            <a:endParaRPr lang="en-US" sz="1200" dirty="0">
              <a:solidFill>
                <a:prstClr val="black"/>
              </a:solidFill>
            </a:endParaRPr>
          </a:p>
        </p:txBody>
      </p:sp>
      <p:sp>
        <p:nvSpPr>
          <p:cNvPr id="8" name="Rounded Rectangle 7"/>
          <p:cNvSpPr/>
          <p:nvPr/>
        </p:nvSpPr>
        <p:spPr>
          <a:xfrm>
            <a:off x="247292" y="3465732"/>
            <a:ext cx="5105400" cy="268069"/>
          </a:xfrm>
          <a:prstGeom prst="round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rgbClr val="FFFFFF"/>
                </a:solidFill>
              </a:rPr>
              <a:t>Regulations</a:t>
            </a:r>
            <a:endParaRPr lang="en-US" sz="1400" b="1" dirty="0">
              <a:solidFill>
                <a:srgbClr val="FFFFFF"/>
              </a:solidFill>
            </a:endParaRPr>
          </a:p>
        </p:txBody>
      </p:sp>
      <p:sp>
        <p:nvSpPr>
          <p:cNvPr id="9" name="TextBox 8"/>
          <p:cNvSpPr txBox="1"/>
          <p:nvPr/>
        </p:nvSpPr>
        <p:spPr>
          <a:xfrm>
            <a:off x="228600" y="3733802"/>
            <a:ext cx="9372600" cy="1355371"/>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solidFill>
                  <a:prstClr val="black"/>
                </a:solidFill>
              </a:rPr>
              <a:t>Staffs of YCDC pay regular monthly visits to pawnshops to check the condition and operations of the shops.</a:t>
            </a:r>
          </a:p>
          <a:p>
            <a:pPr marL="171450" indent="-171450" algn="just">
              <a:lnSpc>
                <a:spcPct val="114000"/>
              </a:lnSpc>
              <a:buFont typeface="Arial" pitchFamily="34" charset="0"/>
              <a:buChar char="•"/>
            </a:pPr>
            <a:r>
              <a:rPr lang="en-US" sz="1200" dirty="0" smtClean="0">
                <a:solidFill>
                  <a:prstClr val="black"/>
                </a:solidFill>
              </a:rPr>
              <a:t>Interest rate is capped at 3% for gold and 10% for others such as clothes, electronics and home appliances. However, as the rates are the maximum, some pawnshops go lower to attempt larger market share.</a:t>
            </a:r>
          </a:p>
          <a:p>
            <a:pPr marL="171450" indent="-171450" algn="just">
              <a:lnSpc>
                <a:spcPct val="114000"/>
              </a:lnSpc>
              <a:buFont typeface="Arial" pitchFamily="34" charset="0"/>
              <a:buChar char="•"/>
            </a:pPr>
            <a:r>
              <a:rPr lang="en-US" sz="1200" dirty="0">
                <a:solidFill>
                  <a:prstClr val="black"/>
                </a:solidFill>
              </a:rPr>
              <a:t>Interest can be paid in a lump sum amount on the due date or paid on a monthly basis as it depends on the agreement between the lender and the borrower.</a:t>
            </a:r>
            <a:endParaRPr lang="en-US" sz="1200" dirty="0" smtClean="0">
              <a:solidFill>
                <a:prstClr val="black"/>
              </a:solidFill>
            </a:endParaRPr>
          </a:p>
          <a:p>
            <a:pPr marL="171450" indent="-171450" algn="just">
              <a:lnSpc>
                <a:spcPct val="114000"/>
              </a:lnSpc>
              <a:buFont typeface="Arial" pitchFamily="34" charset="0"/>
              <a:buChar char="•"/>
            </a:pPr>
            <a:r>
              <a:rPr lang="en-US" sz="1200" dirty="0" smtClean="0">
                <a:solidFill>
                  <a:prstClr val="black"/>
                </a:solidFill>
              </a:rPr>
              <a:t>Maximum loan period is also prescribed at 4 months for any type of collateral.</a:t>
            </a:r>
            <a:endParaRPr lang="en-US" sz="1200" dirty="0">
              <a:solidFill>
                <a:prstClr val="black"/>
              </a:solidFill>
            </a:endParaRPr>
          </a:p>
        </p:txBody>
      </p:sp>
      <p:sp>
        <p:nvSpPr>
          <p:cNvPr id="10" name="Rounded Rectangle 9"/>
          <p:cNvSpPr/>
          <p:nvPr/>
        </p:nvSpPr>
        <p:spPr>
          <a:xfrm>
            <a:off x="304801" y="5105402"/>
            <a:ext cx="5105400" cy="268069"/>
          </a:xfrm>
          <a:prstGeom prst="round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smtClean="0">
                <a:solidFill>
                  <a:srgbClr val="FFFFFF"/>
                </a:solidFill>
              </a:rPr>
              <a:t>Taxation</a:t>
            </a:r>
            <a:endParaRPr lang="en-US" sz="1400" b="1" dirty="0">
              <a:solidFill>
                <a:srgbClr val="FFFFFF"/>
              </a:solidFill>
            </a:endParaRPr>
          </a:p>
        </p:txBody>
      </p:sp>
      <p:sp>
        <p:nvSpPr>
          <p:cNvPr id="12" name="TextBox 11"/>
          <p:cNvSpPr txBox="1"/>
          <p:nvPr/>
        </p:nvSpPr>
        <p:spPr>
          <a:xfrm>
            <a:off x="228600" y="5372149"/>
            <a:ext cx="9372600" cy="723853"/>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solidFill>
                  <a:prstClr val="black"/>
                </a:solidFill>
              </a:rPr>
              <a:t>Tax is </a:t>
            </a:r>
            <a:r>
              <a:rPr lang="en-US" sz="1200" dirty="0">
                <a:solidFill>
                  <a:prstClr val="black"/>
                </a:solidFill>
              </a:rPr>
              <a:t>levied at 300,000 Kyats per annum in the first one or two </a:t>
            </a:r>
            <a:r>
              <a:rPr lang="en-US" sz="1200" dirty="0" smtClean="0">
                <a:solidFill>
                  <a:prstClr val="black"/>
                </a:solidFill>
              </a:rPr>
              <a:t>years of operations. </a:t>
            </a:r>
            <a:r>
              <a:rPr lang="en-US" sz="1200" dirty="0">
                <a:solidFill>
                  <a:prstClr val="black"/>
                </a:solidFill>
              </a:rPr>
              <a:t>Starting from third year, </a:t>
            </a:r>
            <a:r>
              <a:rPr lang="en-US" sz="1200" dirty="0" smtClean="0">
                <a:solidFill>
                  <a:prstClr val="black"/>
                </a:solidFill>
              </a:rPr>
              <a:t>the pawnshop will be entitled only 200,000 </a:t>
            </a:r>
            <a:r>
              <a:rPr lang="en-US" sz="1200" dirty="0">
                <a:solidFill>
                  <a:prstClr val="black"/>
                </a:solidFill>
              </a:rPr>
              <a:t>Kyats per annum. </a:t>
            </a:r>
            <a:endParaRPr lang="en-US" sz="1200" dirty="0" smtClean="0">
              <a:solidFill>
                <a:prstClr val="black"/>
              </a:solidFill>
            </a:endParaRPr>
          </a:p>
          <a:p>
            <a:pPr marL="171450" indent="-171450" algn="just">
              <a:lnSpc>
                <a:spcPct val="114000"/>
              </a:lnSpc>
              <a:buFont typeface="Arial" pitchFamily="34" charset="0"/>
              <a:buChar char="•"/>
            </a:pPr>
            <a:r>
              <a:rPr lang="en-US" sz="1200" dirty="0" smtClean="0">
                <a:solidFill>
                  <a:prstClr val="black"/>
                </a:solidFill>
              </a:rPr>
              <a:t>Tax payment is to be made to </a:t>
            </a:r>
            <a:r>
              <a:rPr lang="en-US" sz="1200" dirty="0">
                <a:solidFill>
                  <a:prstClr val="black"/>
                </a:solidFill>
              </a:rPr>
              <a:t>the Internal Revenue Department.</a:t>
            </a:r>
          </a:p>
        </p:txBody>
      </p:sp>
      <p:sp>
        <p:nvSpPr>
          <p:cNvPr id="13" name="TextBox 12"/>
          <p:cNvSpPr txBox="1"/>
          <p:nvPr/>
        </p:nvSpPr>
        <p:spPr>
          <a:xfrm>
            <a:off x="82550" y="457202"/>
            <a:ext cx="7099300" cy="461665"/>
          </a:xfrm>
          <a:prstGeom prst="rect">
            <a:avLst/>
          </a:prstGeom>
          <a:noFill/>
        </p:spPr>
        <p:txBody>
          <a:bodyPr wrap="square" rtlCol="0">
            <a:spAutoFit/>
          </a:bodyPr>
          <a:lstStyle/>
          <a:p>
            <a:r>
              <a:rPr lang="en-US" sz="2400" dirty="0" smtClean="0">
                <a:solidFill>
                  <a:srgbClr val="1F497D">
                    <a:lumMod val="50000"/>
                  </a:srgbClr>
                </a:solidFill>
              </a:rPr>
              <a:t>Overview of regulatory aspect of pawnshops</a:t>
            </a:r>
            <a:endParaRPr lang="en-US" dirty="0">
              <a:solidFill>
                <a:prstClr val="black"/>
              </a:solidFill>
            </a:endParaRPr>
          </a:p>
        </p:txBody>
      </p:sp>
    </p:spTree>
    <p:extLst>
      <p:ext uri="{BB962C8B-B14F-4D97-AF65-F5344CB8AC3E}">
        <p14:creationId xmlns:p14="http://schemas.microsoft.com/office/powerpoint/2010/main" val="30817338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550" y="438093"/>
            <a:ext cx="7537450" cy="461665"/>
          </a:xfrm>
          <a:prstGeom prst="rect">
            <a:avLst/>
          </a:prstGeom>
          <a:noFill/>
          <a:ln w="28575">
            <a:noFill/>
          </a:ln>
        </p:spPr>
        <p:txBody>
          <a:bodyPr wrap="square" rtlCol="0">
            <a:spAutoFit/>
          </a:bodyPr>
          <a:lstStyle/>
          <a:p>
            <a:r>
              <a:rPr lang="en-US" sz="2400" dirty="0" smtClean="0">
                <a:solidFill>
                  <a:srgbClr val="1F497D">
                    <a:lumMod val="50000"/>
                  </a:srgbClr>
                </a:solidFill>
              </a:rPr>
              <a:t>Financial Sector Overview</a:t>
            </a:r>
            <a:endParaRPr lang="en-US" sz="2400" dirty="0">
              <a:solidFill>
                <a:srgbClr val="1F497D">
                  <a:lumMod val="50000"/>
                </a:srgbClr>
              </a:solidFill>
            </a:endParaRPr>
          </a:p>
        </p:txBody>
      </p:sp>
      <p:sp>
        <p:nvSpPr>
          <p:cNvPr id="14" name="Rounded Rectangle 13"/>
          <p:cNvSpPr/>
          <p:nvPr/>
        </p:nvSpPr>
        <p:spPr>
          <a:xfrm>
            <a:off x="2819400" y="1143000"/>
            <a:ext cx="4343400" cy="381000"/>
          </a:xfrm>
          <a:prstGeom prst="round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rgbClr val="FFFFFF"/>
                </a:solidFill>
              </a:rPr>
              <a:t>Financial Sector Overview</a:t>
            </a:r>
            <a:endParaRPr lang="en-US" sz="1600" b="1" dirty="0">
              <a:solidFill>
                <a:srgbClr val="FFFFFF"/>
              </a:solidFill>
            </a:endParaRPr>
          </a:p>
        </p:txBody>
      </p:sp>
      <p:grpSp>
        <p:nvGrpSpPr>
          <p:cNvPr id="6" name="Group 5"/>
          <p:cNvGrpSpPr/>
          <p:nvPr/>
        </p:nvGrpSpPr>
        <p:grpSpPr>
          <a:xfrm>
            <a:off x="2057401" y="1600200"/>
            <a:ext cx="5957887" cy="4038600"/>
            <a:chOff x="2444948" y="2146975"/>
            <a:chExt cx="5562842" cy="4837563"/>
          </a:xfrm>
          <a:solidFill>
            <a:schemeClr val="accent2">
              <a:lumMod val="60000"/>
              <a:lumOff val="40000"/>
            </a:schemeClr>
          </a:solidFill>
        </p:grpSpPr>
        <p:sp>
          <p:nvSpPr>
            <p:cNvPr id="7" name="Freeform 6"/>
            <p:cNvSpPr/>
            <p:nvPr/>
          </p:nvSpPr>
          <p:spPr>
            <a:xfrm>
              <a:off x="2444948" y="2146975"/>
              <a:ext cx="1734219" cy="1040531"/>
            </a:xfrm>
            <a:custGeom>
              <a:avLst/>
              <a:gdLst>
                <a:gd name="connsiteX0" fmla="*/ 0 w 1734219"/>
                <a:gd name="connsiteY0" fmla="*/ 0 h 1040531"/>
                <a:gd name="connsiteX1" fmla="*/ 1734219 w 1734219"/>
                <a:gd name="connsiteY1" fmla="*/ 0 h 1040531"/>
                <a:gd name="connsiteX2" fmla="*/ 1734219 w 1734219"/>
                <a:gd name="connsiteY2" fmla="*/ 1040531 h 1040531"/>
                <a:gd name="connsiteX3" fmla="*/ 0 w 1734219"/>
                <a:gd name="connsiteY3" fmla="*/ 1040531 h 1040531"/>
                <a:gd name="connsiteX4" fmla="*/ 0 w 1734219"/>
                <a:gd name="connsiteY4" fmla="*/ 0 h 1040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19" h="1040531">
                  <a:moveTo>
                    <a:pt x="0" y="0"/>
                  </a:moveTo>
                  <a:lnTo>
                    <a:pt x="1734219" y="0"/>
                  </a:lnTo>
                  <a:lnTo>
                    <a:pt x="1734219" y="1040531"/>
                  </a:lnTo>
                  <a:lnTo>
                    <a:pt x="0" y="1040531"/>
                  </a:lnTo>
                  <a:lnTo>
                    <a:pt x="0" y="0"/>
                  </a:lnTo>
                  <a:close/>
                </a:path>
              </a:pathLst>
            </a:custGeom>
            <a:solidFill>
              <a:schemeClr val="tx2">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smtClean="0">
                  <a:solidFill>
                    <a:prstClr val="black"/>
                  </a:solidFill>
                </a:rPr>
                <a:t>4</a:t>
              </a:r>
            </a:p>
            <a:p>
              <a:pPr algn="ctr" defTabSz="889000">
                <a:lnSpc>
                  <a:spcPct val="90000"/>
                </a:lnSpc>
                <a:spcAft>
                  <a:spcPct val="35000"/>
                </a:spcAft>
              </a:pPr>
              <a:r>
                <a:rPr lang="en-US" sz="1400" dirty="0" smtClean="0">
                  <a:solidFill>
                    <a:prstClr val="black"/>
                  </a:solidFill>
                </a:rPr>
                <a:t>State-owned Banks</a:t>
              </a:r>
            </a:p>
          </p:txBody>
        </p:sp>
        <p:sp>
          <p:nvSpPr>
            <p:cNvPr id="8" name="Freeform 7"/>
            <p:cNvSpPr/>
            <p:nvPr/>
          </p:nvSpPr>
          <p:spPr>
            <a:xfrm>
              <a:off x="4352590" y="2146975"/>
              <a:ext cx="1734219" cy="1040531"/>
            </a:xfrm>
            <a:custGeom>
              <a:avLst/>
              <a:gdLst>
                <a:gd name="connsiteX0" fmla="*/ 0 w 1734219"/>
                <a:gd name="connsiteY0" fmla="*/ 0 h 1040531"/>
                <a:gd name="connsiteX1" fmla="*/ 1734219 w 1734219"/>
                <a:gd name="connsiteY1" fmla="*/ 0 h 1040531"/>
                <a:gd name="connsiteX2" fmla="*/ 1734219 w 1734219"/>
                <a:gd name="connsiteY2" fmla="*/ 1040531 h 1040531"/>
                <a:gd name="connsiteX3" fmla="*/ 0 w 1734219"/>
                <a:gd name="connsiteY3" fmla="*/ 1040531 h 1040531"/>
                <a:gd name="connsiteX4" fmla="*/ 0 w 1734219"/>
                <a:gd name="connsiteY4" fmla="*/ 0 h 1040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19" h="1040531">
                  <a:moveTo>
                    <a:pt x="0" y="0"/>
                  </a:moveTo>
                  <a:lnTo>
                    <a:pt x="1734219" y="0"/>
                  </a:lnTo>
                  <a:lnTo>
                    <a:pt x="1734219" y="1040531"/>
                  </a:lnTo>
                  <a:lnTo>
                    <a:pt x="0" y="1040531"/>
                  </a:lnTo>
                  <a:lnTo>
                    <a:pt x="0" y="0"/>
                  </a:lnTo>
                  <a:close/>
                </a:path>
              </a:pathLst>
            </a:custGeom>
            <a:solidFill>
              <a:schemeClr val="tx2">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smtClean="0">
                  <a:solidFill>
                    <a:prstClr val="black"/>
                  </a:solidFill>
                </a:rPr>
                <a:t>23</a:t>
              </a:r>
            </a:p>
            <a:p>
              <a:pPr algn="ctr" defTabSz="889000">
                <a:lnSpc>
                  <a:spcPct val="90000"/>
                </a:lnSpc>
                <a:spcAft>
                  <a:spcPct val="35000"/>
                </a:spcAft>
              </a:pPr>
              <a:r>
                <a:rPr lang="en-US" sz="1400" dirty="0" smtClean="0">
                  <a:solidFill>
                    <a:prstClr val="black"/>
                  </a:solidFill>
                </a:rPr>
                <a:t>Private Banks</a:t>
              </a:r>
              <a:endParaRPr lang="en-US" sz="1400" dirty="0">
                <a:solidFill>
                  <a:prstClr val="black"/>
                </a:solidFill>
              </a:endParaRPr>
            </a:p>
          </p:txBody>
        </p:sp>
        <p:sp>
          <p:nvSpPr>
            <p:cNvPr id="9" name="Freeform 8"/>
            <p:cNvSpPr/>
            <p:nvPr/>
          </p:nvSpPr>
          <p:spPr>
            <a:xfrm>
              <a:off x="6260231" y="2146975"/>
              <a:ext cx="1734219" cy="1040531"/>
            </a:xfrm>
            <a:custGeom>
              <a:avLst/>
              <a:gdLst>
                <a:gd name="connsiteX0" fmla="*/ 0 w 1734219"/>
                <a:gd name="connsiteY0" fmla="*/ 0 h 1040531"/>
                <a:gd name="connsiteX1" fmla="*/ 1734219 w 1734219"/>
                <a:gd name="connsiteY1" fmla="*/ 0 h 1040531"/>
                <a:gd name="connsiteX2" fmla="*/ 1734219 w 1734219"/>
                <a:gd name="connsiteY2" fmla="*/ 1040531 h 1040531"/>
                <a:gd name="connsiteX3" fmla="*/ 0 w 1734219"/>
                <a:gd name="connsiteY3" fmla="*/ 1040531 h 1040531"/>
                <a:gd name="connsiteX4" fmla="*/ 0 w 1734219"/>
                <a:gd name="connsiteY4" fmla="*/ 0 h 1040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19" h="1040531">
                  <a:moveTo>
                    <a:pt x="0" y="0"/>
                  </a:moveTo>
                  <a:lnTo>
                    <a:pt x="1734219" y="0"/>
                  </a:lnTo>
                  <a:lnTo>
                    <a:pt x="1734219" y="1040531"/>
                  </a:lnTo>
                  <a:lnTo>
                    <a:pt x="0" y="1040531"/>
                  </a:lnTo>
                  <a:lnTo>
                    <a:pt x="0" y="0"/>
                  </a:lnTo>
                  <a:close/>
                </a:path>
              </a:pathLst>
            </a:custGeom>
            <a:solidFill>
              <a:schemeClr val="tx2">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a:solidFill>
                    <a:prstClr val="black"/>
                  </a:solidFill>
                </a:rPr>
                <a:t>9</a:t>
              </a:r>
              <a:endParaRPr lang="en-US" sz="2000" b="1" dirty="0" smtClean="0">
                <a:solidFill>
                  <a:prstClr val="black"/>
                </a:solidFill>
              </a:endParaRPr>
            </a:p>
            <a:p>
              <a:pPr algn="ctr" defTabSz="889000">
                <a:lnSpc>
                  <a:spcPct val="90000"/>
                </a:lnSpc>
                <a:spcAft>
                  <a:spcPct val="35000"/>
                </a:spcAft>
              </a:pPr>
              <a:r>
                <a:rPr lang="en-US" sz="1400" dirty="0" smtClean="0">
                  <a:solidFill>
                    <a:prstClr val="black"/>
                  </a:solidFill>
                </a:rPr>
                <a:t>Foreign Banks</a:t>
              </a:r>
              <a:endParaRPr lang="en-US" sz="1400" dirty="0">
                <a:solidFill>
                  <a:prstClr val="black"/>
                </a:solidFill>
              </a:endParaRPr>
            </a:p>
          </p:txBody>
        </p:sp>
        <p:sp>
          <p:nvSpPr>
            <p:cNvPr id="10" name="Freeform 9"/>
            <p:cNvSpPr/>
            <p:nvPr/>
          </p:nvSpPr>
          <p:spPr>
            <a:xfrm>
              <a:off x="2444948" y="3945083"/>
              <a:ext cx="1734219" cy="1040531"/>
            </a:xfrm>
            <a:custGeom>
              <a:avLst/>
              <a:gdLst>
                <a:gd name="connsiteX0" fmla="*/ 0 w 1734219"/>
                <a:gd name="connsiteY0" fmla="*/ 0 h 1040531"/>
                <a:gd name="connsiteX1" fmla="*/ 1734219 w 1734219"/>
                <a:gd name="connsiteY1" fmla="*/ 0 h 1040531"/>
                <a:gd name="connsiteX2" fmla="*/ 1734219 w 1734219"/>
                <a:gd name="connsiteY2" fmla="*/ 1040531 h 1040531"/>
                <a:gd name="connsiteX3" fmla="*/ 0 w 1734219"/>
                <a:gd name="connsiteY3" fmla="*/ 1040531 h 1040531"/>
                <a:gd name="connsiteX4" fmla="*/ 0 w 1734219"/>
                <a:gd name="connsiteY4" fmla="*/ 0 h 1040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19" h="1040531">
                  <a:moveTo>
                    <a:pt x="0" y="0"/>
                  </a:moveTo>
                  <a:lnTo>
                    <a:pt x="1734219" y="0"/>
                  </a:lnTo>
                  <a:lnTo>
                    <a:pt x="1734219" y="1040531"/>
                  </a:lnTo>
                  <a:lnTo>
                    <a:pt x="0" y="1040531"/>
                  </a:lnTo>
                  <a:lnTo>
                    <a:pt x="0" y="0"/>
                  </a:lnTo>
                  <a:close/>
                </a:path>
              </a:pathLst>
            </a:custGeom>
            <a:solidFill>
              <a:schemeClr val="tx2">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smtClean="0">
                  <a:solidFill>
                    <a:prstClr val="black"/>
                  </a:solidFill>
                </a:rPr>
                <a:t>34</a:t>
              </a:r>
            </a:p>
            <a:p>
              <a:pPr algn="ctr" defTabSz="889000">
                <a:lnSpc>
                  <a:spcPct val="90000"/>
                </a:lnSpc>
                <a:spcAft>
                  <a:spcPct val="35000"/>
                </a:spcAft>
              </a:pPr>
              <a:r>
                <a:rPr lang="en-US" sz="1400" dirty="0" smtClean="0">
                  <a:solidFill>
                    <a:prstClr val="black"/>
                  </a:solidFill>
                </a:rPr>
                <a:t>Foreign Bank Representative Offices</a:t>
              </a:r>
              <a:endParaRPr lang="en-US" sz="1400" dirty="0">
                <a:solidFill>
                  <a:prstClr val="black"/>
                </a:solidFill>
              </a:endParaRPr>
            </a:p>
          </p:txBody>
        </p:sp>
        <p:sp>
          <p:nvSpPr>
            <p:cNvPr id="12" name="Freeform 11"/>
            <p:cNvSpPr/>
            <p:nvPr/>
          </p:nvSpPr>
          <p:spPr>
            <a:xfrm>
              <a:off x="4367481" y="3934473"/>
              <a:ext cx="1734219" cy="1040531"/>
            </a:xfrm>
            <a:custGeom>
              <a:avLst/>
              <a:gdLst>
                <a:gd name="connsiteX0" fmla="*/ 0 w 1734219"/>
                <a:gd name="connsiteY0" fmla="*/ 0 h 1040531"/>
                <a:gd name="connsiteX1" fmla="*/ 1734219 w 1734219"/>
                <a:gd name="connsiteY1" fmla="*/ 0 h 1040531"/>
                <a:gd name="connsiteX2" fmla="*/ 1734219 w 1734219"/>
                <a:gd name="connsiteY2" fmla="*/ 1040531 h 1040531"/>
                <a:gd name="connsiteX3" fmla="*/ 0 w 1734219"/>
                <a:gd name="connsiteY3" fmla="*/ 1040531 h 1040531"/>
                <a:gd name="connsiteX4" fmla="*/ 0 w 1734219"/>
                <a:gd name="connsiteY4" fmla="*/ 0 h 1040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19" h="1040531">
                  <a:moveTo>
                    <a:pt x="0" y="0"/>
                  </a:moveTo>
                  <a:lnTo>
                    <a:pt x="1734219" y="0"/>
                  </a:lnTo>
                  <a:lnTo>
                    <a:pt x="1734219" y="1040531"/>
                  </a:lnTo>
                  <a:lnTo>
                    <a:pt x="0" y="1040531"/>
                  </a:lnTo>
                  <a:lnTo>
                    <a:pt x="0" y="0"/>
                  </a:lnTo>
                  <a:close/>
                </a:path>
              </a:pathLst>
            </a:custGeom>
            <a:solidFill>
              <a:schemeClr val="tx2">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smtClean="0">
                  <a:solidFill>
                    <a:prstClr val="black"/>
                  </a:solidFill>
                </a:rPr>
                <a:t>297</a:t>
              </a:r>
            </a:p>
            <a:p>
              <a:pPr algn="ctr" defTabSz="889000">
                <a:lnSpc>
                  <a:spcPct val="90000"/>
                </a:lnSpc>
                <a:spcAft>
                  <a:spcPct val="35000"/>
                </a:spcAft>
              </a:pPr>
              <a:r>
                <a:rPr lang="en-US" sz="1400" dirty="0" smtClean="0">
                  <a:solidFill>
                    <a:prstClr val="black"/>
                  </a:solidFill>
                </a:rPr>
                <a:t>MFIs</a:t>
              </a:r>
              <a:endParaRPr lang="en-US" sz="1400" dirty="0">
                <a:solidFill>
                  <a:prstClr val="black"/>
                </a:solidFill>
              </a:endParaRPr>
            </a:p>
          </p:txBody>
        </p:sp>
        <p:sp>
          <p:nvSpPr>
            <p:cNvPr id="13" name="Freeform 12"/>
            <p:cNvSpPr/>
            <p:nvPr/>
          </p:nvSpPr>
          <p:spPr>
            <a:xfrm>
              <a:off x="6273571" y="3934473"/>
              <a:ext cx="1734219" cy="1040531"/>
            </a:xfrm>
            <a:custGeom>
              <a:avLst/>
              <a:gdLst>
                <a:gd name="connsiteX0" fmla="*/ 0 w 1734219"/>
                <a:gd name="connsiteY0" fmla="*/ 0 h 1040531"/>
                <a:gd name="connsiteX1" fmla="*/ 1734219 w 1734219"/>
                <a:gd name="connsiteY1" fmla="*/ 0 h 1040531"/>
                <a:gd name="connsiteX2" fmla="*/ 1734219 w 1734219"/>
                <a:gd name="connsiteY2" fmla="*/ 1040531 h 1040531"/>
                <a:gd name="connsiteX3" fmla="*/ 0 w 1734219"/>
                <a:gd name="connsiteY3" fmla="*/ 1040531 h 1040531"/>
                <a:gd name="connsiteX4" fmla="*/ 0 w 1734219"/>
                <a:gd name="connsiteY4" fmla="*/ 0 h 1040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19" h="1040531">
                  <a:moveTo>
                    <a:pt x="0" y="0"/>
                  </a:moveTo>
                  <a:lnTo>
                    <a:pt x="1734219" y="0"/>
                  </a:lnTo>
                  <a:lnTo>
                    <a:pt x="1734219" y="1040531"/>
                  </a:lnTo>
                  <a:lnTo>
                    <a:pt x="0" y="1040531"/>
                  </a:lnTo>
                  <a:lnTo>
                    <a:pt x="0" y="0"/>
                  </a:lnTo>
                  <a:close/>
                </a:path>
              </a:pathLst>
            </a:custGeom>
            <a:solidFill>
              <a:schemeClr val="tx2">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smtClean="0">
                  <a:solidFill>
                    <a:prstClr val="black"/>
                  </a:solidFill>
                </a:rPr>
                <a:t>10</a:t>
              </a:r>
            </a:p>
            <a:p>
              <a:pPr algn="ctr" defTabSz="889000">
                <a:lnSpc>
                  <a:spcPct val="90000"/>
                </a:lnSpc>
                <a:spcAft>
                  <a:spcPct val="35000"/>
                </a:spcAft>
              </a:pPr>
              <a:r>
                <a:rPr lang="en-US" sz="1400" dirty="0" smtClean="0">
                  <a:solidFill>
                    <a:prstClr val="black"/>
                  </a:solidFill>
                </a:rPr>
                <a:t>Finance Companies</a:t>
              </a:r>
              <a:endParaRPr lang="en-US" sz="1400" dirty="0">
                <a:solidFill>
                  <a:prstClr val="black"/>
                </a:solidFill>
              </a:endParaRPr>
            </a:p>
          </p:txBody>
        </p:sp>
        <p:sp>
          <p:nvSpPr>
            <p:cNvPr id="22" name="Freeform 21"/>
            <p:cNvSpPr/>
            <p:nvPr/>
          </p:nvSpPr>
          <p:spPr>
            <a:xfrm>
              <a:off x="3369865" y="5706691"/>
              <a:ext cx="1734219" cy="1277847"/>
            </a:xfrm>
            <a:custGeom>
              <a:avLst/>
              <a:gdLst>
                <a:gd name="connsiteX0" fmla="*/ 0 w 1734219"/>
                <a:gd name="connsiteY0" fmla="*/ 0 h 1040531"/>
                <a:gd name="connsiteX1" fmla="*/ 1734219 w 1734219"/>
                <a:gd name="connsiteY1" fmla="*/ 0 h 1040531"/>
                <a:gd name="connsiteX2" fmla="*/ 1734219 w 1734219"/>
                <a:gd name="connsiteY2" fmla="*/ 1040531 h 1040531"/>
                <a:gd name="connsiteX3" fmla="*/ 0 w 1734219"/>
                <a:gd name="connsiteY3" fmla="*/ 1040531 h 1040531"/>
                <a:gd name="connsiteX4" fmla="*/ 0 w 1734219"/>
                <a:gd name="connsiteY4" fmla="*/ 0 h 1040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19" h="1040531">
                  <a:moveTo>
                    <a:pt x="0" y="0"/>
                  </a:moveTo>
                  <a:lnTo>
                    <a:pt x="1734219" y="0"/>
                  </a:lnTo>
                  <a:lnTo>
                    <a:pt x="1734219" y="1040531"/>
                  </a:lnTo>
                  <a:lnTo>
                    <a:pt x="0" y="1040531"/>
                  </a:lnTo>
                  <a:lnTo>
                    <a:pt x="0" y="0"/>
                  </a:lnTo>
                  <a:close/>
                </a:path>
              </a:pathLst>
            </a:custGeom>
            <a:solidFill>
              <a:schemeClr val="tx2">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smtClean="0">
                  <a:solidFill>
                    <a:prstClr val="black"/>
                  </a:solidFill>
                </a:rPr>
                <a:t>12</a:t>
              </a:r>
            </a:p>
            <a:p>
              <a:pPr algn="ctr" defTabSz="889000">
                <a:lnSpc>
                  <a:spcPct val="90000"/>
                </a:lnSpc>
                <a:spcAft>
                  <a:spcPct val="35000"/>
                </a:spcAft>
              </a:pPr>
              <a:r>
                <a:rPr lang="en-US" sz="1400" dirty="0" smtClean="0">
                  <a:solidFill>
                    <a:prstClr val="black"/>
                  </a:solidFill>
                </a:rPr>
                <a:t>Private Insurance Companies</a:t>
              </a:r>
              <a:endParaRPr lang="en-US" sz="1400" dirty="0">
                <a:solidFill>
                  <a:prstClr val="black"/>
                </a:solidFill>
              </a:endParaRPr>
            </a:p>
          </p:txBody>
        </p:sp>
      </p:grpSp>
      <p:sp>
        <p:nvSpPr>
          <p:cNvPr id="15" name="Text Box 3"/>
          <p:cNvSpPr txBox="1">
            <a:spLocks noChangeArrowheads="1"/>
          </p:cNvSpPr>
          <p:nvPr/>
        </p:nvSpPr>
        <p:spPr bwMode="auto">
          <a:xfrm>
            <a:off x="156476" y="2"/>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11" name="Rectangle 10"/>
          <p:cNvSpPr/>
          <p:nvPr/>
        </p:nvSpPr>
        <p:spPr>
          <a:xfrm>
            <a:off x="2057401" y="2468881"/>
            <a:ext cx="1857374" cy="4267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Central Bank</a:t>
            </a:r>
            <a:endParaRPr lang="en-US" sz="1400" dirty="0"/>
          </a:p>
        </p:txBody>
      </p:sp>
      <p:sp>
        <p:nvSpPr>
          <p:cNvPr id="18" name="Rectangle 17"/>
          <p:cNvSpPr/>
          <p:nvPr/>
        </p:nvSpPr>
        <p:spPr>
          <a:xfrm>
            <a:off x="4114801" y="2468881"/>
            <a:ext cx="1843087" cy="4267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Central Bank</a:t>
            </a:r>
            <a:endParaRPr lang="en-US" sz="1400" dirty="0"/>
          </a:p>
        </p:txBody>
      </p:sp>
      <p:sp>
        <p:nvSpPr>
          <p:cNvPr id="19" name="Rectangle 18"/>
          <p:cNvSpPr/>
          <p:nvPr/>
        </p:nvSpPr>
        <p:spPr>
          <a:xfrm>
            <a:off x="6143626" y="2468881"/>
            <a:ext cx="1857374" cy="4267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Central Bank</a:t>
            </a:r>
            <a:endParaRPr lang="en-US" sz="1400" dirty="0"/>
          </a:p>
        </p:txBody>
      </p:sp>
      <p:sp>
        <p:nvSpPr>
          <p:cNvPr id="21" name="Rectangle 20"/>
          <p:cNvSpPr/>
          <p:nvPr/>
        </p:nvSpPr>
        <p:spPr>
          <a:xfrm>
            <a:off x="2057401" y="3962402"/>
            <a:ext cx="1857374" cy="4267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Central Bank</a:t>
            </a:r>
            <a:endParaRPr lang="en-US" sz="1400" dirty="0"/>
          </a:p>
        </p:txBody>
      </p:sp>
      <p:sp>
        <p:nvSpPr>
          <p:cNvPr id="24" name="Rectangle 23"/>
          <p:cNvSpPr/>
          <p:nvPr/>
        </p:nvSpPr>
        <p:spPr>
          <a:xfrm>
            <a:off x="6143626" y="3962402"/>
            <a:ext cx="1857374" cy="4267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Central Bank</a:t>
            </a:r>
            <a:endParaRPr lang="en-US" sz="1400" dirty="0"/>
          </a:p>
        </p:txBody>
      </p:sp>
      <p:sp>
        <p:nvSpPr>
          <p:cNvPr id="25" name="Rectangle 24"/>
          <p:cNvSpPr/>
          <p:nvPr/>
        </p:nvSpPr>
        <p:spPr>
          <a:xfrm>
            <a:off x="4114801" y="3962402"/>
            <a:ext cx="1857374" cy="4267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Financial Regulatory Department, MOF</a:t>
            </a:r>
            <a:endParaRPr lang="en-US" sz="1400" dirty="0"/>
          </a:p>
        </p:txBody>
      </p:sp>
      <p:sp>
        <p:nvSpPr>
          <p:cNvPr id="26" name="Rectangle 25"/>
          <p:cNvSpPr/>
          <p:nvPr/>
        </p:nvSpPr>
        <p:spPr>
          <a:xfrm>
            <a:off x="304800" y="1158241"/>
            <a:ext cx="685800" cy="21336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 name="TextBox 16"/>
          <p:cNvSpPr txBox="1"/>
          <p:nvPr/>
        </p:nvSpPr>
        <p:spPr>
          <a:xfrm>
            <a:off x="990600" y="1143002"/>
            <a:ext cx="1371600" cy="276999"/>
          </a:xfrm>
          <a:prstGeom prst="rect">
            <a:avLst/>
          </a:prstGeom>
          <a:noFill/>
        </p:spPr>
        <p:txBody>
          <a:bodyPr wrap="square" rtlCol="0">
            <a:spAutoFit/>
          </a:bodyPr>
          <a:lstStyle/>
          <a:p>
            <a:r>
              <a:rPr lang="en-US" sz="1200" dirty="0" smtClean="0"/>
              <a:t>Regulatory Body</a:t>
            </a:r>
            <a:endParaRPr lang="en-US" sz="1200" dirty="0"/>
          </a:p>
        </p:txBody>
      </p:sp>
      <p:sp>
        <p:nvSpPr>
          <p:cNvPr id="27" name="Freeform 26"/>
          <p:cNvSpPr/>
          <p:nvPr/>
        </p:nvSpPr>
        <p:spPr>
          <a:xfrm>
            <a:off x="5181600" y="4572000"/>
            <a:ext cx="1857374" cy="1066800"/>
          </a:xfrm>
          <a:custGeom>
            <a:avLst/>
            <a:gdLst>
              <a:gd name="connsiteX0" fmla="*/ 0 w 1734219"/>
              <a:gd name="connsiteY0" fmla="*/ 0 h 1040531"/>
              <a:gd name="connsiteX1" fmla="*/ 1734219 w 1734219"/>
              <a:gd name="connsiteY1" fmla="*/ 0 h 1040531"/>
              <a:gd name="connsiteX2" fmla="*/ 1734219 w 1734219"/>
              <a:gd name="connsiteY2" fmla="*/ 1040531 h 1040531"/>
              <a:gd name="connsiteX3" fmla="*/ 0 w 1734219"/>
              <a:gd name="connsiteY3" fmla="*/ 1040531 h 1040531"/>
              <a:gd name="connsiteX4" fmla="*/ 0 w 1734219"/>
              <a:gd name="connsiteY4" fmla="*/ 0 h 1040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4219" h="1040531">
                <a:moveTo>
                  <a:pt x="0" y="0"/>
                </a:moveTo>
                <a:lnTo>
                  <a:pt x="1734219" y="0"/>
                </a:lnTo>
                <a:lnTo>
                  <a:pt x="1734219" y="1040531"/>
                </a:lnTo>
                <a:lnTo>
                  <a:pt x="0" y="1040531"/>
                </a:lnTo>
                <a:lnTo>
                  <a:pt x="0" y="0"/>
                </a:lnTo>
                <a:close/>
              </a:path>
            </a:pathLst>
          </a:custGeom>
          <a:solidFill>
            <a:schemeClr val="tx2">
              <a:lumMod val="40000"/>
              <a:lumOff val="6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76200" tIns="76200" rIns="76200" bIns="76200" numCol="1" spcCol="1270" anchor="ctr" anchorCtr="0">
            <a:noAutofit/>
          </a:bodyPr>
          <a:lstStyle/>
          <a:p>
            <a:pPr algn="ctr" defTabSz="889000">
              <a:lnSpc>
                <a:spcPct val="90000"/>
              </a:lnSpc>
              <a:spcAft>
                <a:spcPct val="35000"/>
              </a:spcAft>
            </a:pPr>
            <a:r>
              <a:rPr lang="en-US" sz="2000" b="1" dirty="0" smtClean="0">
                <a:solidFill>
                  <a:prstClr val="black"/>
                </a:solidFill>
              </a:rPr>
              <a:t>1</a:t>
            </a:r>
          </a:p>
          <a:p>
            <a:pPr algn="ctr" defTabSz="889000">
              <a:lnSpc>
                <a:spcPct val="90000"/>
              </a:lnSpc>
              <a:spcAft>
                <a:spcPct val="35000"/>
              </a:spcAft>
            </a:pPr>
            <a:r>
              <a:rPr lang="en-US" sz="1400" dirty="0" smtClean="0">
                <a:solidFill>
                  <a:prstClr val="black"/>
                </a:solidFill>
              </a:rPr>
              <a:t>State-owned Insurance Company – </a:t>
            </a:r>
            <a:r>
              <a:rPr lang="en-US" sz="1400" dirty="0" err="1" smtClean="0">
                <a:solidFill>
                  <a:prstClr val="black"/>
                </a:solidFill>
              </a:rPr>
              <a:t>Myanma</a:t>
            </a:r>
            <a:r>
              <a:rPr lang="en-US" sz="1400" dirty="0" smtClean="0">
                <a:solidFill>
                  <a:prstClr val="black"/>
                </a:solidFill>
              </a:rPr>
              <a:t> Insurance</a:t>
            </a:r>
            <a:endParaRPr lang="en-US" sz="1400" dirty="0">
              <a:solidFill>
                <a:prstClr val="black"/>
              </a:solidFill>
            </a:endParaRPr>
          </a:p>
        </p:txBody>
      </p:sp>
      <p:sp>
        <p:nvSpPr>
          <p:cNvPr id="28" name="Rectangle 27"/>
          <p:cNvSpPr/>
          <p:nvPr/>
        </p:nvSpPr>
        <p:spPr>
          <a:xfrm>
            <a:off x="3048001" y="5638802"/>
            <a:ext cx="1857374" cy="4267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Myanma</a:t>
            </a:r>
            <a:r>
              <a:rPr lang="en-US" sz="1400" dirty="0" smtClean="0"/>
              <a:t> Insurance</a:t>
            </a:r>
            <a:endParaRPr lang="en-US" sz="1400" dirty="0"/>
          </a:p>
        </p:txBody>
      </p:sp>
      <p:sp>
        <p:nvSpPr>
          <p:cNvPr id="29" name="Rectangle 28"/>
          <p:cNvSpPr/>
          <p:nvPr/>
        </p:nvSpPr>
        <p:spPr>
          <a:xfrm>
            <a:off x="5181600" y="5638802"/>
            <a:ext cx="1857374" cy="42672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Ministry of Finance</a:t>
            </a:r>
            <a:endParaRPr lang="en-US" sz="1400" dirty="0"/>
          </a:p>
        </p:txBody>
      </p:sp>
      <p:sp>
        <p:nvSpPr>
          <p:cNvPr id="31" name="TextBox 30"/>
          <p:cNvSpPr txBox="1"/>
          <p:nvPr/>
        </p:nvSpPr>
        <p:spPr>
          <a:xfrm>
            <a:off x="304800" y="6019802"/>
            <a:ext cx="2362200" cy="276999"/>
          </a:xfrm>
          <a:prstGeom prst="rect">
            <a:avLst/>
          </a:prstGeom>
          <a:noFill/>
        </p:spPr>
        <p:txBody>
          <a:bodyPr wrap="square" rtlCol="0">
            <a:spAutoFit/>
          </a:bodyPr>
          <a:lstStyle/>
          <a:p>
            <a:r>
              <a:rPr lang="en-US" sz="1200" dirty="0" smtClean="0"/>
              <a:t>MOF – Ministry of Finance</a:t>
            </a:r>
            <a:endParaRPr lang="en-US" sz="1200" dirty="0"/>
          </a:p>
        </p:txBody>
      </p:sp>
    </p:spTree>
    <p:extLst>
      <p:ext uri="{BB962C8B-B14F-4D97-AF65-F5344CB8AC3E}">
        <p14:creationId xmlns:p14="http://schemas.microsoft.com/office/powerpoint/2010/main" val="26433390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2: Informal 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In-depth interviews</a:t>
            </a:r>
            <a:endParaRPr lang="en-US" sz="900" dirty="0">
              <a:solidFill>
                <a:prstClr val="black"/>
              </a:solidFill>
            </a:endParaRPr>
          </a:p>
        </p:txBody>
      </p:sp>
      <p:sp>
        <p:nvSpPr>
          <p:cNvPr id="4" name="TextBox 3"/>
          <p:cNvSpPr txBox="1"/>
          <p:nvPr/>
        </p:nvSpPr>
        <p:spPr>
          <a:xfrm>
            <a:off x="82550" y="457202"/>
            <a:ext cx="7099300" cy="461665"/>
          </a:xfrm>
          <a:prstGeom prst="rect">
            <a:avLst/>
          </a:prstGeom>
          <a:noFill/>
        </p:spPr>
        <p:txBody>
          <a:bodyPr wrap="square" rtlCol="0">
            <a:spAutoFit/>
          </a:bodyPr>
          <a:lstStyle/>
          <a:p>
            <a:r>
              <a:rPr lang="en-US" sz="2400" dirty="0" smtClean="0">
                <a:solidFill>
                  <a:srgbClr val="1F497D">
                    <a:lumMod val="50000"/>
                  </a:srgbClr>
                </a:solidFill>
              </a:rPr>
              <a:t>Case Study – </a:t>
            </a:r>
            <a:r>
              <a:rPr lang="en-US" sz="2400" dirty="0" err="1" smtClean="0">
                <a:solidFill>
                  <a:srgbClr val="1F497D">
                    <a:lumMod val="50000"/>
                  </a:srgbClr>
                </a:solidFill>
              </a:rPr>
              <a:t>Thamardi</a:t>
            </a:r>
            <a:r>
              <a:rPr lang="en-US" sz="2400" dirty="0" smtClean="0">
                <a:solidFill>
                  <a:srgbClr val="1F497D">
                    <a:lumMod val="50000"/>
                  </a:srgbClr>
                </a:solidFill>
              </a:rPr>
              <a:t> Pawnshop</a:t>
            </a:r>
            <a:endParaRPr lang="en-US" dirty="0">
              <a:solidFill>
                <a:prstClr val="black"/>
              </a:solidFill>
            </a:endParaRPr>
          </a:p>
        </p:txBody>
      </p:sp>
      <p:sp>
        <p:nvSpPr>
          <p:cNvPr id="5" name="TextBox 4"/>
          <p:cNvSpPr txBox="1"/>
          <p:nvPr/>
        </p:nvSpPr>
        <p:spPr>
          <a:xfrm>
            <a:off x="228601" y="990602"/>
            <a:ext cx="9448800" cy="461665"/>
          </a:xfrm>
          <a:prstGeom prst="rect">
            <a:avLst/>
          </a:prstGeom>
          <a:noFill/>
        </p:spPr>
        <p:txBody>
          <a:bodyPr wrap="square" rtlCol="0">
            <a:spAutoFit/>
          </a:bodyPr>
          <a:lstStyle/>
          <a:p>
            <a:pPr algn="just"/>
            <a:r>
              <a:rPr lang="en-US" sz="1200" b="1" i="1" dirty="0" smtClean="0">
                <a:solidFill>
                  <a:prstClr val="black"/>
                </a:solidFill>
              </a:rPr>
              <a:t>Regardless of being located in an area which requires much higher license fees than other areas and charging low interest rates than its competitors, the shop enjoys considerate level of profit margin due to its large client base.</a:t>
            </a:r>
            <a:endParaRPr lang="en-US" sz="1200" b="1" i="1" dirty="0">
              <a:solidFill>
                <a:prstClr val="black"/>
              </a:solidFill>
            </a:endParaRPr>
          </a:p>
        </p:txBody>
      </p:sp>
      <p:graphicFrame>
        <p:nvGraphicFramePr>
          <p:cNvPr id="8" name="Diagram 7"/>
          <p:cNvGraphicFramePr/>
          <p:nvPr>
            <p:extLst>
              <p:ext uri="{D42A27DB-BD31-4B8C-83A1-F6EECF244321}">
                <p14:modId xmlns:p14="http://schemas.microsoft.com/office/powerpoint/2010/main" val="567985031"/>
              </p:ext>
            </p:extLst>
          </p:nvPr>
        </p:nvGraphicFramePr>
        <p:xfrm>
          <a:off x="1651000" y="838202"/>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extBox 8"/>
          <p:cNvSpPr txBox="1"/>
          <p:nvPr/>
        </p:nvSpPr>
        <p:spPr>
          <a:xfrm>
            <a:off x="381000" y="2126161"/>
            <a:ext cx="2438400" cy="769441"/>
          </a:xfrm>
          <a:prstGeom prst="rect">
            <a:avLst/>
          </a:prstGeom>
          <a:noFill/>
        </p:spPr>
        <p:txBody>
          <a:bodyPr wrap="square" rtlCol="0">
            <a:spAutoFit/>
          </a:bodyPr>
          <a:lstStyle/>
          <a:p>
            <a:pPr marL="171450" indent="-171450" algn="just">
              <a:buFont typeface="Arial" pitchFamily="34" charset="0"/>
              <a:buChar char="•"/>
            </a:pPr>
            <a:r>
              <a:rPr lang="en-US" sz="1100" dirty="0">
                <a:solidFill>
                  <a:prstClr val="black"/>
                </a:solidFill>
              </a:rPr>
              <a:t>The shop charges lower interest rates – 2.5% for gold and 7% for others, to gain a better competitive advantage over others.</a:t>
            </a:r>
          </a:p>
        </p:txBody>
      </p:sp>
      <p:sp>
        <p:nvSpPr>
          <p:cNvPr id="10" name="TextBox 9"/>
          <p:cNvSpPr txBox="1"/>
          <p:nvPr/>
        </p:nvSpPr>
        <p:spPr>
          <a:xfrm>
            <a:off x="6172200" y="2126161"/>
            <a:ext cx="3335547" cy="769441"/>
          </a:xfrm>
          <a:prstGeom prst="rect">
            <a:avLst/>
          </a:prstGeom>
          <a:noFill/>
        </p:spPr>
        <p:txBody>
          <a:bodyPr wrap="square" rtlCol="0">
            <a:spAutoFit/>
          </a:bodyPr>
          <a:lstStyle/>
          <a:p>
            <a:pPr marL="171450" indent="-171450" algn="just">
              <a:buFont typeface="Arial" pitchFamily="34" charset="0"/>
              <a:buChar char="•"/>
            </a:pPr>
            <a:r>
              <a:rPr lang="en-US" sz="1100" dirty="0">
                <a:solidFill>
                  <a:prstClr val="black"/>
                </a:solidFill>
              </a:rPr>
              <a:t>Credit decision process is a simple process where a lending transaction takes place if both parties; lender and borrower are happy with the valuation, interest rate and other terms and conditions</a:t>
            </a:r>
            <a:r>
              <a:rPr lang="en-US" sz="1100" dirty="0" smtClean="0">
                <a:solidFill>
                  <a:prstClr val="black"/>
                </a:solidFill>
              </a:rPr>
              <a:t>.</a:t>
            </a:r>
            <a:endParaRPr lang="en-US" sz="1100" dirty="0">
              <a:solidFill>
                <a:prstClr val="black"/>
              </a:solidFill>
            </a:endParaRPr>
          </a:p>
        </p:txBody>
      </p:sp>
      <p:sp>
        <p:nvSpPr>
          <p:cNvPr id="11" name="TextBox 10"/>
          <p:cNvSpPr txBox="1"/>
          <p:nvPr/>
        </p:nvSpPr>
        <p:spPr>
          <a:xfrm>
            <a:off x="381001" y="3505200"/>
            <a:ext cx="3200400" cy="1446550"/>
          </a:xfrm>
          <a:prstGeom prst="rect">
            <a:avLst/>
          </a:prstGeom>
          <a:noFill/>
        </p:spPr>
        <p:txBody>
          <a:bodyPr wrap="square" rtlCol="0">
            <a:spAutoFit/>
          </a:bodyPr>
          <a:lstStyle/>
          <a:p>
            <a:pPr marL="171450" indent="-171450" algn="just">
              <a:buFont typeface="Arial" pitchFamily="34" charset="0"/>
              <a:buChar char="•"/>
            </a:pPr>
            <a:r>
              <a:rPr lang="en-US" sz="1100" dirty="0" smtClean="0">
                <a:solidFill>
                  <a:prstClr val="black"/>
                </a:solidFill>
              </a:rPr>
              <a:t>For </a:t>
            </a:r>
            <a:r>
              <a:rPr lang="en-US" sz="1100" dirty="0">
                <a:solidFill>
                  <a:prstClr val="black"/>
                </a:solidFill>
              </a:rPr>
              <a:t>collateral such as used electronics, home appliances and clothes, it depends on the experience of the person determining the amount of loan. </a:t>
            </a:r>
            <a:endParaRPr lang="en-US" sz="1100" dirty="0" smtClean="0">
              <a:solidFill>
                <a:prstClr val="black"/>
              </a:solidFill>
            </a:endParaRPr>
          </a:p>
          <a:p>
            <a:pPr marL="171450" indent="-171450" algn="just">
              <a:buFont typeface="Arial" pitchFamily="34" charset="0"/>
              <a:buChar char="•"/>
            </a:pPr>
            <a:r>
              <a:rPr lang="en-US" sz="1100" dirty="0" smtClean="0">
                <a:solidFill>
                  <a:prstClr val="black"/>
                </a:solidFill>
              </a:rPr>
              <a:t>For gold</a:t>
            </a:r>
            <a:r>
              <a:rPr lang="en-US" sz="1100" dirty="0">
                <a:solidFill>
                  <a:prstClr val="black"/>
                </a:solidFill>
              </a:rPr>
              <a:t>, the loan amount is calculated based on the market price. Usually, it is an amount where interest for 4 months is deducted from market price. </a:t>
            </a:r>
            <a:endParaRPr lang="en-US" sz="1100" dirty="0" smtClean="0">
              <a:solidFill>
                <a:prstClr val="black"/>
              </a:solidFill>
            </a:endParaRPr>
          </a:p>
        </p:txBody>
      </p:sp>
      <p:sp>
        <p:nvSpPr>
          <p:cNvPr id="12" name="TextBox 11"/>
          <p:cNvSpPr txBox="1"/>
          <p:nvPr/>
        </p:nvSpPr>
        <p:spPr>
          <a:xfrm>
            <a:off x="7010400" y="3472697"/>
            <a:ext cx="2495550" cy="1785104"/>
          </a:xfrm>
          <a:prstGeom prst="rect">
            <a:avLst/>
          </a:prstGeom>
          <a:noFill/>
        </p:spPr>
        <p:txBody>
          <a:bodyPr wrap="square" rtlCol="0">
            <a:spAutoFit/>
          </a:bodyPr>
          <a:lstStyle/>
          <a:p>
            <a:pPr marL="171450" indent="-171450" algn="just">
              <a:buFont typeface="Arial" pitchFamily="34" charset="0"/>
              <a:buChar char="•"/>
            </a:pPr>
            <a:r>
              <a:rPr lang="en-US" sz="1100" dirty="0" smtClean="0">
                <a:solidFill>
                  <a:prstClr val="black"/>
                </a:solidFill>
              </a:rPr>
              <a:t>If repayment has not been made until maturity date, the collateral will be offered for sale or other purposes by the pawnshop. The customer can ask for an extension of payback period.</a:t>
            </a:r>
          </a:p>
          <a:p>
            <a:pPr marL="171450" indent="-171450" algn="just">
              <a:buFont typeface="Arial" pitchFamily="34" charset="0"/>
              <a:buChar char="•"/>
            </a:pPr>
            <a:r>
              <a:rPr lang="en-US" sz="1100" dirty="0" smtClean="0">
                <a:solidFill>
                  <a:prstClr val="black"/>
                </a:solidFill>
              </a:rPr>
              <a:t>In </a:t>
            </a:r>
            <a:r>
              <a:rPr lang="en-US" sz="1100" dirty="0">
                <a:solidFill>
                  <a:prstClr val="black"/>
                </a:solidFill>
              </a:rPr>
              <a:t>case of late </a:t>
            </a:r>
            <a:r>
              <a:rPr lang="en-US" sz="1100" dirty="0" smtClean="0">
                <a:solidFill>
                  <a:prstClr val="black"/>
                </a:solidFill>
              </a:rPr>
              <a:t>interest payment</a:t>
            </a:r>
            <a:r>
              <a:rPr lang="en-US" sz="1100" dirty="0">
                <a:solidFill>
                  <a:prstClr val="black"/>
                </a:solidFill>
              </a:rPr>
              <a:t>, pawnshops have the right to charge interest for 2 months even the payment is late only for one or two days</a:t>
            </a:r>
            <a:r>
              <a:rPr lang="en-US" sz="1100" dirty="0" smtClean="0">
                <a:solidFill>
                  <a:prstClr val="black"/>
                </a:solidFill>
              </a:rPr>
              <a:t>.</a:t>
            </a:r>
            <a:endParaRPr lang="en-US" sz="1100" dirty="0">
              <a:solidFill>
                <a:prstClr val="black"/>
              </a:solidFill>
            </a:endParaRPr>
          </a:p>
        </p:txBody>
      </p:sp>
      <p:sp>
        <p:nvSpPr>
          <p:cNvPr id="13" name="TextBox 12"/>
          <p:cNvSpPr txBox="1"/>
          <p:nvPr/>
        </p:nvSpPr>
        <p:spPr>
          <a:xfrm>
            <a:off x="228601" y="5362756"/>
            <a:ext cx="9448800" cy="923330"/>
          </a:xfrm>
          <a:prstGeom prst="rect">
            <a:avLst/>
          </a:prstGeom>
          <a:solidFill>
            <a:schemeClr val="tx2">
              <a:lumMod val="20000"/>
              <a:lumOff val="80000"/>
            </a:schemeClr>
          </a:solidFill>
        </p:spPr>
        <p:txBody>
          <a:bodyPr wrap="square" rtlCol="0">
            <a:spAutoFit/>
          </a:bodyPr>
          <a:lstStyle/>
          <a:p>
            <a:pPr marL="171450" indent="-171450">
              <a:lnSpc>
                <a:spcPct val="150000"/>
              </a:lnSpc>
              <a:buFont typeface="Arial" pitchFamily="34" charset="0"/>
              <a:buChar char="•"/>
            </a:pPr>
            <a:r>
              <a:rPr lang="en-US" sz="1200" dirty="0" smtClean="0">
                <a:solidFill>
                  <a:prstClr val="black"/>
                </a:solidFill>
              </a:rPr>
              <a:t>The shop prefers if the customer reclaims </a:t>
            </a:r>
            <a:r>
              <a:rPr lang="en-US" sz="1200" dirty="0">
                <a:solidFill>
                  <a:prstClr val="black"/>
                </a:solidFill>
              </a:rPr>
              <a:t>the collateral as they make more money from interest rather than selling it back at a lower price</a:t>
            </a:r>
            <a:r>
              <a:rPr lang="en-US" sz="1200" dirty="0" smtClean="0">
                <a:solidFill>
                  <a:prstClr val="black"/>
                </a:solidFill>
              </a:rPr>
              <a:t>.</a:t>
            </a:r>
          </a:p>
          <a:p>
            <a:pPr marL="171450" indent="-171450">
              <a:lnSpc>
                <a:spcPct val="150000"/>
              </a:lnSpc>
              <a:buFont typeface="Arial" pitchFamily="34" charset="0"/>
              <a:buChar char="•"/>
            </a:pPr>
            <a:r>
              <a:rPr lang="en-US" sz="1200" dirty="0">
                <a:solidFill>
                  <a:prstClr val="black"/>
                </a:solidFill>
              </a:rPr>
              <a:t>Sometimes, even if the pawnbroker senses </a:t>
            </a:r>
            <a:r>
              <a:rPr lang="en-US" sz="1200" dirty="0" smtClean="0">
                <a:solidFill>
                  <a:prstClr val="black"/>
                </a:solidFill>
              </a:rPr>
              <a:t>the risk that </a:t>
            </a:r>
            <a:r>
              <a:rPr lang="en-US" sz="1200" dirty="0">
                <a:solidFill>
                  <a:prstClr val="black"/>
                </a:solidFill>
              </a:rPr>
              <a:t>the customer might not be able to pay interest regularly or reclaim the product, loans are still provided just to build customer base</a:t>
            </a:r>
            <a:r>
              <a:rPr lang="en-US" sz="1200" dirty="0" smtClean="0">
                <a:solidFill>
                  <a:prstClr val="black"/>
                </a:solidFill>
              </a:rPr>
              <a:t>.</a:t>
            </a:r>
            <a:endParaRPr lang="en-US" sz="1200" dirty="0">
              <a:solidFill>
                <a:prstClr val="black"/>
              </a:solidFill>
            </a:endParaRPr>
          </a:p>
        </p:txBody>
      </p:sp>
    </p:spTree>
    <p:extLst>
      <p:ext uri="{BB962C8B-B14F-4D97-AF65-F5344CB8AC3E}">
        <p14:creationId xmlns:p14="http://schemas.microsoft.com/office/powerpoint/2010/main" val="381244430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50" y="457202"/>
            <a:ext cx="7099300" cy="461665"/>
          </a:xfrm>
          <a:prstGeom prst="rect">
            <a:avLst/>
          </a:prstGeom>
          <a:noFill/>
        </p:spPr>
        <p:txBody>
          <a:bodyPr wrap="square" rtlCol="0">
            <a:spAutoFit/>
          </a:bodyPr>
          <a:lstStyle/>
          <a:p>
            <a:r>
              <a:rPr lang="en-US" sz="2400" dirty="0" smtClean="0">
                <a:solidFill>
                  <a:srgbClr val="1F497D">
                    <a:lumMod val="50000"/>
                  </a:srgbClr>
                </a:solidFill>
              </a:rPr>
              <a:t>Case Study – Informal Money Lenders</a:t>
            </a:r>
            <a:endParaRPr lang="en-US" dirty="0">
              <a:solidFill>
                <a:prstClr val="black"/>
              </a:solidFill>
            </a:endParaRPr>
          </a:p>
        </p:txBody>
      </p:sp>
      <p:sp>
        <p:nvSpPr>
          <p:cNvPr id="3" name="TextBox 2"/>
          <p:cNvSpPr txBox="1"/>
          <p:nvPr/>
        </p:nvSpPr>
        <p:spPr>
          <a:xfrm>
            <a:off x="152400" y="990602"/>
            <a:ext cx="9525000" cy="461665"/>
          </a:xfrm>
          <a:prstGeom prst="rect">
            <a:avLst/>
          </a:prstGeom>
          <a:noFill/>
        </p:spPr>
        <p:txBody>
          <a:bodyPr wrap="square" rtlCol="0">
            <a:spAutoFit/>
          </a:bodyPr>
          <a:lstStyle/>
          <a:p>
            <a:pPr algn="just"/>
            <a:r>
              <a:rPr lang="en-US" sz="1200" b="1" i="1" dirty="0" smtClean="0">
                <a:solidFill>
                  <a:prstClr val="black"/>
                </a:solidFill>
              </a:rPr>
              <a:t>Limited reach of formal regulated financial services is one of the reasons which makes significant amount of the population still dwells on traditional way of borrowing money as it is available within someone’s network.</a:t>
            </a:r>
            <a:endParaRPr lang="en-US" sz="1200" b="1" i="1" dirty="0">
              <a:solidFill>
                <a:prstClr val="black"/>
              </a:solidFill>
            </a:endParaRPr>
          </a:p>
        </p:txBody>
      </p:sp>
      <p:graphicFrame>
        <p:nvGraphicFramePr>
          <p:cNvPr id="6" name="Diagram 5"/>
          <p:cNvGraphicFramePr/>
          <p:nvPr>
            <p:extLst>
              <p:ext uri="{D42A27DB-BD31-4B8C-83A1-F6EECF244321}">
                <p14:modId xmlns:p14="http://schemas.microsoft.com/office/powerpoint/2010/main" val="1032171930"/>
              </p:ext>
            </p:extLst>
          </p:nvPr>
        </p:nvGraphicFramePr>
        <p:xfrm>
          <a:off x="2819401" y="1651958"/>
          <a:ext cx="3733800" cy="2691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5257800" y="1695273"/>
            <a:ext cx="4267200" cy="1200329"/>
          </a:xfrm>
          <a:prstGeom prst="rect">
            <a:avLst/>
          </a:prstGeom>
          <a:noFill/>
        </p:spPr>
        <p:txBody>
          <a:bodyPr wrap="square" rtlCol="0">
            <a:spAutoFit/>
          </a:bodyPr>
          <a:lstStyle/>
          <a:p>
            <a:pPr marL="171450" indent="-171450" algn="just">
              <a:buFont typeface="Arial" pitchFamily="34" charset="0"/>
              <a:buChar char="•"/>
            </a:pPr>
            <a:r>
              <a:rPr lang="en-US" sz="1200" dirty="0" smtClean="0">
                <a:solidFill>
                  <a:prstClr val="black"/>
                </a:solidFill>
              </a:rPr>
              <a:t>Although both parties sign a contract for a transaction to take place, it does not fully serve strong legal obligations since its takes place in an informal market and the fact that the contract is signed without the presence of legal practitioners.</a:t>
            </a:r>
          </a:p>
          <a:p>
            <a:pPr marL="171450" indent="-171450" algn="just">
              <a:buFont typeface="Arial" pitchFamily="34" charset="0"/>
              <a:buChar char="•"/>
            </a:pPr>
            <a:r>
              <a:rPr lang="en-US" sz="1200" dirty="0" smtClean="0">
                <a:solidFill>
                  <a:prstClr val="black"/>
                </a:solidFill>
              </a:rPr>
              <a:t>Default rate is higher than banks. Some lenders take collateral in order to hedge unseen risks.</a:t>
            </a:r>
            <a:endParaRPr lang="en-US" sz="1200" dirty="0">
              <a:solidFill>
                <a:prstClr val="black"/>
              </a:solidFill>
            </a:endParaRPr>
          </a:p>
        </p:txBody>
      </p:sp>
      <p:sp>
        <p:nvSpPr>
          <p:cNvPr id="8" name="TextBox 7"/>
          <p:cNvSpPr txBox="1"/>
          <p:nvPr/>
        </p:nvSpPr>
        <p:spPr>
          <a:xfrm>
            <a:off x="153838" y="3200400"/>
            <a:ext cx="3046562" cy="1384995"/>
          </a:xfrm>
          <a:prstGeom prst="rect">
            <a:avLst/>
          </a:prstGeom>
          <a:noFill/>
        </p:spPr>
        <p:txBody>
          <a:bodyPr wrap="square" rtlCol="0">
            <a:spAutoFit/>
          </a:bodyPr>
          <a:lstStyle/>
          <a:p>
            <a:pPr marL="171450" indent="-171450" algn="just">
              <a:buFont typeface="Arial" pitchFamily="34" charset="0"/>
              <a:buChar char="•"/>
            </a:pPr>
            <a:r>
              <a:rPr lang="en-US" sz="1200" dirty="0" smtClean="0">
                <a:solidFill>
                  <a:prstClr val="black"/>
                </a:solidFill>
              </a:rPr>
              <a:t>Credit decision process is very simple that it depends on past dealings, networks and credibility of the borrower.</a:t>
            </a:r>
          </a:p>
          <a:p>
            <a:pPr marL="171450" indent="-171450" algn="just">
              <a:buFont typeface="Arial" pitchFamily="34" charset="0"/>
              <a:buChar char="•"/>
            </a:pPr>
            <a:r>
              <a:rPr lang="en-US" sz="1200" dirty="0" smtClean="0">
                <a:solidFill>
                  <a:prstClr val="black"/>
                </a:solidFill>
              </a:rPr>
              <a:t>Majority of the lenders are loan sharks but they could also be someone from the community such as friends, relatives or coworkers.</a:t>
            </a:r>
          </a:p>
        </p:txBody>
      </p:sp>
      <p:sp>
        <p:nvSpPr>
          <p:cNvPr id="9" name="TextBox 8"/>
          <p:cNvSpPr txBox="1"/>
          <p:nvPr/>
        </p:nvSpPr>
        <p:spPr>
          <a:xfrm>
            <a:off x="6172201" y="3653136"/>
            <a:ext cx="3352800" cy="461665"/>
          </a:xfrm>
          <a:prstGeom prst="rect">
            <a:avLst/>
          </a:prstGeom>
          <a:noFill/>
        </p:spPr>
        <p:txBody>
          <a:bodyPr wrap="square" rtlCol="0">
            <a:spAutoFit/>
          </a:bodyPr>
          <a:lstStyle/>
          <a:p>
            <a:pPr marL="171450" indent="-171450" algn="just">
              <a:buFont typeface="Arial" pitchFamily="34" charset="0"/>
              <a:buChar char="•"/>
            </a:pPr>
            <a:r>
              <a:rPr lang="en-US" sz="1200" dirty="0" smtClean="0">
                <a:solidFill>
                  <a:prstClr val="black"/>
                </a:solidFill>
              </a:rPr>
              <a:t>There is no standard interest rate as it varies case by case from 3% to 20%.</a:t>
            </a:r>
          </a:p>
        </p:txBody>
      </p:sp>
      <p:sp>
        <p:nvSpPr>
          <p:cNvPr id="10" name="TextBox 9"/>
          <p:cNvSpPr txBox="1"/>
          <p:nvPr/>
        </p:nvSpPr>
        <p:spPr>
          <a:xfrm>
            <a:off x="228601" y="4740631"/>
            <a:ext cx="9448800" cy="1355371"/>
          </a:xfrm>
          <a:prstGeom prst="rect">
            <a:avLst/>
          </a:prstGeom>
          <a:solidFill>
            <a:schemeClr val="tx2">
              <a:lumMod val="20000"/>
              <a:lumOff val="80000"/>
            </a:schemeClr>
          </a:solidFill>
        </p:spPr>
        <p:txBody>
          <a:bodyPr wrap="square" rtlCol="0">
            <a:spAutoFit/>
          </a:bodyPr>
          <a:lstStyle/>
          <a:p>
            <a:pPr marL="171450" indent="-171450">
              <a:lnSpc>
                <a:spcPct val="114000"/>
              </a:lnSpc>
              <a:buFont typeface="Arial" pitchFamily="34" charset="0"/>
              <a:buChar char="•"/>
            </a:pPr>
            <a:r>
              <a:rPr lang="en-US" sz="1200" dirty="0" smtClean="0">
                <a:solidFill>
                  <a:prstClr val="black"/>
                </a:solidFill>
              </a:rPr>
              <a:t>Most of the time, when reaching a contractual agreement, both parties do not express on the contract that there is an interest charged for this transaction since it is illegal to lend money for profit except legal institutions.</a:t>
            </a:r>
          </a:p>
          <a:p>
            <a:pPr marL="171450" indent="-171450">
              <a:lnSpc>
                <a:spcPct val="114000"/>
              </a:lnSpc>
              <a:buFont typeface="Arial" pitchFamily="34" charset="0"/>
              <a:buChar char="•"/>
            </a:pPr>
            <a:r>
              <a:rPr lang="en-US" sz="1200" dirty="0" smtClean="0">
                <a:solidFill>
                  <a:prstClr val="black"/>
                </a:solidFill>
              </a:rPr>
              <a:t>The </a:t>
            </a:r>
            <a:r>
              <a:rPr lang="en-US" sz="1200" dirty="0">
                <a:solidFill>
                  <a:prstClr val="black"/>
                </a:solidFill>
              </a:rPr>
              <a:t>fact that people lost trust in private banks after 2003 financial crisis when some private banks went bankrupt had some impacts to the saving type of people that majority of the people prefer to hold cash rather than saving in a bank. However, </a:t>
            </a:r>
            <a:r>
              <a:rPr lang="en-US" sz="1200" dirty="0" smtClean="0">
                <a:solidFill>
                  <a:prstClr val="black"/>
                </a:solidFill>
              </a:rPr>
              <a:t>private </a:t>
            </a:r>
            <a:r>
              <a:rPr lang="en-US" sz="1200" dirty="0">
                <a:solidFill>
                  <a:prstClr val="black"/>
                </a:solidFill>
              </a:rPr>
              <a:t>banks have rebuilt good reputation and </a:t>
            </a:r>
            <a:r>
              <a:rPr lang="en-US" sz="1200" dirty="0" smtClean="0">
                <a:solidFill>
                  <a:prstClr val="black"/>
                </a:solidFill>
              </a:rPr>
              <a:t>image in recent years.</a:t>
            </a:r>
            <a:endParaRPr lang="en-US" sz="1200" dirty="0">
              <a:solidFill>
                <a:prstClr val="black"/>
              </a:solidFill>
            </a:endParaRPr>
          </a:p>
          <a:p>
            <a:pPr marL="171450" indent="-171450">
              <a:lnSpc>
                <a:spcPct val="114000"/>
              </a:lnSpc>
              <a:buFont typeface="Arial" pitchFamily="34" charset="0"/>
              <a:buChar char="•"/>
            </a:pPr>
            <a:r>
              <a:rPr lang="en-US" sz="1200" dirty="0" smtClean="0">
                <a:solidFill>
                  <a:prstClr val="black"/>
                </a:solidFill>
              </a:rPr>
              <a:t>Guarantors play a role in some cases but are not legally bounded.</a:t>
            </a:r>
          </a:p>
        </p:txBody>
      </p:sp>
      <p:sp>
        <p:nvSpPr>
          <p:cNvPr id="11" name="TextBox 10"/>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UNCDF, In-depth Interviews</a:t>
            </a:r>
            <a:endParaRPr lang="en-US" sz="900" dirty="0">
              <a:solidFill>
                <a:prstClr val="black"/>
              </a:solidFill>
            </a:endParaRPr>
          </a:p>
        </p:txBody>
      </p:sp>
      <p:sp>
        <p:nvSpPr>
          <p:cNvPr id="1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2: Informal Finance Market</a:t>
            </a:r>
          </a:p>
        </p:txBody>
      </p:sp>
    </p:spTree>
    <p:extLst>
      <p:ext uri="{BB962C8B-B14F-4D97-AF65-F5344CB8AC3E}">
        <p14:creationId xmlns:p14="http://schemas.microsoft.com/office/powerpoint/2010/main" val="38217373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933387644"/>
              </p:ext>
            </p:extLst>
          </p:nvPr>
        </p:nvGraphicFramePr>
        <p:xfrm>
          <a:off x="1651000" y="1227668"/>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1600201" y="5562600"/>
            <a:ext cx="6553200" cy="400114"/>
            <a:chOff x="308847" y="3802407"/>
            <a:chExt cx="6236377" cy="400114"/>
          </a:xfrm>
        </p:grpSpPr>
        <p:sp>
          <p:nvSpPr>
            <p:cNvPr id="5" name="Rectangle 4"/>
            <p:cNvSpPr/>
            <p:nvPr/>
          </p:nvSpPr>
          <p:spPr>
            <a:xfrm>
              <a:off x="308847" y="3802407"/>
              <a:ext cx="6236377" cy="400114"/>
            </a:xfrm>
            <a:prstGeom prst="rect">
              <a:avLst/>
            </a:pr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smtClean="0">
                  <a:solidFill>
                    <a:srgbClr val="1F497D">
                      <a:lumMod val="75000"/>
                    </a:srgbClr>
                  </a:solidFill>
                </a:rPr>
                <a:t>    Section 8: M&amp;A Target Shortlisting and Their Comparative Analysis</a:t>
              </a:r>
              <a:endParaRPr lang="en-US" dirty="0">
                <a:solidFill>
                  <a:srgbClr val="1F497D">
                    <a:lumMod val="75000"/>
                  </a:srgbClr>
                </a:solidFill>
              </a:endParaRPr>
            </a:p>
          </p:txBody>
        </p:sp>
        <p:sp>
          <p:nvSpPr>
            <p:cNvPr id="6" name="Rectangle 5"/>
            <p:cNvSpPr/>
            <p:nvPr/>
          </p:nvSpPr>
          <p:spPr>
            <a:xfrm>
              <a:off x="308847" y="3802407"/>
              <a:ext cx="6236377" cy="4001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7591" tIns="27940" rIns="27940" bIns="27940" numCol="1" spcCol="1270" anchor="ctr" anchorCtr="0">
              <a:noAutofit/>
            </a:bodyPr>
            <a:lstStyle/>
            <a:p>
              <a:pPr defTabSz="488950">
                <a:lnSpc>
                  <a:spcPct val="90000"/>
                </a:lnSpc>
                <a:spcAft>
                  <a:spcPct val="35000"/>
                </a:spcAft>
              </a:pPr>
              <a:endParaRPr lang="en-US" sz="1100">
                <a:solidFill>
                  <a:prstClr val="white"/>
                </a:solidFill>
              </a:endParaRPr>
            </a:p>
          </p:txBody>
        </p:sp>
      </p:grpSp>
      <p:sp>
        <p:nvSpPr>
          <p:cNvPr id="4" name="Oval 3"/>
          <p:cNvSpPr/>
          <p:nvPr/>
        </p:nvSpPr>
        <p:spPr>
          <a:xfrm>
            <a:off x="1350128" y="5512586"/>
            <a:ext cx="500143" cy="500142"/>
          </a:xfrm>
          <a:prstGeom prst="ellipse">
            <a:avLst/>
          </a:prstGeom>
          <a:ln>
            <a:solidFill>
              <a:schemeClr val="bg1">
                <a:lumMod val="65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TextBox 6"/>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Research Services in Microfinance Sector</a:t>
            </a:r>
            <a:endParaRPr lang="en-US" sz="2400" dirty="0">
              <a:solidFill>
                <a:srgbClr val="1F497D">
                  <a:lumMod val="50000"/>
                </a:srgbClr>
              </a:solidFill>
            </a:endParaRPr>
          </a:p>
        </p:txBody>
      </p:sp>
    </p:spTree>
    <p:extLst>
      <p:ext uri="{BB962C8B-B14F-4D97-AF65-F5344CB8AC3E}">
        <p14:creationId xmlns:p14="http://schemas.microsoft.com/office/powerpoint/2010/main" val="1854140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a:solidFill>
                  <a:prstClr val="white"/>
                </a:solidFill>
                <a:latin typeface="Cambria" pitchFamily="18" charset="0"/>
                <a:ea typeface="HGP創英角ｺﾞｼｯｸUB" pitchFamily="50" charset="-128"/>
              </a:rPr>
              <a:t>Section 3: Market Potential for Payday Loan in Myanmar</a:t>
            </a:r>
          </a:p>
        </p:txBody>
      </p:sp>
      <p:graphicFrame>
        <p:nvGraphicFramePr>
          <p:cNvPr id="7" name="Chart 6"/>
          <p:cNvGraphicFramePr>
            <a:graphicFrameLocks/>
          </p:cNvGraphicFramePr>
          <p:nvPr>
            <p:extLst>
              <p:ext uri="{D42A27DB-BD31-4B8C-83A1-F6EECF244321}">
                <p14:modId xmlns:p14="http://schemas.microsoft.com/office/powerpoint/2010/main" val="1791733423"/>
              </p:ext>
            </p:extLst>
          </p:nvPr>
        </p:nvGraphicFramePr>
        <p:xfrm>
          <a:off x="4384171" y="1600202"/>
          <a:ext cx="5217028" cy="3243531"/>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248395" y="986137"/>
            <a:ext cx="9429006" cy="461665"/>
          </a:xfrm>
          <a:prstGeom prst="rect">
            <a:avLst/>
          </a:prstGeom>
          <a:noFill/>
        </p:spPr>
        <p:txBody>
          <a:bodyPr wrap="square" rtlCol="0">
            <a:spAutoFit/>
          </a:bodyPr>
          <a:lstStyle/>
          <a:p>
            <a:pPr algn="just"/>
            <a:r>
              <a:rPr lang="en-US" sz="1200" b="1" i="1" dirty="0" smtClean="0">
                <a:solidFill>
                  <a:prstClr val="black"/>
                </a:solidFill>
              </a:rPr>
              <a:t>The Nationwide Census 2014 says Myanmar’s total population stands at 51 million, dropped from estimated population of 60 million after the last census in 1983.</a:t>
            </a:r>
            <a:endParaRPr lang="en-US" b="1" dirty="0">
              <a:solidFill>
                <a:prstClr val="black"/>
              </a:solidFill>
            </a:endParaRPr>
          </a:p>
        </p:txBody>
      </p:sp>
      <p:sp>
        <p:nvSpPr>
          <p:cNvPr id="12" name="TextBox 11"/>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Provisional Results of The Population and Housing Census of Myanmar, 2014 </a:t>
            </a:r>
            <a:endParaRPr lang="en-US" sz="900" dirty="0">
              <a:solidFill>
                <a:prstClr val="black"/>
              </a:solidFill>
            </a:endParaRPr>
          </a:p>
        </p:txBody>
      </p:sp>
      <p:sp>
        <p:nvSpPr>
          <p:cNvPr id="4" name="Rectangle 3"/>
          <p:cNvSpPr/>
          <p:nvPr/>
        </p:nvSpPr>
        <p:spPr>
          <a:xfrm>
            <a:off x="304802" y="4876802"/>
            <a:ext cx="9296399" cy="1384995"/>
          </a:xfrm>
          <a:prstGeom prst="rect">
            <a:avLst/>
          </a:prstGeom>
        </p:spPr>
        <p:txBody>
          <a:bodyPr wrap="square">
            <a:spAutoFit/>
          </a:bodyPr>
          <a:lstStyle/>
          <a:p>
            <a:pPr marL="285750" indent="-285750" algn="just">
              <a:lnSpc>
                <a:spcPct val="150000"/>
              </a:lnSpc>
              <a:buFont typeface="Arial" pitchFamily="34" charset="0"/>
              <a:buChar char="•"/>
            </a:pPr>
            <a:r>
              <a:rPr lang="en-US" sz="1200" dirty="0">
                <a:solidFill>
                  <a:prstClr val="black"/>
                </a:solidFill>
              </a:rPr>
              <a:t>As a primary city, Yangon serves around 7.36 million which </a:t>
            </a:r>
            <a:r>
              <a:rPr lang="en-US" sz="1200" dirty="0" smtClean="0">
                <a:solidFill>
                  <a:prstClr val="black"/>
                </a:solidFill>
              </a:rPr>
              <a:t>makes it the </a:t>
            </a:r>
            <a:r>
              <a:rPr lang="en-US" sz="1200" dirty="0">
                <a:solidFill>
                  <a:prstClr val="black"/>
                </a:solidFill>
              </a:rPr>
              <a:t>most populated area followed by Mandalay and Ayeyarwaddy with 6.15 million and 6.18 million population </a:t>
            </a:r>
            <a:r>
              <a:rPr lang="en-US" sz="1200" dirty="0" smtClean="0">
                <a:solidFill>
                  <a:prstClr val="black"/>
                </a:solidFill>
              </a:rPr>
              <a:t>respectively.</a:t>
            </a:r>
            <a:endParaRPr lang="en-US" sz="1200" dirty="0">
              <a:solidFill>
                <a:prstClr val="black"/>
              </a:solidFill>
            </a:endParaRPr>
          </a:p>
          <a:p>
            <a:pPr marL="285750" indent="-285750" algn="just">
              <a:lnSpc>
                <a:spcPct val="150000"/>
              </a:lnSpc>
              <a:buFont typeface="Arial" pitchFamily="34" charset="0"/>
              <a:buChar char="•"/>
            </a:pPr>
            <a:r>
              <a:rPr lang="en-US" sz="1200" dirty="0">
                <a:solidFill>
                  <a:prstClr val="black"/>
                </a:solidFill>
              </a:rPr>
              <a:t>The </a:t>
            </a:r>
            <a:r>
              <a:rPr lang="en-US" sz="1200" dirty="0" smtClean="0">
                <a:solidFill>
                  <a:prstClr val="black"/>
                </a:solidFill>
              </a:rPr>
              <a:t>capital, </a:t>
            </a:r>
            <a:r>
              <a:rPr lang="en-US" sz="1200" dirty="0">
                <a:solidFill>
                  <a:prstClr val="black"/>
                </a:solidFill>
              </a:rPr>
              <a:t>Nay </a:t>
            </a:r>
            <a:r>
              <a:rPr lang="en-US" sz="1200" dirty="0" err="1">
                <a:solidFill>
                  <a:prstClr val="black"/>
                </a:solidFill>
              </a:rPr>
              <a:t>Pyi</a:t>
            </a:r>
            <a:r>
              <a:rPr lang="en-US" sz="1200" dirty="0">
                <a:solidFill>
                  <a:prstClr val="black"/>
                </a:solidFill>
              </a:rPr>
              <a:t> Taw, only takes up around 1.16 million representing around most of Myanmar government </a:t>
            </a:r>
            <a:r>
              <a:rPr lang="en-US" sz="1200" dirty="0" smtClean="0">
                <a:solidFill>
                  <a:prstClr val="black"/>
                </a:solidFill>
              </a:rPr>
              <a:t>employees.</a:t>
            </a:r>
          </a:p>
          <a:p>
            <a:pPr marL="285750" indent="-285750" algn="just">
              <a:lnSpc>
                <a:spcPct val="150000"/>
              </a:lnSpc>
              <a:buFont typeface="Arial" pitchFamily="34" charset="0"/>
              <a:buChar char="•"/>
            </a:pPr>
            <a:r>
              <a:rPr lang="en-US" sz="1200" dirty="0" smtClean="0">
                <a:solidFill>
                  <a:prstClr val="black"/>
                </a:solidFill>
              </a:rPr>
              <a:t>Yangon, Mandalay and </a:t>
            </a:r>
            <a:r>
              <a:rPr lang="en-US" sz="1200" dirty="0" err="1" smtClean="0">
                <a:solidFill>
                  <a:prstClr val="black"/>
                </a:solidFill>
              </a:rPr>
              <a:t>Ayeyarwaddy</a:t>
            </a:r>
            <a:r>
              <a:rPr lang="en-US" sz="1200" dirty="0" smtClean="0">
                <a:solidFill>
                  <a:prstClr val="black"/>
                </a:solidFill>
              </a:rPr>
              <a:t> stand in top 3 order in terms of highest population density by region.</a:t>
            </a:r>
          </a:p>
          <a:p>
            <a:pPr marL="285750" indent="-285750" algn="just">
              <a:buFont typeface="Arial" pitchFamily="34" charset="0"/>
              <a:buChar char="•"/>
            </a:pPr>
            <a:endParaRPr lang="en-US" sz="1200" dirty="0">
              <a:solidFill>
                <a:prstClr val="black"/>
              </a:solidFill>
            </a:endParaRPr>
          </a:p>
        </p:txBody>
      </p:sp>
      <p:sp>
        <p:nvSpPr>
          <p:cNvPr id="13" name="Rounded Rectangle 12"/>
          <p:cNvSpPr/>
          <p:nvPr/>
        </p:nvSpPr>
        <p:spPr>
          <a:xfrm>
            <a:off x="381001" y="1724926"/>
            <a:ext cx="1219200" cy="29785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51,419,420</a:t>
            </a:r>
            <a:endParaRPr lang="en-US" sz="1200" dirty="0">
              <a:solidFill>
                <a:prstClr val="black"/>
              </a:solidFill>
            </a:endParaRPr>
          </a:p>
        </p:txBody>
      </p:sp>
      <p:cxnSp>
        <p:nvCxnSpPr>
          <p:cNvPr id="14" name="Straight Connector 13"/>
          <p:cNvCxnSpPr/>
          <p:nvPr/>
        </p:nvCxnSpPr>
        <p:spPr>
          <a:xfrm>
            <a:off x="381000" y="2105926"/>
            <a:ext cx="3251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5" name="Right Arrow 14"/>
          <p:cNvSpPr/>
          <p:nvPr/>
        </p:nvSpPr>
        <p:spPr>
          <a:xfrm>
            <a:off x="1752601" y="1801126"/>
            <a:ext cx="304800" cy="167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extBox 15"/>
          <p:cNvSpPr txBox="1"/>
          <p:nvPr/>
        </p:nvSpPr>
        <p:spPr>
          <a:xfrm>
            <a:off x="2133600" y="1752728"/>
            <a:ext cx="2209800" cy="276999"/>
          </a:xfrm>
          <a:prstGeom prst="rect">
            <a:avLst/>
          </a:prstGeom>
          <a:solidFill>
            <a:schemeClr val="accent1">
              <a:lumMod val="40000"/>
              <a:lumOff val="60000"/>
            </a:schemeClr>
          </a:solidFill>
          <a:ln>
            <a:noFill/>
          </a:ln>
        </p:spPr>
        <p:txBody>
          <a:bodyPr wrap="square" rtlCol="0">
            <a:spAutoFit/>
          </a:bodyPr>
          <a:lstStyle/>
          <a:p>
            <a:pPr algn="ctr"/>
            <a:r>
              <a:rPr lang="en-US" sz="1200" dirty="0" smtClean="0">
                <a:solidFill>
                  <a:prstClr val="black"/>
                </a:solidFill>
              </a:rPr>
              <a:t>Total population</a:t>
            </a:r>
            <a:endParaRPr lang="en-US" sz="1200" dirty="0">
              <a:solidFill>
                <a:prstClr val="black"/>
              </a:solidFill>
            </a:endParaRPr>
          </a:p>
        </p:txBody>
      </p:sp>
      <p:sp>
        <p:nvSpPr>
          <p:cNvPr id="17" name="Rounded Rectangle 16"/>
          <p:cNvSpPr/>
          <p:nvPr/>
        </p:nvSpPr>
        <p:spPr>
          <a:xfrm>
            <a:off x="381001" y="3001596"/>
            <a:ext cx="1219200" cy="304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10,889,348</a:t>
            </a:r>
            <a:endParaRPr lang="en-US" sz="1200" dirty="0">
              <a:solidFill>
                <a:prstClr val="black"/>
              </a:solidFill>
            </a:endParaRPr>
          </a:p>
        </p:txBody>
      </p:sp>
      <p:sp>
        <p:nvSpPr>
          <p:cNvPr id="18" name="Right Arrow 17"/>
          <p:cNvSpPr/>
          <p:nvPr/>
        </p:nvSpPr>
        <p:spPr>
          <a:xfrm>
            <a:off x="1752601" y="3062556"/>
            <a:ext cx="304800" cy="167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Box 18"/>
          <p:cNvSpPr txBox="1"/>
          <p:nvPr/>
        </p:nvSpPr>
        <p:spPr>
          <a:xfrm>
            <a:off x="2133600" y="3001599"/>
            <a:ext cx="2209800" cy="276999"/>
          </a:xfrm>
          <a:prstGeom prst="rect">
            <a:avLst/>
          </a:prstGeom>
          <a:solidFill>
            <a:schemeClr val="accent1">
              <a:lumMod val="40000"/>
              <a:lumOff val="60000"/>
            </a:schemeClr>
          </a:solidFill>
          <a:ln>
            <a:noFill/>
          </a:ln>
        </p:spPr>
        <p:txBody>
          <a:bodyPr wrap="square" rtlCol="0">
            <a:spAutoFit/>
          </a:bodyPr>
          <a:lstStyle/>
          <a:p>
            <a:pPr algn="ctr"/>
            <a:r>
              <a:rPr lang="en-US" sz="1200" dirty="0" smtClean="0">
                <a:solidFill>
                  <a:prstClr val="black"/>
                </a:solidFill>
              </a:rPr>
              <a:t>Total number of households</a:t>
            </a:r>
            <a:endParaRPr lang="en-US" sz="1200" dirty="0">
              <a:solidFill>
                <a:prstClr val="black"/>
              </a:solidFill>
            </a:endParaRPr>
          </a:p>
        </p:txBody>
      </p:sp>
      <p:sp>
        <p:nvSpPr>
          <p:cNvPr id="27" name="Rounded Rectangle 26"/>
          <p:cNvSpPr/>
          <p:nvPr/>
        </p:nvSpPr>
        <p:spPr>
          <a:xfrm>
            <a:off x="381001" y="3971344"/>
            <a:ext cx="1219200" cy="277126"/>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14,864,119</a:t>
            </a:r>
            <a:endParaRPr lang="en-US" sz="1200" dirty="0">
              <a:solidFill>
                <a:prstClr val="black"/>
              </a:solidFill>
            </a:endParaRPr>
          </a:p>
        </p:txBody>
      </p:sp>
      <p:sp>
        <p:nvSpPr>
          <p:cNvPr id="28" name="Right Arrow 27"/>
          <p:cNvSpPr/>
          <p:nvPr/>
        </p:nvSpPr>
        <p:spPr>
          <a:xfrm>
            <a:off x="1752601" y="4019870"/>
            <a:ext cx="304800" cy="167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2133600" y="3971471"/>
            <a:ext cx="2209800" cy="276999"/>
          </a:xfrm>
          <a:prstGeom prst="rect">
            <a:avLst/>
          </a:prstGeom>
          <a:solidFill>
            <a:schemeClr val="accent1">
              <a:lumMod val="40000"/>
              <a:lumOff val="60000"/>
            </a:schemeClr>
          </a:solidFill>
          <a:ln>
            <a:noFill/>
          </a:ln>
        </p:spPr>
        <p:txBody>
          <a:bodyPr wrap="square" rtlCol="0">
            <a:spAutoFit/>
          </a:bodyPr>
          <a:lstStyle/>
          <a:p>
            <a:pPr algn="ctr"/>
            <a:r>
              <a:rPr lang="en-US" sz="1200" dirty="0" smtClean="0">
                <a:solidFill>
                  <a:prstClr val="black"/>
                </a:solidFill>
              </a:rPr>
              <a:t>Urban population</a:t>
            </a:r>
            <a:endParaRPr lang="en-US" sz="1200" dirty="0">
              <a:solidFill>
                <a:prstClr val="black"/>
              </a:solidFill>
            </a:endParaRPr>
          </a:p>
        </p:txBody>
      </p:sp>
      <p:sp>
        <p:nvSpPr>
          <p:cNvPr id="30" name="Rounded Rectangle 29"/>
          <p:cNvSpPr/>
          <p:nvPr/>
        </p:nvSpPr>
        <p:spPr>
          <a:xfrm>
            <a:off x="381001" y="4400870"/>
            <a:ext cx="1219200" cy="304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35,348,948</a:t>
            </a:r>
            <a:endParaRPr lang="en-US" sz="1200" dirty="0">
              <a:solidFill>
                <a:prstClr val="black"/>
              </a:solidFill>
            </a:endParaRPr>
          </a:p>
        </p:txBody>
      </p:sp>
      <p:sp>
        <p:nvSpPr>
          <p:cNvPr id="31" name="Right Arrow 30"/>
          <p:cNvSpPr/>
          <p:nvPr/>
        </p:nvSpPr>
        <p:spPr>
          <a:xfrm>
            <a:off x="1752601" y="4461830"/>
            <a:ext cx="304800" cy="167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TextBox 31"/>
          <p:cNvSpPr txBox="1"/>
          <p:nvPr/>
        </p:nvSpPr>
        <p:spPr>
          <a:xfrm>
            <a:off x="2133600" y="4400872"/>
            <a:ext cx="2209800" cy="276999"/>
          </a:xfrm>
          <a:prstGeom prst="rect">
            <a:avLst/>
          </a:prstGeom>
          <a:solidFill>
            <a:schemeClr val="accent1">
              <a:lumMod val="40000"/>
              <a:lumOff val="60000"/>
            </a:schemeClr>
          </a:solidFill>
          <a:ln>
            <a:noFill/>
          </a:ln>
        </p:spPr>
        <p:txBody>
          <a:bodyPr wrap="square" rtlCol="0">
            <a:spAutoFit/>
          </a:bodyPr>
          <a:lstStyle/>
          <a:p>
            <a:pPr algn="ctr"/>
            <a:r>
              <a:rPr lang="en-US" sz="1200" dirty="0" smtClean="0">
                <a:solidFill>
                  <a:prstClr val="black"/>
                </a:solidFill>
              </a:rPr>
              <a:t>Rural population</a:t>
            </a:r>
            <a:endParaRPr lang="en-US" sz="1200" dirty="0">
              <a:solidFill>
                <a:prstClr val="black"/>
              </a:solidFill>
            </a:endParaRPr>
          </a:p>
        </p:txBody>
      </p:sp>
      <p:cxnSp>
        <p:nvCxnSpPr>
          <p:cNvPr id="33" name="Straight Connector 32"/>
          <p:cNvCxnSpPr/>
          <p:nvPr/>
        </p:nvCxnSpPr>
        <p:spPr>
          <a:xfrm>
            <a:off x="381000" y="3382596"/>
            <a:ext cx="3251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81000" y="4324670"/>
            <a:ext cx="3251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9" name="Rounded Rectangle 48"/>
          <p:cNvSpPr/>
          <p:nvPr/>
        </p:nvSpPr>
        <p:spPr>
          <a:xfrm>
            <a:off x="381001" y="3486470"/>
            <a:ext cx="1219200" cy="30480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4.39</a:t>
            </a:r>
            <a:endParaRPr lang="en-US" sz="1200" dirty="0">
              <a:solidFill>
                <a:prstClr val="black"/>
              </a:solidFill>
            </a:endParaRPr>
          </a:p>
        </p:txBody>
      </p:sp>
      <p:sp>
        <p:nvSpPr>
          <p:cNvPr id="50" name="Right Arrow 49"/>
          <p:cNvSpPr/>
          <p:nvPr/>
        </p:nvSpPr>
        <p:spPr>
          <a:xfrm>
            <a:off x="1752601" y="3547430"/>
            <a:ext cx="304800" cy="167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1" name="TextBox 50"/>
          <p:cNvSpPr txBox="1"/>
          <p:nvPr/>
        </p:nvSpPr>
        <p:spPr>
          <a:xfrm>
            <a:off x="2133600" y="3486472"/>
            <a:ext cx="2209800" cy="276999"/>
          </a:xfrm>
          <a:prstGeom prst="rect">
            <a:avLst/>
          </a:prstGeom>
          <a:solidFill>
            <a:schemeClr val="accent1">
              <a:lumMod val="40000"/>
              <a:lumOff val="60000"/>
            </a:schemeClr>
          </a:solidFill>
          <a:ln>
            <a:noFill/>
          </a:ln>
        </p:spPr>
        <p:txBody>
          <a:bodyPr wrap="square" rtlCol="0">
            <a:spAutoFit/>
          </a:bodyPr>
          <a:lstStyle/>
          <a:p>
            <a:pPr algn="ctr"/>
            <a:r>
              <a:rPr lang="en-US" sz="1200" dirty="0" smtClean="0">
                <a:solidFill>
                  <a:prstClr val="black"/>
                </a:solidFill>
              </a:rPr>
              <a:t>Average household size</a:t>
            </a:r>
            <a:endParaRPr lang="en-US" sz="1200" dirty="0">
              <a:solidFill>
                <a:prstClr val="black"/>
              </a:solidFill>
            </a:endParaRPr>
          </a:p>
        </p:txBody>
      </p:sp>
      <p:cxnSp>
        <p:nvCxnSpPr>
          <p:cNvPr id="52" name="Straight Connector 51"/>
          <p:cNvCxnSpPr/>
          <p:nvPr/>
        </p:nvCxnSpPr>
        <p:spPr>
          <a:xfrm>
            <a:off x="381000" y="3867470"/>
            <a:ext cx="3251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381001" y="2174506"/>
            <a:ext cx="1219200" cy="2638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48.2%</a:t>
            </a:r>
            <a:endParaRPr lang="en-US" sz="1200" dirty="0">
              <a:solidFill>
                <a:prstClr val="black"/>
              </a:solidFill>
            </a:endParaRPr>
          </a:p>
        </p:txBody>
      </p:sp>
      <p:cxnSp>
        <p:nvCxnSpPr>
          <p:cNvPr id="54" name="Straight Connector 53"/>
          <p:cNvCxnSpPr/>
          <p:nvPr/>
        </p:nvCxnSpPr>
        <p:spPr>
          <a:xfrm>
            <a:off x="381000" y="2514600"/>
            <a:ext cx="3251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5" name="Right Arrow 54"/>
          <p:cNvSpPr/>
          <p:nvPr/>
        </p:nvSpPr>
        <p:spPr>
          <a:xfrm>
            <a:off x="1752601" y="2209800"/>
            <a:ext cx="304800" cy="167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6" name="TextBox 55"/>
          <p:cNvSpPr txBox="1"/>
          <p:nvPr/>
        </p:nvSpPr>
        <p:spPr>
          <a:xfrm>
            <a:off x="2133600" y="2161403"/>
            <a:ext cx="2209800" cy="276999"/>
          </a:xfrm>
          <a:prstGeom prst="rect">
            <a:avLst/>
          </a:prstGeom>
          <a:solidFill>
            <a:schemeClr val="accent1">
              <a:lumMod val="40000"/>
              <a:lumOff val="60000"/>
            </a:schemeClr>
          </a:solidFill>
          <a:ln>
            <a:noFill/>
          </a:ln>
        </p:spPr>
        <p:txBody>
          <a:bodyPr wrap="square" rtlCol="0">
            <a:spAutoFit/>
          </a:bodyPr>
          <a:lstStyle/>
          <a:p>
            <a:pPr algn="ctr"/>
            <a:r>
              <a:rPr lang="en-US" sz="1200" dirty="0" smtClean="0">
                <a:solidFill>
                  <a:prstClr val="black"/>
                </a:solidFill>
              </a:rPr>
              <a:t>Male population</a:t>
            </a:r>
            <a:endParaRPr lang="en-US" sz="1200" dirty="0">
              <a:solidFill>
                <a:prstClr val="black"/>
              </a:solidFill>
            </a:endParaRPr>
          </a:p>
        </p:txBody>
      </p:sp>
      <p:sp>
        <p:nvSpPr>
          <p:cNvPr id="57" name="Rounded Rectangle 56"/>
          <p:cNvSpPr/>
          <p:nvPr/>
        </p:nvSpPr>
        <p:spPr>
          <a:xfrm>
            <a:off x="381001" y="2603905"/>
            <a:ext cx="1219200" cy="263895"/>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51.8%</a:t>
            </a:r>
            <a:endParaRPr lang="en-US" sz="1200" dirty="0">
              <a:solidFill>
                <a:prstClr val="black"/>
              </a:solidFill>
            </a:endParaRPr>
          </a:p>
        </p:txBody>
      </p:sp>
      <p:cxnSp>
        <p:nvCxnSpPr>
          <p:cNvPr id="58" name="Straight Connector 57"/>
          <p:cNvCxnSpPr/>
          <p:nvPr/>
        </p:nvCxnSpPr>
        <p:spPr>
          <a:xfrm>
            <a:off x="381000" y="2943999"/>
            <a:ext cx="32512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9" name="Right Arrow 58"/>
          <p:cNvSpPr/>
          <p:nvPr/>
        </p:nvSpPr>
        <p:spPr>
          <a:xfrm>
            <a:off x="1752601" y="2639199"/>
            <a:ext cx="304800" cy="16764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0" name="TextBox 59"/>
          <p:cNvSpPr txBox="1"/>
          <p:nvPr/>
        </p:nvSpPr>
        <p:spPr>
          <a:xfrm>
            <a:off x="2133600" y="2590802"/>
            <a:ext cx="2209800" cy="276999"/>
          </a:xfrm>
          <a:prstGeom prst="rect">
            <a:avLst/>
          </a:prstGeom>
          <a:solidFill>
            <a:schemeClr val="accent1">
              <a:lumMod val="40000"/>
              <a:lumOff val="60000"/>
            </a:schemeClr>
          </a:solidFill>
          <a:ln>
            <a:noFill/>
          </a:ln>
        </p:spPr>
        <p:txBody>
          <a:bodyPr wrap="square" rtlCol="0">
            <a:spAutoFit/>
          </a:bodyPr>
          <a:lstStyle/>
          <a:p>
            <a:pPr algn="ctr"/>
            <a:r>
              <a:rPr lang="en-US" sz="1200" dirty="0" smtClean="0">
                <a:solidFill>
                  <a:prstClr val="black"/>
                </a:solidFill>
              </a:rPr>
              <a:t>Female population</a:t>
            </a:r>
            <a:endParaRPr lang="en-US" sz="1200" dirty="0">
              <a:solidFill>
                <a:prstClr val="black"/>
              </a:solidFill>
            </a:endParaRPr>
          </a:p>
        </p:txBody>
      </p:sp>
      <p:sp>
        <p:nvSpPr>
          <p:cNvPr id="61" name="TextBox 60"/>
          <p:cNvSpPr txBox="1"/>
          <p:nvPr/>
        </p:nvSpPr>
        <p:spPr>
          <a:xfrm>
            <a:off x="82550" y="438093"/>
            <a:ext cx="7537450" cy="461665"/>
          </a:xfrm>
          <a:prstGeom prst="rect">
            <a:avLst/>
          </a:prstGeom>
          <a:noFill/>
          <a:ln w="28575">
            <a:noFill/>
          </a:ln>
        </p:spPr>
        <p:txBody>
          <a:bodyPr wrap="square" rtlCol="0">
            <a:spAutoFit/>
          </a:bodyPr>
          <a:lstStyle/>
          <a:p>
            <a:r>
              <a:rPr lang="en-US" sz="2400" dirty="0" smtClean="0">
                <a:solidFill>
                  <a:srgbClr val="1F497D">
                    <a:lumMod val="50000"/>
                  </a:srgbClr>
                </a:solidFill>
              </a:rPr>
              <a:t>Myanmar’s population at a glance</a:t>
            </a:r>
            <a:endParaRPr lang="en-US" sz="2400" dirty="0">
              <a:solidFill>
                <a:srgbClr val="1F497D">
                  <a:lumMod val="50000"/>
                </a:srgbClr>
              </a:solidFill>
            </a:endParaRPr>
          </a:p>
        </p:txBody>
      </p:sp>
    </p:spTree>
    <p:extLst>
      <p:ext uri="{BB962C8B-B14F-4D97-AF65-F5344CB8AC3E}">
        <p14:creationId xmlns:p14="http://schemas.microsoft.com/office/powerpoint/2010/main" val="23731834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2550" y="438093"/>
            <a:ext cx="7537450" cy="461665"/>
          </a:xfrm>
          <a:prstGeom prst="rect">
            <a:avLst/>
          </a:prstGeom>
          <a:noFill/>
          <a:ln w="28575">
            <a:noFill/>
          </a:ln>
        </p:spPr>
        <p:txBody>
          <a:bodyPr wrap="square" rtlCol="0">
            <a:spAutoFit/>
          </a:bodyPr>
          <a:lstStyle/>
          <a:p>
            <a:r>
              <a:rPr lang="en-US" sz="2400" dirty="0" smtClean="0">
                <a:solidFill>
                  <a:srgbClr val="1F497D">
                    <a:lumMod val="50000"/>
                  </a:srgbClr>
                </a:solidFill>
              </a:rPr>
              <a:t>Distribution of urban and rural population</a:t>
            </a:r>
            <a:endParaRPr lang="en-US" sz="2400" dirty="0">
              <a:solidFill>
                <a:srgbClr val="1F497D">
                  <a:lumMod val="50000"/>
                </a:srgbClr>
              </a:solidFill>
            </a:endParaRPr>
          </a:p>
        </p:txBody>
      </p:sp>
      <p:sp>
        <p:nvSpPr>
          <p:cNvPr id="10" name="TextBox 9"/>
          <p:cNvSpPr txBox="1"/>
          <p:nvPr/>
        </p:nvSpPr>
        <p:spPr>
          <a:xfrm>
            <a:off x="164575" y="990602"/>
            <a:ext cx="9512826" cy="461665"/>
          </a:xfrm>
          <a:prstGeom prst="rect">
            <a:avLst/>
          </a:prstGeom>
          <a:noFill/>
        </p:spPr>
        <p:txBody>
          <a:bodyPr wrap="square" rtlCol="0">
            <a:spAutoFit/>
          </a:bodyPr>
          <a:lstStyle/>
          <a:p>
            <a:pPr algn="just"/>
            <a:r>
              <a:rPr lang="en-US" sz="1200" b="1" i="1" dirty="0" smtClean="0">
                <a:solidFill>
                  <a:prstClr val="black"/>
                </a:solidFill>
              </a:rPr>
              <a:t>70% of total population reside in rural areas with low access to internet and banking. Rural population relies heavily on pawn shops and informal money lenders as microfinance institutions also have limited reach to the customers. </a:t>
            </a:r>
            <a:endParaRPr lang="en-US" sz="1200" b="1" i="1" dirty="0">
              <a:solidFill>
                <a:prstClr val="black"/>
              </a:solidFill>
            </a:endParaRPr>
          </a:p>
        </p:txBody>
      </p:sp>
      <p:sp>
        <p:nvSpPr>
          <p:cNvPr id="5" name="TextBox 4"/>
          <p:cNvSpPr txBox="1"/>
          <p:nvPr/>
        </p:nvSpPr>
        <p:spPr>
          <a:xfrm>
            <a:off x="6705601" y="1371602"/>
            <a:ext cx="2853928" cy="461665"/>
          </a:xfrm>
          <a:prstGeom prst="rect">
            <a:avLst/>
          </a:prstGeom>
          <a:noFill/>
        </p:spPr>
        <p:txBody>
          <a:bodyPr wrap="square" rtlCol="0">
            <a:spAutoFit/>
          </a:bodyPr>
          <a:lstStyle/>
          <a:p>
            <a:r>
              <a:rPr lang="en-US" sz="1200" b="1" dirty="0" smtClean="0">
                <a:solidFill>
                  <a:prstClr val="black"/>
                </a:solidFill>
              </a:rPr>
              <a:t>Figure: Map of Myanmar by Population Density</a:t>
            </a:r>
            <a:endParaRPr lang="en-US" sz="1200" b="1" dirty="0">
              <a:solidFill>
                <a:prstClr val="black"/>
              </a:solidFill>
            </a:endParaRPr>
          </a:p>
        </p:txBody>
      </p:sp>
      <p:grpSp>
        <p:nvGrpSpPr>
          <p:cNvPr id="7" name="Group 6"/>
          <p:cNvGrpSpPr/>
          <p:nvPr/>
        </p:nvGrpSpPr>
        <p:grpSpPr>
          <a:xfrm>
            <a:off x="206908" y="2614118"/>
            <a:ext cx="6072998" cy="1119682"/>
            <a:chOff x="206908" y="5204918"/>
            <a:chExt cx="6072998" cy="1119682"/>
          </a:xfrm>
        </p:grpSpPr>
        <p:grpSp>
          <p:nvGrpSpPr>
            <p:cNvPr id="23" name="Group 22"/>
            <p:cNvGrpSpPr/>
            <p:nvPr/>
          </p:nvGrpSpPr>
          <p:grpSpPr>
            <a:xfrm>
              <a:off x="206908" y="5205358"/>
              <a:ext cx="3016776" cy="1118938"/>
              <a:chOff x="381000" y="1600200"/>
              <a:chExt cx="4343400" cy="1524000"/>
            </a:xfrm>
          </p:grpSpPr>
          <p:sp>
            <p:nvSpPr>
              <p:cNvPr id="6" name="Rectangle 5"/>
              <p:cNvSpPr/>
              <p:nvPr/>
            </p:nvSpPr>
            <p:spPr>
              <a:xfrm>
                <a:off x="381000" y="1600200"/>
                <a:ext cx="43434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Urban (Enumerated) Myanmar</a:t>
                </a:r>
                <a:endParaRPr lang="en-US" sz="1200" dirty="0">
                  <a:solidFill>
                    <a:prstClr val="white"/>
                  </a:solidFill>
                </a:endParaRPr>
              </a:p>
            </p:txBody>
          </p:sp>
          <p:sp>
            <p:nvSpPr>
              <p:cNvPr id="11" name="Rounded Rectangle 10"/>
              <p:cNvSpPr/>
              <p:nvPr/>
            </p:nvSpPr>
            <p:spPr>
              <a:xfrm>
                <a:off x="381000" y="2133600"/>
                <a:ext cx="1295400" cy="457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Male</a:t>
                </a:r>
                <a:endParaRPr lang="en-US" sz="1200" dirty="0">
                  <a:solidFill>
                    <a:prstClr val="black"/>
                  </a:solidFill>
                </a:endParaRPr>
              </a:p>
            </p:txBody>
          </p:sp>
          <p:sp>
            <p:nvSpPr>
              <p:cNvPr id="13" name="Rounded Rectangle 12"/>
              <p:cNvSpPr/>
              <p:nvPr/>
            </p:nvSpPr>
            <p:spPr>
              <a:xfrm>
                <a:off x="381000" y="2667000"/>
                <a:ext cx="1295400" cy="457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Female</a:t>
                </a:r>
                <a:endParaRPr lang="en-US" sz="1200" dirty="0">
                  <a:solidFill>
                    <a:prstClr val="black"/>
                  </a:solidFill>
                </a:endParaRPr>
              </a:p>
            </p:txBody>
          </p:sp>
          <p:sp>
            <p:nvSpPr>
              <p:cNvPr id="15" name="Rounded Rectangle 14"/>
              <p:cNvSpPr/>
              <p:nvPr/>
            </p:nvSpPr>
            <p:spPr>
              <a:xfrm>
                <a:off x="1752600" y="2133600"/>
                <a:ext cx="29718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7,112,105</a:t>
                </a:r>
                <a:endParaRPr lang="en-US" sz="1200" dirty="0">
                  <a:solidFill>
                    <a:prstClr val="black"/>
                  </a:solidFill>
                </a:endParaRPr>
              </a:p>
            </p:txBody>
          </p:sp>
          <p:sp>
            <p:nvSpPr>
              <p:cNvPr id="16" name="Rounded Rectangle 15"/>
              <p:cNvSpPr/>
              <p:nvPr/>
            </p:nvSpPr>
            <p:spPr>
              <a:xfrm>
                <a:off x="1752600" y="2667000"/>
                <a:ext cx="29718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7,752,014</a:t>
                </a:r>
                <a:endParaRPr lang="en-US" sz="1200" dirty="0">
                  <a:solidFill>
                    <a:prstClr val="black"/>
                  </a:solidFill>
                </a:endParaRPr>
              </a:p>
            </p:txBody>
          </p:sp>
        </p:grpSp>
        <p:grpSp>
          <p:nvGrpSpPr>
            <p:cNvPr id="22" name="Group 21"/>
            <p:cNvGrpSpPr/>
            <p:nvPr/>
          </p:nvGrpSpPr>
          <p:grpSpPr>
            <a:xfrm>
              <a:off x="3352800" y="5204918"/>
              <a:ext cx="2927106" cy="1119682"/>
              <a:chOff x="373039" y="3276600"/>
              <a:chExt cx="4343400" cy="1517569"/>
            </a:xfrm>
          </p:grpSpPr>
          <p:sp>
            <p:nvSpPr>
              <p:cNvPr id="17" name="Rectangle 16"/>
              <p:cNvSpPr/>
              <p:nvPr/>
            </p:nvSpPr>
            <p:spPr>
              <a:xfrm>
                <a:off x="373039" y="3276600"/>
                <a:ext cx="43434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white"/>
                    </a:solidFill>
                  </a:rPr>
                  <a:t>Rural (Enumerated) Myanmar</a:t>
                </a:r>
                <a:endParaRPr lang="en-US" sz="1200" dirty="0">
                  <a:solidFill>
                    <a:prstClr val="white"/>
                  </a:solidFill>
                </a:endParaRPr>
              </a:p>
            </p:txBody>
          </p:sp>
          <p:sp>
            <p:nvSpPr>
              <p:cNvPr id="18" name="Rounded Rectangle 17"/>
              <p:cNvSpPr/>
              <p:nvPr/>
            </p:nvSpPr>
            <p:spPr>
              <a:xfrm>
                <a:off x="373039" y="3803569"/>
                <a:ext cx="1295400" cy="457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Male</a:t>
                </a:r>
                <a:endParaRPr lang="en-US" sz="1200" dirty="0">
                  <a:solidFill>
                    <a:prstClr val="black"/>
                  </a:solidFill>
                </a:endParaRPr>
              </a:p>
            </p:txBody>
          </p:sp>
          <p:sp>
            <p:nvSpPr>
              <p:cNvPr id="19" name="Rounded Rectangle 18"/>
              <p:cNvSpPr/>
              <p:nvPr/>
            </p:nvSpPr>
            <p:spPr>
              <a:xfrm>
                <a:off x="373039" y="4336969"/>
                <a:ext cx="1295400" cy="457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Female</a:t>
                </a:r>
                <a:endParaRPr lang="en-US" sz="1200" dirty="0">
                  <a:solidFill>
                    <a:prstClr val="black"/>
                  </a:solidFill>
                </a:endParaRPr>
              </a:p>
            </p:txBody>
          </p:sp>
          <p:sp>
            <p:nvSpPr>
              <p:cNvPr id="20" name="Rounded Rectangle 19"/>
              <p:cNvSpPr/>
              <p:nvPr/>
            </p:nvSpPr>
            <p:spPr>
              <a:xfrm>
                <a:off x="1744639" y="3803569"/>
                <a:ext cx="29718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17,113,199</a:t>
                </a:r>
                <a:endParaRPr lang="en-US" sz="1200" dirty="0">
                  <a:solidFill>
                    <a:prstClr val="black"/>
                  </a:solidFill>
                </a:endParaRPr>
              </a:p>
            </p:txBody>
          </p:sp>
          <p:sp>
            <p:nvSpPr>
              <p:cNvPr id="21" name="Rounded Rectangle 20"/>
              <p:cNvSpPr/>
              <p:nvPr/>
            </p:nvSpPr>
            <p:spPr>
              <a:xfrm>
                <a:off x="1744639" y="4336969"/>
                <a:ext cx="2971800" cy="45720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solidFill>
                  </a:rPr>
                  <a:t>18,235,749</a:t>
                </a:r>
                <a:endParaRPr lang="en-US" sz="1200" dirty="0">
                  <a:solidFill>
                    <a:prstClr val="black"/>
                  </a:solidFill>
                </a:endParaRPr>
              </a:p>
            </p:txBody>
          </p:sp>
        </p:grpSp>
      </p:grpSp>
      <p:sp>
        <p:nvSpPr>
          <p:cNvPr id="24" name="TextBox 23"/>
          <p:cNvSpPr txBox="1"/>
          <p:nvPr/>
        </p:nvSpPr>
        <p:spPr>
          <a:xfrm>
            <a:off x="164574" y="1498939"/>
            <a:ext cx="6072998" cy="1015663"/>
          </a:xfrm>
          <a:prstGeom prst="rect">
            <a:avLst/>
          </a:prstGeom>
          <a:noFill/>
        </p:spPr>
        <p:txBody>
          <a:bodyPr wrap="square" rtlCol="0">
            <a:spAutoFit/>
          </a:bodyPr>
          <a:lstStyle/>
          <a:p>
            <a:pPr marL="285750" indent="-285750">
              <a:buFont typeface="Arial" pitchFamily="34" charset="0"/>
              <a:buChar char="•"/>
            </a:pPr>
            <a:r>
              <a:rPr lang="en-US" sz="1200" dirty="0" smtClean="0">
                <a:solidFill>
                  <a:prstClr val="black"/>
                </a:solidFill>
              </a:rPr>
              <a:t>The distribution of rural population takes place around 70% of the total population in Myanmar.</a:t>
            </a:r>
          </a:p>
          <a:p>
            <a:pPr marL="285750" indent="-285750">
              <a:buFont typeface="Arial" pitchFamily="34" charset="0"/>
              <a:buChar char="•"/>
            </a:pPr>
            <a:r>
              <a:rPr lang="en-US" sz="1200" dirty="0" smtClean="0">
                <a:solidFill>
                  <a:prstClr val="black"/>
                </a:solidFill>
              </a:rPr>
              <a:t>Yangon, the capital, makes up around 14% of the whole country population with 70% urbanization and 30% rural proportion. Mandalay follows Yangon in terms of population density.</a:t>
            </a:r>
          </a:p>
        </p:txBody>
      </p:sp>
      <p:graphicFrame>
        <p:nvGraphicFramePr>
          <p:cNvPr id="25" name="Chart 24"/>
          <p:cNvGraphicFramePr>
            <a:graphicFrameLocks/>
          </p:cNvGraphicFramePr>
          <p:nvPr>
            <p:extLst>
              <p:ext uri="{D42A27DB-BD31-4B8C-83A1-F6EECF244321}">
                <p14:modId xmlns:p14="http://schemas.microsoft.com/office/powerpoint/2010/main" val="2232199374"/>
              </p:ext>
            </p:extLst>
          </p:nvPr>
        </p:nvGraphicFramePr>
        <p:xfrm>
          <a:off x="83731" y="3962401"/>
          <a:ext cx="6279906" cy="2406065"/>
        </p:xfrm>
        <a:graphic>
          <a:graphicData uri="http://schemas.openxmlformats.org/drawingml/2006/chart">
            <c:chart xmlns:c="http://schemas.openxmlformats.org/drawingml/2006/chart" xmlns:r="http://schemas.openxmlformats.org/officeDocument/2006/relationships" r:id="rId2"/>
          </a:graphicData>
        </a:graphic>
      </p:graphicFrame>
      <p:sp>
        <p:nvSpPr>
          <p:cNvPr id="26" name="TextBox 25"/>
          <p:cNvSpPr txBox="1"/>
          <p:nvPr/>
        </p:nvSpPr>
        <p:spPr>
          <a:xfrm>
            <a:off x="146404" y="6492418"/>
            <a:ext cx="7099300" cy="230832"/>
          </a:xfrm>
          <a:prstGeom prst="rect">
            <a:avLst/>
          </a:prstGeom>
          <a:noFill/>
          <a:ln>
            <a:noFill/>
          </a:ln>
        </p:spPr>
        <p:txBody>
          <a:bodyPr wrap="square" rtlCol="0">
            <a:spAutoFit/>
          </a:bodyPr>
          <a:lstStyle/>
          <a:p>
            <a:r>
              <a:rPr lang="en-US" sz="900" dirty="0" smtClean="0">
                <a:solidFill>
                  <a:prstClr val="black"/>
                </a:solidFill>
              </a:rPr>
              <a:t>Source: Provisional Results of The Population and Housing Census of Myanmar, 2014 </a:t>
            </a:r>
            <a:endParaRPr lang="en-US" sz="900" dirty="0">
              <a:solidFill>
                <a:prstClr val="black"/>
              </a:solidFill>
            </a:endParaRPr>
          </a:p>
        </p:txBody>
      </p:sp>
      <p:sp>
        <p:nvSpPr>
          <p:cNvPr id="27" name="Text Box 3"/>
          <p:cNvSpPr txBox="1">
            <a:spLocks noChangeArrowheads="1"/>
          </p:cNvSpPr>
          <p:nvPr/>
        </p:nvSpPr>
        <p:spPr bwMode="auto">
          <a:xfrm>
            <a:off x="0" y="-4466"/>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a:solidFill>
                  <a:prstClr val="white"/>
                </a:solidFill>
                <a:latin typeface="Cambria" pitchFamily="18" charset="0"/>
                <a:ea typeface="HGP創英角ｺﾞｼｯｸUB" pitchFamily="50" charset="-128"/>
              </a:rPr>
              <a:t>Section 3: Market Potential for Payday Loan in Myanmar</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752601"/>
            <a:ext cx="3048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590614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3: Market Potential for Payday Loan in Myanmar</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MAP Report</a:t>
            </a:r>
            <a:endParaRPr lang="en-US" sz="9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2774521"/>
            <a:ext cx="8686800" cy="3550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2551" y="438093"/>
            <a:ext cx="7613650" cy="461665"/>
          </a:xfrm>
          <a:prstGeom prst="rect">
            <a:avLst/>
          </a:prstGeom>
          <a:noFill/>
          <a:ln w="28575">
            <a:noFill/>
          </a:ln>
        </p:spPr>
        <p:txBody>
          <a:bodyPr wrap="square" rtlCol="0">
            <a:spAutoFit/>
          </a:bodyPr>
          <a:lstStyle/>
          <a:p>
            <a:r>
              <a:rPr lang="en-US" sz="2400" dirty="0" smtClean="0">
                <a:solidFill>
                  <a:schemeClr val="tx2">
                    <a:lumMod val="50000"/>
                  </a:schemeClr>
                </a:solidFill>
              </a:rPr>
              <a:t>Analysis of population income and target market for PDLs</a:t>
            </a:r>
            <a:endParaRPr lang="en-US" sz="2400" dirty="0">
              <a:solidFill>
                <a:schemeClr val="tx2">
                  <a:lumMod val="50000"/>
                </a:schemeClr>
              </a:solidFill>
            </a:endParaRPr>
          </a:p>
        </p:txBody>
      </p:sp>
      <p:sp>
        <p:nvSpPr>
          <p:cNvPr id="4" name="Rectangle 3"/>
          <p:cNvSpPr/>
          <p:nvPr/>
        </p:nvSpPr>
        <p:spPr>
          <a:xfrm>
            <a:off x="304800" y="1066800"/>
            <a:ext cx="9296400" cy="1219200"/>
          </a:xfrm>
          <a:prstGeom prst="rect">
            <a:avLst/>
          </a:prstGeom>
          <a:solidFill>
            <a:schemeClr val="tx2">
              <a:lumMod val="20000"/>
              <a:lumOff val="80000"/>
            </a:schemeClr>
          </a:solid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itchFamily="34" charset="0"/>
              <a:buChar char="•"/>
            </a:pPr>
            <a:r>
              <a:rPr lang="en-US" sz="1200" dirty="0" smtClean="0">
                <a:solidFill>
                  <a:schemeClr val="tx1"/>
                </a:solidFill>
              </a:rPr>
              <a:t>According to a survey of 30,486,972 adults conducted by </a:t>
            </a:r>
            <a:r>
              <a:rPr lang="en-US" sz="1200" dirty="0" err="1" smtClean="0">
                <a:solidFill>
                  <a:schemeClr val="tx1"/>
                </a:solidFill>
              </a:rPr>
              <a:t>Cenfri</a:t>
            </a:r>
            <a:r>
              <a:rPr lang="en-US" sz="1200" dirty="0" smtClean="0">
                <a:solidFill>
                  <a:schemeClr val="tx1"/>
                </a:solidFill>
              </a:rPr>
              <a:t>, UNDP and LIFT, 95 percent of the population earns less than USD 10 a day while nearly 25 percent of the population earns between USD 1 to 2 a day.</a:t>
            </a:r>
          </a:p>
          <a:p>
            <a:pPr marL="285750" indent="-285750">
              <a:lnSpc>
                <a:spcPct val="150000"/>
              </a:lnSpc>
              <a:buFont typeface="Arial" pitchFamily="34" charset="0"/>
              <a:buChar char="•"/>
            </a:pPr>
            <a:r>
              <a:rPr lang="en-US" sz="1200" dirty="0" smtClean="0">
                <a:solidFill>
                  <a:schemeClr val="tx1"/>
                </a:solidFill>
              </a:rPr>
              <a:t>Majority of the population, according to the presented figure below, requires better access to financial services. </a:t>
            </a:r>
          </a:p>
        </p:txBody>
      </p:sp>
      <p:sp>
        <p:nvSpPr>
          <p:cNvPr id="6" name="TextBox 5"/>
          <p:cNvSpPr txBox="1"/>
          <p:nvPr/>
        </p:nvSpPr>
        <p:spPr>
          <a:xfrm>
            <a:off x="304800" y="2466203"/>
            <a:ext cx="2590800" cy="276999"/>
          </a:xfrm>
          <a:prstGeom prst="rect">
            <a:avLst/>
          </a:prstGeom>
          <a:noFill/>
        </p:spPr>
        <p:txBody>
          <a:bodyPr wrap="square" rtlCol="0">
            <a:spAutoFit/>
          </a:bodyPr>
          <a:lstStyle/>
          <a:p>
            <a:r>
              <a:rPr lang="en-US" sz="1200" dirty="0" smtClean="0"/>
              <a:t>N = 30,486,972 adults</a:t>
            </a:r>
            <a:endParaRPr lang="en-US" sz="1200" dirty="0"/>
          </a:p>
        </p:txBody>
      </p:sp>
    </p:spTree>
    <p:extLst>
      <p:ext uri="{BB962C8B-B14F-4D97-AF65-F5344CB8AC3E}">
        <p14:creationId xmlns:p14="http://schemas.microsoft.com/office/powerpoint/2010/main" val="35100029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3: Market Potential for Payday Loan in Myanmar</a:t>
            </a:r>
          </a:p>
        </p:txBody>
      </p:sp>
      <p:sp>
        <p:nvSpPr>
          <p:cNvPr id="5" name="TextBox 4"/>
          <p:cNvSpPr txBox="1"/>
          <p:nvPr/>
        </p:nvSpPr>
        <p:spPr>
          <a:xfrm>
            <a:off x="82551" y="438093"/>
            <a:ext cx="7613650" cy="461665"/>
          </a:xfrm>
          <a:prstGeom prst="rect">
            <a:avLst/>
          </a:prstGeom>
          <a:noFill/>
          <a:ln w="28575">
            <a:noFill/>
          </a:ln>
        </p:spPr>
        <p:txBody>
          <a:bodyPr wrap="square" rtlCol="0">
            <a:spAutoFit/>
          </a:bodyPr>
          <a:lstStyle/>
          <a:p>
            <a:r>
              <a:rPr lang="en-US" sz="2400" dirty="0" smtClean="0">
                <a:solidFill>
                  <a:schemeClr val="tx2">
                    <a:lumMod val="50000"/>
                  </a:schemeClr>
                </a:solidFill>
              </a:rPr>
              <a:t>Analysis of population income and target market for PDLs</a:t>
            </a:r>
            <a:endParaRPr lang="en-US" sz="2400" dirty="0">
              <a:solidFill>
                <a:schemeClr val="tx2">
                  <a:lumMod val="50000"/>
                </a:scheme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275" y="1143000"/>
            <a:ext cx="69342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543800" y="1143000"/>
            <a:ext cx="2362200" cy="5029200"/>
          </a:xfrm>
          <a:prstGeom prst="rect">
            <a:avLst/>
          </a:prstGeom>
          <a:solidFill>
            <a:srgbClr val="C6D9F1"/>
          </a:solidFill>
          <a:ln w="3175">
            <a:solidFill>
              <a:srgbClr val="92D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itchFamily="34" charset="0"/>
              <a:buChar char="•"/>
            </a:pPr>
            <a:r>
              <a:rPr lang="en-US" sz="1200" dirty="0" smtClean="0">
                <a:solidFill>
                  <a:schemeClr val="tx1"/>
                </a:solidFill>
              </a:rPr>
              <a:t>There are five discrete target markets for payday loans in Myanmar. </a:t>
            </a:r>
          </a:p>
          <a:p>
            <a:pPr marL="171450" indent="-171450">
              <a:buFont typeface="Arial" pitchFamily="34" charset="0"/>
              <a:buChar char="•"/>
            </a:pPr>
            <a:r>
              <a:rPr lang="en-US" sz="1200" dirty="0" smtClean="0">
                <a:solidFill>
                  <a:schemeClr val="tx1"/>
                </a:solidFill>
              </a:rPr>
              <a:t>These are formal enterprises, formal consumer market, informal enterprises, informal consumer market and farmers.</a:t>
            </a:r>
          </a:p>
          <a:p>
            <a:pPr marL="171450" indent="-171450">
              <a:buFont typeface="Arial" pitchFamily="34" charset="0"/>
              <a:buChar char="•"/>
            </a:pPr>
            <a:r>
              <a:rPr lang="en-US" sz="1200" dirty="0" smtClean="0">
                <a:solidFill>
                  <a:schemeClr val="tx1"/>
                </a:solidFill>
              </a:rPr>
              <a:t>Farmers make up the largest market share with 12.1 million people followed by informal consumer market with 7.5 million people.</a:t>
            </a:r>
          </a:p>
          <a:p>
            <a:pPr marL="171450" indent="-171450">
              <a:buFont typeface="Arial" pitchFamily="34" charset="0"/>
              <a:buChar char="•"/>
            </a:pPr>
            <a:r>
              <a:rPr lang="en-US" sz="1200" dirty="0" smtClean="0">
                <a:solidFill>
                  <a:schemeClr val="tx1"/>
                </a:solidFill>
              </a:rPr>
              <a:t>Average income of farmers is between 80,000 to 100,000 kyats.  Informal consumer market earns less than farmers, making it the lowest earning economic group.</a:t>
            </a:r>
          </a:p>
          <a:p>
            <a:pPr marL="171450" indent="-171450">
              <a:buFont typeface="Arial" pitchFamily="34" charset="0"/>
              <a:buChar char="•"/>
            </a:pPr>
            <a:r>
              <a:rPr lang="en-US" sz="1200" dirty="0" smtClean="0">
                <a:solidFill>
                  <a:schemeClr val="tx1"/>
                </a:solidFill>
              </a:rPr>
              <a:t>Formal enterprises earn highest average income among the five groups with average income 200,000 to 220,000.</a:t>
            </a:r>
          </a:p>
          <a:p>
            <a:pPr marL="171450" indent="-171450">
              <a:buFont typeface="Arial" pitchFamily="34" charset="0"/>
              <a:buChar char="•"/>
            </a:pPr>
            <a:endParaRPr lang="en-US" sz="1200" dirty="0">
              <a:solidFill>
                <a:schemeClr val="tx1"/>
              </a:solidFill>
            </a:endParaRPr>
          </a:p>
        </p:txBody>
      </p:sp>
      <p:sp>
        <p:nvSpPr>
          <p:cNvPr id="7" name="TextBox 6"/>
          <p:cNvSpPr txBox="1"/>
          <p:nvPr/>
        </p:nvSpPr>
        <p:spPr>
          <a:xfrm>
            <a:off x="82550" y="6477000"/>
            <a:ext cx="7099300" cy="230832"/>
          </a:xfrm>
          <a:prstGeom prst="rect">
            <a:avLst/>
          </a:prstGeom>
          <a:noFill/>
          <a:ln>
            <a:noFill/>
          </a:ln>
        </p:spPr>
        <p:txBody>
          <a:bodyPr wrap="square" rtlCol="0">
            <a:spAutoFit/>
          </a:bodyPr>
          <a:lstStyle/>
          <a:p>
            <a:r>
              <a:rPr lang="en-US" sz="900" dirty="0" smtClean="0"/>
              <a:t>Source: MAP Report</a:t>
            </a:r>
            <a:endParaRPr lang="en-US" sz="900" dirty="0"/>
          </a:p>
        </p:txBody>
      </p:sp>
    </p:spTree>
    <p:extLst>
      <p:ext uri="{BB962C8B-B14F-4D97-AF65-F5344CB8AC3E}">
        <p14:creationId xmlns:p14="http://schemas.microsoft.com/office/powerpoint/2010/main" val="14620025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51" y="438093"/>
            <a:ext cx="7613650" cy="461665"/>
          </a:xfrm>
          <a:prstGeom prst="rect">
            <a:avLst/>
          </a:prstGeom>
          <a:noFill/>
          <a:ln w="28575">
            <a:noFill/>
          </a:ln>
        </p:spPr>
        <p:txBody>
          <a:bodyPr wrap="square" rtlCol="0">
            <a:spAutoFit/>
          </a:bodyPr>
          <a:lstStyle/>
          <a:p>
            <a:r>
              <a:rPr lang="en-US" sz="2400" dirty="0" smtClean="0">
                <a:solidFill>
                  <a:schemeClr val="tx2">
                    <a:lumMod val="50000"/>
                  </a:schemeClr>
                </a:solidFill>
              </a:rPr>
              <a:t>Overview of Nay </a:t>
            </a:r>
            <a:r>
              <a:rPr lang="en-US" sz="2400" dirty="0" err="1" smtClean="0">
                <a:solidFill>
                  <a:schemeClr val="tx2">
                    <a:lumMod val="50000"/>
                  </a:schemeClr>
                </a:solidFill>
              </a:rPr>
              <a:t>Pyi</a:t>
            </a:r>
            <a:r>
              <a:rPr lang="en-US" sz="2400" dirty="0" smtClean="0">
                <a:solidFill>
                  <a:schemeClr val="tx2">
                    <a:lumMod val="50000"/>
                  </a:schemeClr>
                </a:solidFill>
              </a:rPr>
              <a:t> Taw</a:t>
            </a:r>
            <a:endParaRPr lang="en-US" sz="2400" dirty="0">
              <a:solidFill>
                <a:schemeClr val="tx2">
                  <a:lumMod val="50000"/>
                </a:schemeClr>
              </a:solidFill>
            </a:endParaRPr>
          </a:p>
        </p:txBody>
      </p:sp>
      <p:sp>
        <p:nvSpPr>
          <p:cNvPr id="3" name="TextBox 2"/>
          <p:cNvSpPr txBox="1"/>
          <p:nvPr/>
        </p:nvSpPr>
        <p:spPr>
          <a:xfrm>
            <a:off x="228600" y="2149829"/>
            <a:ext cx="6781800" cy="1565878"/>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t>In 2005, the military government officially announced the newly developed greenfield city of Nay </a:t>
            </a:r>
            <a:r>
              <a:rPr lang="en-US" sz="1200" dirty="0" err="1" smtClean="0"/>
              <a:t>Pyi</a:t>
            </a:r>
            <a:r>
              <a:rPr lang="en-US" sz="1200" dirty="0" smtClean="0"/>
              <a:t> Taw as the capital. All ministries and administrative bodies were moved to Nay </a:t>
            </a:r>
            <a:r>
              <a:rPr lang="en-US" sz="1200" dirty="0" err="1" smtClean="0"/>
              <a:t>Pyi</a:t>
            </a:r>
            <a:r>
              <a:rPr lang="en-US" sz="1200" dirty="0" smtClean="0"/>
              <a:t> Taw. </a:t>
            </a:r>
          </a:p>
          <a:p>
            <a:pPr marL="171450" indent="-171450" algn="just">
              <a:lnSpc>
                <a:spcPct val="114000"/>
              </a:lnSpc>
              <a:buFont typeface="Arial" pitchFamily="34" charset="0"/>
              <a:buChar char="•"/>
            </a:pPr>
            <a:endParaRPr lang="en-US" sz="1200" dirty="0" smtClean="0"/>
          </a:p>
          <a:p>
            <a:pPr marL="171450" indent="-171450" algn="just">
              <a:lnSpc>
                <a:spcPct val="114000"/>
              </a:lnSpc>
              <a:buFont typeface="Arial" pitchFamily="34" charset="0"/>
              <a:buChar char="•"/>
            </a:pPr>
            <a:r>
              <a:rPr lang="en-US" sz="1200" dirty="0" smtClean="0"/>
              <a:t>Regardless of being the capital of the city, Nay </a:t>
            </a:r>
            <a:r>
              <a:rPr lang="en-US" sz="1200" dirty="0" err="1" smtClean="0"/>
              <a:t>Pyi</a:t>
            </a:r>
            <a:r>
              <a:rPr lang="en-US" sz="1200" dirty="0" smtClean="0"/>
              <a:t> Taw lags behind other cities in terms of economic and commercial transactions as businesses remain in the former capital Yangon due to its strategic location, infrastructure and large market base. Since all administrative bodies are headquartered in Nay </a:t>
            </a:r>
            <a:r>
              <a:rPr lang="en-US" sz="1200" dirty="0" err="1" smtClean="0"/>
              <a:t>Pyi</a:t>
            </a:r>
            <a:r>
              <a:rPr lang="en-US" sz="1200" dirty="0" smtClean="0"/>
              <a:t> Taw, all businesses have to fly/drive to Nay </a:t>
            </a:r>
            <a:r>
              <a:rPr lang="en-US" sz="1200" dirty="0" err="1" smtClean="0"/>
              <a:t>Pyi</a:t>
            </a:r>
            <a:r>
              <a:rPr lang="en-US" sz="1200" dirty="0" smtClean="0"/>
              <a:t> Taw back and forth for administrative procedures.</a:t>
            </a:r>
          </a:p>
        </p:txBody>
      </p:sp>
      <p:graphicFrame>
        <p:nvGraphicFramePr>
          <p:cNvPr id="5" name="Table 4"/>
          <p:cNvGraphicFramePr>
            <a:graphicFrameLocks noGrp="1"/>
          </p:cNvGraphicFramePr>
          <p:nvPr>
            <p:extLst>
              <p:ext uri="{D42A27DB-BD31-4B8C-83A1-F6EECF244321}">
                <p14:modId xmlns:p14="http://schemas.microsoft.com/office/powerpoint/2010/main" val="301221968"/>
              </p:ext>
            </p:extLst>
          </p:nvPr>
        </p:nvGraphicFramePr>
        <p:xfrm>
          <a:off x="381000" y="3864766"/>
          <a:ext cx="6553200" cy="1893891"/>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416509">
                <a:tc>
                  <a:txBody>
                    <a:bodyPr/>
                    <a:lstStyle/>
                    <a:p>
                      <a:r>
                        <a:rPr lang="en-US" sz="1200" b="1" dirty="0" smtClean="0">
                          <a:solidFill>
                            <a:srgbClr val="FFFFFF"/>
                          </a:solidFill>
                        </a:rPr>
                        <a:t>Population</a:t>
                      </a:r>
                    </a:p>
                  </a:txBody>
                  <a:tcPr>
                    <a:solidFill>
                      <a:srgbClr val="17375E"/>
                    </a:solidFill>
                  </a:tcPr>
                </a:tc>
                <a:tc>
                  <a:txBody>
                    <a:bodyPr/>
                    <a:lstStyle/>
                    <a:p>
                      <a:r>
                        <a:rPr lang="en-US" sz="1200" b="0" dirty="0" smtClean="0">
                          <a:solidFill>
                            <a:schemeClr val="tx1"/>
                          </a:solidFill>
                        </a:rPr>
                        <a:t>1,158,367</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0"/>
                  </a:ext>
                </a:extLst>
              </a:tr>
              <a:tr h="441565">
                <a:tc>
                  <a:txBody>
                    <a:bodyPr/>
                    <a:lstStyle/>
                    <a:p>
                      <a:r>
                        <a:rPr lang="en-US" sz="1200" b="1" dirty="0" smtClean="0">
                          <a:solidFill>
                            <a:srgbClr val="FFFFFF"/>
                          </a:solidFill>
                        </a:rPr>
                        <a:t>Proportion</a:t>
                      </a:r>
                      <a:r>
                        <a:rPr lang="en-US" sz="1200" b="1" baseline="0" dirty="0" smtClean="0">
                          <a:solidFill>
                            <a:srgbClr val="FFFFFF"/>
                          </a:solidFill>
                        </a:rPr>
                        <a:t> of Population</a:t>
                      </a:r>
                      <a:endParaRPr lang="en-US" sz="1200" b="1" dirty="0" smtClean="0">
                        <a:solidFill>
                          <a:srgbClr val="FFFFFF"/>
                        </a:solidFill>
                      </a:endParaRPr>
                    </a:p>
                  </a:txBody>
                  <a:tcPr>
                    <a:solidFill>
                      <a:srgbClr val="17375E"/>
                    </a:solidFill>
                  </a:tcPr>
                </a:tc>
                <a:tc>
                  <a:txBody>
                    <a:bodyPr/>
                    <a:lstStyle/>
                    <a:p>
                      <a:r>
                        <a:rPr lang="en-US" sz="1200" b="0" dirty="0" smtClean="0">
                          <a:solidFill>
                            <a:schemeClr val="tx1"/>
                          </a:solidFill>
                        </a:rPr>
                        <a:t>2.3%</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1"/>
                  </a:ext>
                </a:extLst>
              </a:tr>
              <a:tr h="687362">
                <a:tc>
                  <a:txBody>
                    <a:bodyPr/>
                    <a:lstStyle/>
                    <a:p>
                      <a:r>
                        <a:rPr lang="en-US" sz="1200" b="1" dirty="0" smtClean="0">
                          <a:solidFill>
                            <a:srgbClr val="FFFFFF"/>
                          </a:solidFill>
                        </a:rPr>
                        <a:t>Population Density (per</a:t>
                      </a:r>
                      <a:r>
                        <a:rPr lang="en-US" sz="1200" b="1" baseline="0" dirty="0" smtClean="0">
                          <a:solidFill>
                            <a:srgbClr val="FFFFFF"/>
                          </a:solidFill>
                        </a:rPr>
                        <a:t> </a:t>
                      </a:r>
                      <a:r>
                        <a:rPr lang="en-US" sz="1200" b="1" baseline="0" dirty="0" err="1" smtClean="0">
                          <a:solidFill>
                            <a:srgbClr val="FFFFFF"/>
                          </a:solidFill>
                        </a:rPr>
                        <a:t>sq</a:t>
                      </a:r>
                      <a:r>
                        <a:rPr lang="en-US" sz="1200" b="1" baseline="0" dirty="0" smtClean="0">
                          <a:solidFill>
                            <a:srgbClr val="FFFFFF"/>
                          </a:solidFill>
                        </a:rPr>
                        <a:t> km)</a:t>
                      </a:r>
                      <a:endParaRPr lang="en-US" sz="1200" b="1" dirty="0">
                        <a:solidFill>
                          <a:srgbClr val="FFFFFF"/>
                        </a:solidFill>
                      </a:endParaRPr>
                    </a:p>
                  </a:txBody>
                  <a:tcPr>
                    <a:solidFill>
                      <a:srgbClr val="17375E"/>
                    </a:solidFill>
                  </a:tcPr>
                </a:tc>
                <a:tc>
                  <a:txBody>
                    <a:bodyPr/>
                    <a:lstStyle/>
                    <a:p>
                      <a:r>
                        <a:rPr lang="en-US" sz="1200" b="0" dirty="0" smtClean="0">
                          <a:solidFill>
                            <a:schemeClr val="tx1"/>
                          </a:solidFill>
                        </a:rPr>
                        <a:t>164</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2"/>
                  </a:ext>
                </a:extLst>
              </a:tr>
              <a:tr h="348455">
                <a:tc>
                  <a:txBody>
                    <a:bodyPr/>
                    <a:lstStyle/>
                    <a:p>
                      <a:r>
                        <a:rPr lang="en-US" sz="1200" b="1" dirty="0" smtClean="0">
                          <a:solidFill>
                            <a:srgbClr val="FFFFFF"/>
                          </a:solidFill>
                        </a:rPr>
                        <a:t>No of townships</a:t>
                      </a:r>
                      <a:r>
                        <a:rPr lang="en-US" sz="1200" b="1" baseline="0" dirty="0" smtClean="0">
                          <a:solidFill>
                            <a:srgbClr val="FFFFFF"/>
                          </a:solidFill>
                        </a:rPr>
                        <a:t> in Nay </a:t>
                      </a:r>
                      <a:r>
                        <a:rPr lang="en-US" sz="1200" b="1" baseline="0" dirty="0" err="1" smtClean="0">
                          <a:solidFill>
                            <a:srgbClr val="FFFFFF"/>
                          </a:solidFill>
                        </a:rPr>
                        <a:t>Pyi</a:t>
                      </a:r>
                      <a:r>
                        <a:rPr lang="en-US" sz="1200" b="1" baseline="0" dirty="0" smtClean="0">
                          <a:solidFill>
                            <a:srgbClr val="FFFFFF"/>
                          </a:solidFill>
                        </a:rPr>
                        <a:t> Taw Region</a:t>
                      </a:r>
                      <a:endParaRPr lang="en-US" sz="1200" b="1" dirty="0">
                        <a:solidFill>
                          <a:srgbClr val="FFFFFF"/>
                        </a:solidFill>
                      </a:endParaRPr>
                    </a:p>
                  </a:txBody>
                  <a:tcPr>
                    <a:solidFill>
                      <a:srgbClr val="17375E"/>
                    </a:solidFill>
                  </a:tcPr>
                </a:tc>
                <a:tc>
                  <a:txBody>
                    <a:bodyPr/>
                    <a:lstStyle/>
                    <a:p>
                      <a:r>
                        <a:rPr lang="en-US" sz="1200" b="0" dirty="0" smtClean="0">
                          <a:solidFill>
                            <a:schemeClr val="tx1"/>
                          </a:solidFill>
                        </a:rPr>
                        <a:t>8</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3"/>
                  </a:ext>
                </a:extLst>
              </a:tr>
            </a:tbl>
          </a:graphicData>
        </a:graphic>
      </p:graphicFrame>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7" y="1981202"/>
            <a:ext cx="2390775" cy="4267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1" y="1046842"/>
            <a:ext cx="9448800" cy="934358"/>
          </a:xfrm>
          <a:prstGeom prst="rect">
            <a:avLst/>
          </a:prstGeom>
          <a:noFill/>
        </p:spPr>
        <p:txBody>
          <a:bodyPr wrap="square" rtlCol="0">
            <a:spAutoFit/>
          </a:bodyPr>
          <a:lstStyle/>
          <a:p>
            <a:pPr algn="just">
              <a:lnSpc>
                <a:spcPct val="114000"/>
              </a:lnSpc>
            </a:pPr>
            <a:r>
              <a:rPr lang="en-US" sz="1200" b="1" i="1" dirty="0" smtClean="0"/>
              <a:t>Despite being the administrative hub, the isolated capital left behind other cities in terms of commercial activities. Majority of the population comprises government staffs, those whose financial needs will be greater in entry and mid level positions. However, corruption is something which needs to be considered in targeting the government staffs as majority of them have other source of earning which comes from under-table money.</a:t>
            </a:r>
            <a:endParaRPr lang="en-US" sz="1200" b="1" i="1" dirty="0"/>
          </a:p>
        </p:txBody>
      </p:sp>
    </p:spTree>
    <p:extLst>
      <p:ext uri="{BB962C8B-B14F-4D97-AF65-F5344CB8AC3E}">
        <p14:creationId xmlns:p14="http://schemas.microsoft.com/office/powerpoint/2010/main" val="181127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51" y="438093"/>
            <a:ext cx="7613650" cy="461665"/>
          </a:xfrm>
          <a:prstGeom prst="rect">
            <a:avLst/>
          </a:prstGeom>
          <a:noFill/>
          <a:ln w="28575">
            <a:noFill/>
          </a:ln>
        </p:spPr>
        <p:txBody>
          <a:bodyPr wrap="square" rtlCol="0">
            <a:spAutoFit/>
          </a:bodyPr>
          <a:lstStyle/>
          <a:p>
            <a:r>
              <a:rPr lang="en-US" sz="2400" dirty="0" smtClean="0">
                <a:solidFill>
                  <a:schemeClr val="tx2">
                    <a:lumMod val="50000"/>
                  </a:schemeClr>
                </a:solidFill>
              </a:rPr>
              <a:t>Overview of Yangon</a:t>
            </a:r>
            <a:endParaRPr lang="en-US" sz="2400" dirty="0">
              <a:solidFill>
                <a:schemeClr val="tx2">
                  <a:lumMod val="50000"/>
                </a:schemeClr>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601475470"/>
              </p:ext>
            </p:extLst>
          </p:nvPr>
        </p:nvGraphicFramePr>
        <p:xfrm>
          <a:off x="457200" y="4267200"/>
          <a:ext cx="6553200" cy="1720062"/>
        </p:xfrm>
        <a:graphic>
          <a:graphicData uri="http://schemas.openxmlformats.org/drawingml/2006/table">
            <a:tbl>
              <a:tblPr firstRow="1" bandRow="1">
                <a:tableStyleId>{5C22544A-7EE6-4342-B048-85BDC9FD1C3A}</a:tableStyleId>
              </a:tblPr>
              <a:tblGrid>
                <a:gridCol w="2743200">
                  <a:extLst>
                    <a:ext uri="{9D8B030D-6E8A-4147-A177-3AD203B41FA5}">
                      <a16:colId xmlns:a16="http://schemas.microsoft.com/office/drawing/2014/main" val="20000"/>
                    </a:ext>
                  </a:extLst>
                </a:gridCol>
                <a:gridCol w="3810000">
                  <a:extLst>
                    <a:ext uri="{9D8B030D-6E8A-4147-A177-3AD203B41FA5}">
                      <a16:colId xmlns:a16="http://schemas.microsoft.com/office/drawing/2014/main" val="20001"/>
                    </a:ext>
                  </a:extLst>
                </a:gridCol>
              </a:tblGrid>
              <a:tr h="293885">
                <a:tc>
                  <a:txBody>
                    <a:bodyPr/>
                    <a:lstStyle/>
                    <a:p>
                      <a:r>
                        <a:rPr lang="en-US" sz="1200" b="1" dirty="0" smtClean="0">
                          <a:solidFill>
                            <a:srgbClr val="FFFFFF"/>
                          </a:solidFill>
                        </a:rPr>
                        <a:t>Population</a:t>
                      </a:r>
                    </a:p>
                  </a:txBody>
                  <a:tcPr>
                    <a:solidFill>
                      <a:srgbClr val="17375E"/>
                    </a:solidFill>
                  </a:tcPr>
                </a:tc>
                <a:tc>
                  <a:txBody>
                    <a:bodyPr/>
                    <a:lstStyle/>
                    <a:p>
                      <a:r>
                        <a:rPr lang="en-US" sz="1200" b="0" baseline="0" dirty="0" smtClean="0">
                          <a:solidFill>
                            <a:schemeClr val="tx1"/>
                          </a:solidFill>
                        </a:rPr>
                        <a:t>7,355,075</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0"/>
                  </a:ext>
                </a:extLst>
              </a:tr>
              <a:tr h="389258">
                <a:tc>
                  <a:txBody>
                    <a:bodyPr/>
                    <a:lstStyle/>
                    <a:p>
                      <a:r>
                        <a:rPr lang="en-US" sz="1200" b="1" dirty="0" smtClean="0">
                          <a:solidFill>
                            <a:srgbClr val="FFFFFF"/>
                          </a:solidFill>
                        </a:rPr>
                        <a:t>Proportion</a:t>
                      </a:r>
                      <a:r>
                        <a:rPr lang="en-US" sz="1200" b="1" baseline="0" dirty="0" smtClean="0">
                          <a:solidFill>
                            <a:srgbClr val="FFFFFF"/>
                          </a:solidFill>
                        </a:rPr>
                        <a:t> of Population</a:t>
                      </a:r>
                      <a:endParaRPr lang="en-US" sz="1200" b="1" dirty="0" smtClean="0">
                        <a:solidFill>
                          <a:srgbClr val="FFFFFF"/>
                        </a:solidFill>
                      </a:endParaRPr>
                    </a:p>
                  </a:txBody>
                  <a:tcPr>
                    <a:solidFill>
                      <a:srgbClr val="17375E"/>
                    </a:solidFill>
                  </a:tcPr>
                </a:tc>
                <a:tc>
                  <a:txBody>
                    <a:bodyPr/>
                    <a:lstStyle/>
                    <a:p>
                      <a:r>
                        <a:rPr lang="en-US" sz="1200" b="0" dirty="0" smtClean="0">
                          <a:solidFill>
                            <a:schemeClr val="tx1"/>
                          </a:solidFill>
                        </a:rPr>
                        <a:t>14.3%</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1"/>
                  </a:ext>
                </a:extLst>
              </a:tr>
              <a:tr h="579719">
                <a:tc>
                  <a:txBody>
                    <a:bodyPr/>
                    <a:lstStyle/>
                    <a:p>
                      <a:r>
                        <a:rPr lang="en-US" sz="1200" b="1" dirty="0" smtClean="0">
                          <a:solidFill>
                            <a:srgbClr val="FFFFFF"/>
                          </a:solidFill>
                        </a:rPr>
                        <a:t>Population Density (per</a:t>
                      </a:r>
                      <a:r>
                        <a:rPr lang="en-US" sz="1200" b="1" baseline="0" dirty="0" smtClean="0">
                          <a:solidFill>
                            <a:srgbClr val="FFFFFF"/>
                          </a:solidFill>
                        </a:rPr>
                        <a:t> </a:t>
                      </a:r>
                      <a:r>
                        <a:rPr lang="en-US" sz="1200" b="1" baseline="0" dirty="0" err="1" smtClean="0">
                          <a:solidFill>
                            <a:srgbClr val="FFFFFF"/>
                          </a:solidFill>
                        </a:rPr>
                        <a:t>sq</a:t>
                      </a:r>
                      <a:r>
                        <a:rPr lang="en-US" sz="1200" b="1" baseline="0" dirty="0" smtClean="0">
                          <a:solidFill>
                            <a:srgbClr val="FFFFFF"/>
                          </a:solidFill>
                        </a:rPr>
                        <a:t> km)</a:t>
                      </a:r>
                      <a:endParaRPr lang="en-US" sz="1200" b="1" dirty="0">
                        <a:solidFill>
                          <a:srgbClr val="FFFFFF"/>
                        </a:solidFill>
                      </a:endParaRPr>
                    </a:p>
                  </a:txBody>
                  <a:tcPr>
                    <a:solidFill>
                      <a:srgbClr val="17375E"/>
                    </a:solidFill>
                  </a:tcPr>
                </a:tc>
                <a:tc>
                  <a:txBody>
                    <a:bodyPr/>
                    <a:lstStyle/>
                    <a:p>
                      <a:r>
                        <a:rPr lang="en-US" sz="1200" b="0" dirty="0" smtClean="0">
                          <a:solidFill>
                            <a:schemeClr val="tx1"/>
                          </a:solidFill>
                        </a:rPr>
                        <a:t>723</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2"/>
                  </a:ext>
                </a:extLst>
              </a:tr>
              <a:tr h="29388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FFFFFF"/>
                          </a:solidFill>
                        </a:rPr>
                        <a:t>No of townships</a:t>
                      </a:r>
                      <a:r>
                        <a:rPr lang="en-US" sz="1200" b="1" baseline="0" dirty="0" smtClean="0">
                          <a:solidFill>
                            <a:srgbClr val="FFFFFF"/>
                          </a:solidFill>
                        </a:rPr>
                        <a:t> in Yangon Region</a:t>
                      </a:r>
                      <a:endParaRPr lang="en-US" sz="1200" b="1" dirty="0" smtClean="0">
                        <a:solidFill>
                          <a:srgbClr val="FFFFFF"/>
                        </a:solidFill>
                      </a:endParaRPr>
                    </a:p>
                    <a:p>
                      <a:endParaRPr lang="en-US" sz="1200" b="1" dirty="0">
                        <a:solidFill>
                          <a:srgbClr val="FFFFFF"/>
                        </a:solidFill>
                      </a:endParaRPr>
                    </a:p>
                  </a:txBody>
                  <a:tcPr>
                    <a:solidFill>
                      <a:srgbClr val="17375E"/>
                    </a:solidFill>
                  </a:tcPr>
                </a:tc>
                <a:tc>
                  <a:txBody>
                    <a:bodyPr/>
                    <a:lstStyle/>
                    <a:p>
                      <a:r>
                        <a:rPr lang="en-US" sz="1200" b="0" dirty="0" smtClean="0">
                          <a:solidFill>
                            <a:schemeClr val="tx1"/>
                          </a:solidFill>
                        </a:rPr>
                        <a:t>46</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3"/>
                  </a:ext>
                </a:extLst>
              </a:tr>
            </a:tbl>
          </a:graphicData>
        </a:graphic>
      </p:graphicFrame>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5676" y="1905000"/>
            <a:ext cx="237172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28599" y="2033617"/>
            <a:ext cx="6858001" cy="2197396"/>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t>The former capital of the country is the largest city with area of approximately 600 square kilometer.</a:t>
            </a:r>
          </a:p>
          <a:p>
            <a:pPr marL="171450" indent="-171450" algn="just">
              <a:lnSpc>
                <a:spcPct val="114000"/>
              </a:lnSpc>
              <a:buFont typeface="Arial" pitchFamily="34" charset="0"/>
              <a:buChar char="•"/>
            </a:pPr>
            <a:endParaRPr lang="en-US" sz="1200" dirty="0" smtClean="0"/>
          </a:p>
          <a:p>
            <a:pPr marL="171450" indent="-171450" algn="just">
              <a:lnSpc>
                <a:spcPct val="114000"/>
              </a:lnSpc>
              <a:buFont typeface="Arial" pitchFamily="34" charset="0"/>
              <a:buChar char="•"/>
            </a:pPr>
            <a:r>
              <a:rPr lang="en-US" sz="1200" dirty="0" smtClean="0"/>
              <a:t>Despite administrative hubs being relocated to the new capital, Yangon is still the economic, educational, industrial and logistics hub. Its strategic location attracts investments such as the development of </a:t>
            </a:r>
            <a:r>
              <a:rPr lang="en-US" sz="1200" dirty="0" err="1" smtClean="0"/>
              <a:t>Thilawa</a:t>
            </a:r>
            <a:r>
              <a:rPr lang="en-US" sz="1200" dirty="0" smtClean="0"/>
              <a:t> SEZ, industrial estates, ports and terminals.</a:t>
            </a:r>
          </a:p>
          <a:p>
            <a:pPr marL="171450" indent="-171450" algn="just">
              <a:lnSpc>
                <a:spcPct val="114000"/>
              </a:lnSpc>
              <a:buFont typeface="Arial" pitchFamily="34" charset="0"/>
              <a:buChar char="•"/>
            </a:pPr>
            <a:endParaRPr lang="en-US" sz="1200" dirty="0" smtClean="0"/>
          </a:p>
          <a:p>
            <a:pPr marL="171450" indent="-171450" algn="just">
              <a:lnSpc>
                <a:spcPct val="114000"/>
              </a:lnSpc>
              <a:buFont typeface="Arial" pitchFamily="34" charset="0"/>
              <a:buChar char="•"/>
            </a:pPr>
            <a:r>
              <a:rPr lang="en-US" sz="1200" dirty="0" smtClean="0"/>
              <a:t>Although Yangon’s infrastructure is much underdeveloped compared to other major cities of Southeast Asia, there is great room for development as investments in various sectors have been flocking with the open up of the country in 2011, ongoing reform process and increased support of international community such as lifting of sanctions to help the reform process.</a:t>
            </a:r>
          </a:p>
        </p:txBody>
      </p:sp>
      <p:sp>
        <p:nvSpPr>
          <p:cNvPr id="9" name="TextBox 8"/>
          <p:cNvSpPr txBox="1"/>
          <p:nvPr/>
        </p:nvSpPr>
        <p:spPr>
          <a:xfrm>
            <a:off x="228601" y="1028749"/>
            <a:ext cx="9448800" cy="723853"/>
          </a:xfrm>
          <a:prstGeom prst="rect">
            <a:avLst/>
          </a:prstGeom>
          <a:noFill/>
        </p:spPr>
        <p:txBody>
          <a:bodyPr wrap="square" rtlCol="0">
            <a:spAutoFit/>
          </a:bodyPr>
          <a:lstStyle/>
          <a:p>
            <a:pPr algn="just">
              <a:lnSpc>
                <a:spcPct val="114000"/>
              </a:lnSpc>
            </a:pPr>
            <a:r>
              <a:rPr lang="en-US" sz="1200" b="1" i="1" dirty="0" smtClean="0"/>
              <a:t>The former capital serves the largest population. Being the economic hub of the country, Yangon’s working population consists of migrants from different parts of the country who reside in Yangon to earn a living. Being a city with largest population of regular monthly income earners and the largest ATM network,  Yangon is the market with great potential to start the payday loan business.</a:t>
            </a:r>
            <a:endParaRPr lang="en-US" sz="1200" b="1" i="1" dirty="0"/>
          </a:p>
        </p:txBody>
      </p:sp>
    </p:spTree>
    <p:extLst>
      <p:ext uri="{BB962C8B-B14F-4D97-AF65-F5344CB8AC3E}">
        <p14:creationId xmlns:p14="http://schemas.microsoft.com/office/powerpoint/2010/main" val="33971497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51" y="438093"/>
            <a:ext cx="7613650" cy="461665"/>
          </a:xfrm>
          <a:prstGeom prst="rect">
            <a:avLst/>
          </a:prstGeom>
          <a:noFill/>
          <a:ln w="28575">
            <a:noFill/>
          </a:ln>
        </p:spPr>
        <p:txBody>
          <a:bodyPr wrap="square" rtlCol="0">
            <a:spAutoFit/>
          </a:bodyPr>
          <a:lstStyle/>
          <a:p>
            <a:r>
              <a:rPr lang="en-US" sz="2400" dirty="0" smtClean="0">
                <a:solidFill>
                  <a:schemeClr val="tx2">
                    <a:lumMod val="50000"/>
                  </a:schemeClr>
                </a:solidFill>
              </a:rPr>
              <a:t>Overview of Mandalay</a:t>
            </a:r>
            <a:endParaRPr lang="en-US" sz="2400" dirty="0">
              <a:solidFill>
                <a:schemeClr val="tx2">
                  <a:lumMod val="50000"/>
                </a:schemeClr>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892432556"/>
              </p:ext>
            </p:extLst>
          </p:nvPr>
        </p:nvGraphicFramePr>
        <p:xfrm>
          <a:off x="381000" y="4035608"/>
          <a:ext cx="6477000" cy="1601697"/>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382497">
                <a:tc>
                  <a:txBody>
                    <a:bodyPr/>
                    <a:lstStyle/>
                    <a:p>
                      <a:r>
                        <a:rPr lang="en-US" sz="1200" b="1" dirty="0" smtClean="0">
                          <a:solidFill>
                            <a:srgbClr val="FFFFFF"/>
                          </a:solidFill>
                        </a:rPr>
                        <a:t>Population</a:t>
                      </a:r>
                    </a:p>
                  </a:txBody>
                  <a:tcPr>
                    <a:solidFill>
                      <a:srgbClr val="17375E"/>
                    </a:solidFill>
                  </a:tcPr>
                </a:tc>
                <a:tc>
                  <a:txBody>
                    <a:bodyPr/>
                    <a:lstStyle/>
                    <a:p>
                      <a:r>
                        <a:rPr lang="en-US" sz="1200" b="0" baseline="0" dirty="0" smtClean="0">
                          <a:solidFill>
                            <a:schemeClr val="tx1"/>
                          </a:solidFill>
                        </a:rPr>
                        <a:t>6,145,588</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0"/>
                  </a:ext>
                </a:extLst>
              </a:tr>
              <a:tr h="382497">
                <a:tc>
                  <a:txBody>
                    <a:bodyPr/>
                    <a:lstStyle/>
                    <a:p>
                      <a:r>
                        <a:rPr lang="en-US" sz="1200" b="1" dirty="0" smtClean="0">
                          <a:solidFill>
                            <a:srgbClr val="FFFFFF"/>
                          </a:solidFill>
                        </a:rPr>
                        <a:t>Proportion of population</a:t>
                      </a:r>
                    </a:p>
                  </a:txBody>
                  <a:tcPr>
                    <a:solidFill>
                      <a:srgbClr val="17375E"/>
                    </a:solidFill>
                  </a:tcPr>
                </a:tc>
                <a:tc>
                  <a:txBody>
                    <a:bodyPr/>
                    <a:lstStyle/>
                    <a:p>
                      <a:r>
                        <a:rPr lang="en-US" sz="1200" b="0" dirty="0" smtClean="0">
                          <a:solidFill>
                            <a:schemeClr val="tx1"/>
                          </a:solidFill>
                        </a:rPr>
                        <a:t>12%</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1"/>
                  </a:ext>
                </a:extLst>
              </a:tr>
              <a:tr h="454206">
                <a:tc>
                  <a:txBody>
                    <a:bodyPr/>
                    <a:lstStyle/>
                    <a:p>
                      <a:r>
                        <a:rPr lang="en-US" sz="1200" b="1" dirty="0" smtClean="0">
                          <a:solidFill>
                            <a:srgbClr val="FFFFFF"/>
                          </a:solidFill>
                        </a:rPr>
                        <a:t>Population Density (per</a:t>
                      </a:r>
                      <a:r>
                        <a:rPr lang="en-US" sz="1200" b="1" baseline="0" dirty="0" smtClean="0">
                          <a:solidFill>
                            <a:srgbClr val="FFFFFF"/>
                          </a:solidFill>
                        </a:rPr>
                        <a:t> </a:t>
                      </a:r>
                      <a:r>
                        <a:rPr lang="en-US" sz="1200" b="1" baseline="0" dirty="0" err="1" smtClean="0">
                          <a:solidFill>
                            <a:srgbClr val="FFFFFF"/>
                          </a:solidFill>
                        </a:rPr>
                        <a:t>sq</a:t>
                      </a:r>
                      <a:r>
                        <a:rPr lang="en-US" sz="1200" b="1" baseline="0" dirty="0" smtClean="0">
                          <a:solidFill>
                            <a:srgbClr val="FFFFFF"/>
                          </a:solidFill>
                        </a:rPr>
                        <a:t> km)</a:t>
                      </a:r>
                      <a:endParaRPr lang="en-US" sz="1200" b="1" dirty="0">
                        <a:solidFill>
                          <a:srgbClr val="FFFFFF"/>
                        </a:solidFill>
                      </a:endParaRPr>
                    </a:p>
                  </a:txBody>
                  <a:tcPr>
                    <a:solidFill>
                      <a:srgbClr val="17375E"/>
                    </a:solidFill>
                  </a:tcPr>
                </a:tc>
                <a:tc>
                  <a:txBody>
                    <a:bodyPr/>
                    <a:lstStyle/>
                    <a:p>
                      <a:r>
                        <a:rPr lang="en-US" sz="1200" b="0" dirty="0" smtClean="0">
                          <a:solidFill>
                            <a:schemeClr val="tx1"/>
                          </a:solidFill>
                        </a:rPr>
                        <a:t>206</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2"/>
                  </a:ext>
                </a:extLst>
              </a:tr>
              <a:tr h="382497">
                <a:tc>
                  <a:txBody>
                    <a:bodyPr/>
                    <a:lstStyle/>
                    <a:p>
                      <a:r>
                        <a:rPr lang="en-US" sz="1200" b="1" dirty="0" smtClean="0">
                          <a:solidFill>
                            <a:srgbClr val="FFFFFF"/>
                          </a:solidFill>
                        </a:rPr>
                        <a:t>No of townships</a:t>
                      </a:r>
                      <a:r>
                        <a:rPr lang="en-US" sz="1200" b="1" baseline="0" dirty="0" smtClean="0">
                          <a:solidFill>
                            <a:srgbClr val="FFFFFF"/>
                          </a:solidFill>
                        </a:rPr>
                        <a:t> in Mandalay Region</a:t>
                      </a:r>
                      <a:endParaRPr lang="en-US" sz="1200" b="1" dirty="0">
                        <a:solidFill>
                          <a:srgbClr val="FFFFFF"/>
                        </a:solidFill>
                      </a:endParaRPr>
                    </a:p>
                  </a:txBody>
                  <a:tcPr>
                    <a:solidFill>
                      <a:srgbClr val="17375E"/>
                    </a:solidFill>
                  </a:tcPr>
                </a:tc>
                <a:tc>
                  <a:txBody>
                    <a:bodyPr/>
                    <a:lstStyle/>
                    <a:p>
                      <a:r>
                        <a:rPr lang="en-US" sz="1200" b="0" dirty="0" smtClean="0">
                          <a:solidFill>
                            <a:schemeClr val="tx1"/>
                          </a:solidFill>
                        </a:rPr>
                        <a:t>30</a:t>
                      </a:r>
                      <a:endParaRPr lang="en-US" sz="1200" b="0" dirty="0">
                        <a:solidFill>
                          <a:schemeClr val="tx1"/>
                        </a:solidFill>
                      </a:endParaRPr>
                    </a:p>
                  </a:txBody>
                  <a:tcPr>
                    <a:solidFill>
                      <a:srgbClr val="C6D9F1"/>
                    </a:solidFill>
                  </a:tcPr>
                </a:tc>
                <a:extLst>
                  <a:ext uri="{0D108BD9-81ED-4DB2-BD59-A6C34878D82A}">
                    <a16:rowId xmlns:a16="http://schemas.microsoft.com/office/drawing/2014/main" val="10003"/>
                  </a:ext>
                </a:extLst>
              </a:tr>
            </a:tbl>
          </a:graphicData>
        </a:graphic>
      </p:graphicFrame>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0" y="1905000"/>
            <a:ext cx="2419350"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304800" y="2360335"/>
            <a:ext cx="6629400" cy="1565878"/>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t>Mandalay is the second largest city after Yangon and located in Central Myanmar.</a:t>
            </a:r>
          </a:p>
          <a:p>
            <a:pPr marL="171450" indent="-171450" algn="just">
              <a:lnSpc>
                <a:spcPct val="114000"/>
              </a:lnSpc>
              <a:buFont typeface="Arial" pitchFamily="34" charset="0"/>
              <a:buChar char="•"/>
            </a:pPr>
            <a:endParaRPr lang="en-US" sz="1200" dirty="0" smtClean="0"/>
          </a:p>
          <a:p>
            <a:pPr marL="171450" indent="-171450" algn="just">
              <a:lnSpc>
                <a:spcPct val="114000"/>
              </a:lnSpc>
              <a:buFont typeface="Arial" pitchFamily="34" charset="0"/>
              <a:buChar char="•"/>
            </a:pPr>
            <a:r>
              <a:rPr lang="en-US" sz="1200" dirty="0" smtClean="0"/>
              <a:t>It is the second economic hub of Upper Myanmar. Due to the heavy influx of Chinese immigrants, the city’s ethnic makeup comprises the majority of Chinese and hence, increased commerce with China.</a:t>
            </a:r>
          </a:p>
          <a:p>
            <a:pPr marL="171450" indent="-171450" algn="just">
              <a:lnSpc>
                <a:spcPct val="114000"/>
              </a:lnSpc>
              <a:buFont typeface="Arial" pitchFamily="34" charset="0"/>
              <a:buChar char="•"/>
            </a:pPr>
            <a:endParaRPr lang="en-US" sz="1200" dirty="0" smtClean="0"/>
          </a:p>
          <a:p>
            <a:pPr marL="171450" indent="-171450" algn="just">
              <a:lnSpc>
                <a:spcPct val="114000"/>
              </a:lnSpc>
              <a:buFont typeface="Arial" pitchFamily="34" charset="0"/>
              <a:buChar char="•"/>
            </a:pPr>
            <a:r>
              <a:rPr lang="en-US" sz="1200" dirty="0" smtClean="0"/>
              <a:t>Regardless of the development of Nay </a:t>
            </a:r>
            <a:r>
              <a:rPr lang="en-US" sz="1200" dirty="0" err="1" smtClean="0"/>
              <a:t>Pyi</a:t>
            </a:r>
            <a:r>
              <a:rPr lang="en-US" sz="1200" dirty="0" smtClean="0"/>
              <a:t> Taw, Mandalay remains as the Upper Myanmar’s commercial, educational, health and logistics hub.</a:t>
            </a:r>
          </a:p>
        </p:txBody>
      </p:sp>
      <p:sp>
        <p:nvSpPr>
          <p:cNvPr id="6" name="TextBox 5"/>
          <p:cNvSpPr txBox="1"/>
          <p:nvPr/>
        </p:nvSpPr>
        <p:spPr>
          <a:xfrm>
            <a:off x="228600" y="1046842"/>
            <a:ext cx="9429750" cy="934358"/>
          </a:xfrm>
          <a:prstGeom prst="rect">
            <a:avLst/>
          </a:prstGeom>
          <a:noFill/>
        </p:spPr>
        <p:txBody>
          <a:bodyPr wrap="square" rtlCol="0">
            <a:spAutoFit/>
          </a:bodyPr>
          <a:lstStyle/>
          <a:p>
            <a:pPr algn="just">
              <a:lnSpc>
                <a:spcPct val="114000"/>
              </a:lnSpc>
            </a:pPr>
            <a:r>
              <a:rPr lang="en-US" sz="1200" b="1" i="1" dirty="0" smtClean="0"/>
              <a:t>Being the commercial and logistics hub of Upper Myanmar, Mandalay is the second most developed and populated city after Yangon. However, the number of factories and companies are still low compared to Yangon. Furthermore, apart from migrants, most of the residents including Mandalay natives and Chinese are in the rich segment with very little financial needs. Thus, if one targets the natives for payday loans, profitability could not be as high as Yangon.</a:t>
            </a:r>
            <a:endParaRPr lang="en-US" sz="1200" b="1" i="1" dirty="0"/>
          </a:p>
        </p:txBody>
      </p:sp>
    </p:spTree>
    <p:extLst>
      <p:ext uri="{BB962C8B-B14F-4D97-AF65-F5344CB8AC3E}">
        <p14:creationId xmlns:p14="http://schemas.microsoft.com/office/powerpoint/2010/main" val="16213046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4" name="TextBox 3"/>
          <p:cNvSpPr txBox="1"/>
          <p:nvPr/>
        </p:nvSpPr>
        <p:spPr>
          <a:xfrm>
            <a:off x="82550" y="1033046"/>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Historical Background on Development of MFIs</a:t>
            </a:r>
            <a:endParaRPr lang="en-US" sz="1600" dirty="0">
              <a:solidFill>
                <a:schemeClr val="tx2">
                  <a:lumMod val="50000"/>
                </a:schemeClr>
              </a:solidFill>
            </a:endParaRPr>
          </a:p>
        </p:txBody>
      </p:sp>
      <p:sp>
        <p:nvSpPr>
          <p:cNvPr id="6" name="TextBox 5"/>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Overview about Myanmar Microfinance</a:t>
            </a:r>
            <a:endParaRPr lang="en-US" sz="2400" dirty="0">
              <a:solidFill>
                <a:schemeClr val="tx2">
                  <a:lumMod val="50000"/>
                </a:schemeClr>
              </a:solidFill>
            </a:endParaRPr>
          </a:p>
        </p:txBody>
      </p:sp>
      <p:sp>
        <p:nvSpPr>
          <p:cNvPr id="5" name="TextBox 4"/>
          <p:cNvSpPr txBox="1"/>
          <p:nvPr/>
        </p:nvSpPr>
        <p:spPr>
          <a:xfrm>
            <a:off x="228601" y="1295401"/>
            <a:ext cx="9448800" cy="5078313"/>
          </a:xfrm>
          <a:prstGeom prst="rect">
            <a:avLst/>
          </a:prstGeom>
          <a:noFill/>
        </p:spPr>
        <p:txBody>
          <a:bodyPr wrap="square" rtlCol="0">
            <a:spAutoFit/>
          </a:bodyPr>
          <a:lstStyle/>
          <a:p>
            <a:pPr marL="171450" indent="-171450" algn="just">
              <a:lnSpc>
                <a:spcPct val="150000"/>
              </a:lnSpc>
              <a:buFont typeface="Arial" pitchFamily="34" charset="0"/>
              <a:buChar char="•"/>
            </a:pPr>
            <a:endParaRPr lang="en-US" sz="1200" dirty="0" smtClean="0"/>
          </a:p>
          <a:p>
            <a:pPr marL="171450" indent="-171450" algn="just">
              <a:lnSpc>
                <a:spcPct val="150000"/>
              </a:lnSpc>
              <a:buFont typeface="Arial" pitchFamily="34" charset="0"/>
              <a:buChar char="•"/>
            </a:pPr>
            <a:r>
              <a:rPr lang="en-US" sz="1200" dirty="0" smtClean="0"/>
              <a:t>Microfinance operations started in Myanmar in 1950s in the form of pawnshops. Later, other sources of finance emerged such as cooperatives, small loan enterprises and social development programs. Sources of finance were very limited due to government’s close door policy.</a:t>
            </a:r>
          </a:p>
          <a:p>
            <a:pPr marL="171450" indent="-171450" algn="just">
              <a:lnSpc>
                <a:spcPct val="150000"/>
              </a:lnSpc>
              <a:buFont typeface="Arial" pitchFamily="34" charset="0"/>
              <a:buChar char="•"/>
            </a:pPr>
            <a:r>
              <a:rPr lang="en-US" sz="1200" dirty="0" smtClean="0"/>
              <a:t>Before 2011, borrowers could rely on pawnshops, informal lenders, development programs by NGOs and not-so-effective cooperative system run by Ministry of Cooperatives.</a:t>
            </a:r>
          </a:p>
          <a:p>
            <a:pPr marL="171450" indent="-171450" algn="just">
              <a:lnSpc>
                <a:spcPct val="150000"/>
              </a:lnSpc>
              <a:buFont typeface="Arial" pitchFamily="34" charset="0"/>
              <a:buChar char="•"/>
            </a:pPr>
            <a:endParaRPr lang="en-US" sz="1200" dirty="0" smtClean="0"/>
          </a:p>
          <a:p>
            <a:pPr marL="171450" indent="-171450" algn="just">
              <a:lnSpc>
                <a:spcPct val="150000"/>
              </a:lnSpc>
              <a:buFont typeface="Arial" pitchFamily="34" charset="0"/>
              <a:buChar char="•"/>
            </a:pPr>
            <a:r>
              <a:rPr lang="en-US" sz="1200" dirty="0" smtClean="0"/>
              <a:t>After </a:t>
            </a:r>
            <a:r>
              <a:rPr lang="en-US" sz="1200" dirty="0"/>
              <a:t>the government’s open up in 2011, the Microfinance </a:t>
            </a:r>
            <a:r>
              <a:rPr lang="en-US" sz="1200" dirty="0" smtClean="0"/>
              <a:t>Law  was enacted with </a:t>
            </a:r>
            <a:r>
              <a:rPr lang="en-US" sz="1200" dirty="0"/>
              <a:t>the intention of forming a financial system that could  allow all citizens to participate  towards rural development and poverty </a:t>
            </a:r>
            <a:r>
              <a:rPr lang="en-US" sz="1200" dirty="0" smtClean="0"/>
              <a:t>reduction.</a:t>
            </a:r>
            <a:endParaRPr lang="en-US" sz="1200" dirty="0"/>
          </a:p>
          <a:p>
            <a:pPr marL="171450" indent="-171450" algn="just">
              <a:lnSpc>
                <a:spcPct val="150000"/>
              </a:lnSpc>
              <a:buFont typeface="Arial" pitchFamily="34" charset="0"/>
              <a:buChar char="•"/>
            </a:pPr>
            <a:r>
              <a:rPr lang="en-US" sz="1200" dirty="0" smtClean="0"/>
              <a:t>Main </a:t>
            </a:r>
            <a:r>
              <a:rPr lang="en-US" sz="1200" dirty="0"/>
              <a:t>objective of this law is to reduce the poverty </a:t>
            </a:r>
            <a:r>
              <a:rPr lang="en-US" sz="1200" dirty="0" smtClean="0"/>
              <a:t>and promote </a:t>
            </a:r>
            <a:r>
              <a:rPr lang="en-US" sz="1200" dirty="0"/>
              <a:t>the socio-economic </a:t>
            </a:r>
            <a:r>
              <a:rPr lang="en-US" sz="1200" dirty="0" smtClean="0"/>
              <a:t>lives of grass-root people. </a:t>
            </a:r>
            <a:endParaRPr lang="en-US" sz="1200" dirty="0"/>
          </a:p>
          <a:p>
            <a:pPr marL="171450" indent="-171450" algn="just">
              <a:lnSpc>
                <a:spcPct val="150000"/>
              </a:lnSpc>
              <a:buFont typeface="Arial" pitchFamily="34" charset="0"/>
              <a:buChar char="•"/>
            </a:pPr>
            <a:r>
              <a:rPr lang="en-US" sz="1200" dirty="0" smtClean="0"/>
              <a:t>The </a:t>
            </a:r>
            <a:r>
              <a:rPr lang="en-US" sz="1200" dirty="0"/>
              <a:t>l</a:t>
            </a:r>
            <a:r>
              <a:rPr lang="en-US" sz="1200" dirty="0" smtClean="0"/>
              <a:t>aw </a:t>
            </a:r>
            <a:r>
              <a:rPr lang="en-US" sz="1200" dirty="0"/>
              <a:t>provides a legal basis for the establishment of </a:t>
            </a:r>
            <a:r>
              <a:rPr lang="en-US" sz="1200" dirty="0" smtClean="0"/>
              <a:t>deposit </a:t>
            </a:r>
            <a:r>
              <a:rPr lang="en-US" sz="1200" dirty="0"/>
              <a:t>taking and non deposit </a:t>
            </a:r>
            <a:r>
              <a:rPr lang="en-US" sz="1200" dirty="0" smtClean="0"/>
              <a:t>taking MFIs. It also allows fair competition between local and foreign MFIs.</a:t>
            </a:r>
          </a:p>
          <a:p>
            <a:pPr marL="171450" indent="-171450" algn="just">
              <a:lnSpc>
                <a:spcPct val="150000"/>
              </a:lnSpc>
              <a:buFont typeface="Arial" pitchFamily="34" charset="0"/>
              <a:buChar char="•"/>
            </a:pPr>
            <a:endParaRPr lang="en-US" sz="1200" dirty="0" smtClean="0"/>
          </a:p>
          <a:p>
            <a:pPr marL="171450" indent="-171450" algn="just">
              <a:lnSpc>
                <a:spcPct val="150000"/>
              </a:lnSpc>
              <a:buFont typeface="Arial" pitchFamily="34" charset="0"/>
              <a:buChar char="•"/>
            </a:pPr>
            <a:r>
              <a:rPr lang="en-US" sz="1200" dirty="0" smtClean="0"/>
              <a:t>Before the formation of Financial Regulatory Department, Myanmar Microfinance Supervisory Enterprise and Microfinance Supervisory Committee were bodies responsible for administering and monitoring of MFIs.</a:t>
            </a:r>
          </a:p>
          <a:p>
            <a:pPr marL="171450" indent="-171450" algn="just">
              <a:lnSpc>
                <a:spcPct val="150000"/>
              </a:lnSpc>
              <a:buFont typeface="Arial" pitchFamily="34" charset="0"/>
              <a:buChar char="•"/>
            </a:pPr>
            <a:r>
              <a:rPr lang="en-US" sz="1200" dirty="0" smtClean="0"/>
              <a:t>Recently in 2015, the two bodies were merged and formed as Financial Regulatory Department of Ministry of Finance.</a:t>
            </a:r>
          </a:p>
          <a:p>
            <a:pPr marL="171450" indent="-171450" algn="just">
              <a:lnSpc>
                <a:spcPct val="150000"/>
              </a:lnSpc>
              <a:buFont typeface="Arial" pitchFamily="34" charset="0"/>
              <a:buChar char="•"/>
            </a:pPr>
            <a:r>
              <a:rPr lang="en-US" sz="1200" dirty="0" smtClean="0"/>
              <a:t>All MFIs are required to submit monthly, quarterly and yearly reports to FRD.</a:t>
            </a:r>
          </a:p>
          <a:p>
            <a:pPr marL="171450" indent="-171450" algn="just">
              <a:lnSpc>
                <a:spcPct val="150000"/>
              </a:lnSpc>
              <a:buFont typeface="Arial" pitchFamily="34" charset="0"/>
              <a:buChar char="•"/>
            </a:pPr>
            <a:r>
              <a:rPr lang="en-US" sz="1200" dirty="0" smtClean="0"/>
              <a:t>Furthermore, Myanmar Microfinance Association has been formed as an alliance of all MFIs in the country and it serves as a bridge between the government and the private entities to work closely for the development of microfinance sector in Myanmar.</a:t>
            </a:r>
          </a:p>
        </p:txBody>
      </p:sp>
      <p:sp>
        <p:nvSpPr>
          <p:cNvPr id="8" name="TextBox 7"/>
          <p:cNvSpPr txBox="1"/>
          <p:nvPr/>
        </p:nvSpPr>
        <p:spPr>
          <a:xfrm>
            <a:off x="304800" y="2743202"/>
            <a:ext cx="3251200" cy="276999"/>
          </a:xfrm>
          <a:prstGeom prst="rect">
            <a:avLst/>
          </a:prstGeom>
          <a:solidFill>
            <a:srgbClr val="17375E"/>
          </a:solidFill>
        </p:spPr>
        <p:txBody>
          <a:bodyPr wrap="square" rtlCol="0">
            <a:spAutoFit/>
          </a:bodyPr>
          <a:lstStyle/>
          <a:p>
            <a:r>
              <a:rPr lang="en-US" sz="1200" dirty="0" smtClean="0">
                <a:solidFill>
                  <a:srgbClr val="FFFFFF"/>
                </a:solidFill>
              </a:rPr>
              <a:t>Microfinance Law</a:t>
            </a:r>
            <a:endParaRPr lang="en-US" sz="1200" dirty="0">
              <a:solidFill>
                <a:srgbClr val="FFFFFF"/>
              </a:solidFill>
            </a:endParaRPr>
          </a:p>
        </p:txBody>
      </p:sp>
      <p:sp>
        <p:nvSpPr>
          <p:cNvPr id="9" name="TextBox 8"/>
          <p:cNvSpPr txBox="1"/>
          <p:nvPr/>
        </p:nvSpPr>
        <p:spPr>
          <a:xfrm>
            <a:off x="304800" y="4371203"/>
            <a:ext cx="3251200" cy="276999"/>
          </a:xfrm>
          <a:prstGeom prst="rect">
            <a:avLst/>
          </a:prstGeom>
          <a:solidFill>
            <a:srgbClr val="17375E"/>
          </a:solidFill>
        </p:spPr>
        <p:txBody>
          <a:bodyPr wrap="square" rtlCol="0">
            <a:spAutoFit/>
          </a:bodyPr>
          <a:lstStyle/>
          <a:p>
            <a:r>
              <a:rPr lang="en-US" sz="1200" dirty="0" smtClean="0">
                <a:solidFill>
                  <a:srgbClr val="FFFFFF"/>
                </a:solidFill>
              </a:rPr>
              <a:t>Regulatory Body</a:t>
            </a:r>
            <a:endParaRPr lang="en-US" sz="1200" dirty="0">
              <a:solidFill>
                <a:srgbClr val="FFFFFF"/>
              </a:solidFill>
            </a:endParaRPr>
          </a:p>
        </p:txBody>
      </p:sp>
      <p:sp>
        <p:nvSpPr>
          <p:cNvPr id="11" name="TextBox 10"/>
          <p:cNvSpPr txBox="1"/>
          <p:nvPr/>
        </p:nvSpPr>
        <p:spPr>
          <a:xfrm>
            <a:off x="330200" y="1371602"/>
            <a:ext cx="3251200" cy="276999"/>
          </a:xfrm>
          <a:prstGeom prst="rect">
            <a:avLst/>
          </a:prstGeom>
          <a:solidFill>
            <a:srgbClr val="17375E"/>
          </a:solidFill>
        </p:spPr>
        <p:txBody>
          <a:bodyPr wrap="square" rtlCol="0">
            <a:spAutoFit/>
          </a:bodyPr>
          <a:lstStyle/>
          <a:p>
            <a:r>
              <a:rPr lang="en-US" sz="1200" dirty="0" smtClean="0">
                <a:solidFill>
                  <a:srgbClr val="FFFFFF"/>
                </a:solidFill>
              </a:rPr>
              <a:t>History of microfinance operations in Myanmar</a:t>
            </a:r>
            <a:endParaRPr lang="en-US" sz="1200" dirty="0">
              <a:solidFill>
                <a:srgbClr val="FFFFFF"/>
              </a:solidFill>
            </a:endParaRPr>
          </a:p>
        </p:txBody>
      </p:sp>
    </p:spTree>
    <p:extLst>
      <p:ext uri="{BB962C8B-B14F-4D97-AF65-F5344CB8AC3E}">
        <p14:creationId xmlns:p14="http://schemas.microsoft.com/office/powerpoint/2010/main" val="4628507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3: Market Potential for Payday Loan in Myanmar</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a:t>
            </a:r>
            <a:r>
              <a:rPr lang="en-US" sz="900" dirty="0" err="1" smtClean="0">
                <a:solidFill>
                  <a:prstClr val="black"/>
                </a:solidFill>
              </a:rPr>
              <a:t>FinScope</a:t>
            </a:r>
            <a:r>
              <a:rPr lang="en-US" sz="900" dirty="0" smtClean="0">
                <a:solidFill>
                  <a:prstClr val="black"/>
                </a:solidFill>
              </a:rPr>
              <a:t> Report</a:t>
            </a:r>
            <a:endParaRPr lang="en-US" sz="900" dirty="0">
              <a:solidFill>
                <a:prstClr val="black"/>
              </a:solidFill>
            </a:endParaRPr>
          </a:p>
        </p:txBody>
      </p:sp>
      <p:sp>
        <p:nvSpPr>
          <p:cNvPr id="5" name="TextBox 4"/>
          <p:cNvSpPr txBox="1"/>
          <p:nvPr/>
        </p:nvSpPr>
        <p:spPr>
          <a:xfrm>
            <a:off x="82551" y="438093"/>
            <a:ext cx="7613650" cy="461665"/>
          </a:xfrm>
          <a:prstGeom prst="rect">
            <a:avLst/>
          </a:prstGeom>
          <a:noFill/>
          <a:ln w="28575">
            <a:noFill/>
          </a:ln>
        </p:spPr>
        <p:txBody>
          <a:bodyPr wrap="square" rtlCol="0">
            <a:spAutoFit/>
          </a:bodyPr>
          <a:lstStyle/>
          <a:p>
            <a:r>
              <a:rPr lang="en-US" sz="2400" dirty="0" smtClean="0">
                <a:solidFill>
                  <a:srgbClr val="1F497D">
                    <a:lumMod val="50000"/>
                  </a:srgbClr>
                </a:solidFill>
              </a:rPr>
              <a:t>Un-bankable Population</a:t>
            </a:r>
            <a:endParaRPr lang="en-US" sz="2400" dirty="0">
              <a:solidFill>
                <a:srgbClr val="1F497D">
                  <a:lumMod val="50000"/>
                </a:srgbClr>
              </a:solidFill>
            </a:endParaRPr>
          </a:p>
        </p:txBody>
      </p:sp>
      <p:grpSp>
        <p:nvGrpSpPr>
          <p:cNvPr id="9" name="Group 8"/>
          <p:cNvGrpSpPr/>
          <p:nvPr/>
        </p:nvGrpSpPr>
        <p:grpSpPr>
          <a:xfrm>
            <a:off x="963068" y="1752602"/>
            <a:ext cx="1322933" cy="3621663"/>
            <a:chOff x="762000" y="1377327"/>
            <a:chExt cx="762000" cy="4798694"/>
          </a:xfrm>
        </p:grpSpPr>
        <p:sp>
          <p:nvSpPr>
            <p:cNvPr id="4" name="Rectangle 3"/>
            <p:cNvSpPr/>
            <p:nvPr/>
          </p:nvSpPr>
          <p:spPr>
            <a:xfrm rot="5400000">
              <a:off x="-1104900" y="3547121"/>
              <a:ext cx="4495800" cy="762000"/>
            </a:xfrm>
            <a:prstGeom prst="rect">
              <a:avLst/>
            </a:prstGeom>
            <a:solidFill>
              <a:schemeClr val="tx2">
                <a:lumMod val="5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i="1" dirty="0" smtClean="0">
                  <a:solidFill>
                    <a:prstClr val="white"/>
                  </a:solidFill>
                </a:rPr>
                <a:t>95.2%</a:t>
              </a:r>
              <a:endParaRPr lang="en-US" i="1" dirty="0">
                <a:solidFill>
                  <a:prstClr val="white"/>
                </a:solidFill>
              </a:endParaRPr>
            </a:p>
          </p:txBody>
        </p:sp>
        <p:sp>
          <p:nvSpPr>
            <p:cNvPr id="7" name="Rectangle 6"/>
            <p:cNvSpPr/>
            <p:nvPr/>
          </p:nvSpPr>
          <p:spPr>
            <a:xfrm rot="5400000">
              <a:off x="990600" y="1148727"/>
              <a:ext cx="304800" cy="762000"/>
            </a:xfrm>
            <a:prstGeom prst="rect">
              <a:avLst/>
            </a:prstGeom>
            <a:pattFill prst="wdDnDiag">
              <a:fgClr>
                <a:schemeClr val="accent1">
                  <a:lumMod val="20000"/>
                  <a:lumOff val="80000"/>
                </a:schemeClr>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i="1" dirty="0" smtClean="0">
                  <a:solidFill>
                    <a:prstClr val="black"/>
                  </a:solidFill>
                </a:rPr>
                <a:t>4.8%</a:t>
              </a:r>
              <a:endParaRPr lang="en-US" sz="1400" i="1" dirty="0">
                <a:solidFill>
                  <a:prstClr val="black"/>
                </a:solidFill>
              </a:endParaRPr>
            </a:p>
          </p:txBody>
        </p:sp>
      </p:grpSp>
      <p:sp>
        <p:nvSpPr>
          <p:cNvPr id="10" name="TextBox 9"/>
          <p:cNvSpPr txBox="1"/>
          <p:nvPr/>
        </p:nvSpPr>
        <p:spPr>
          <a:xfrm>
            <a:off x="3352800" y="1600200"/>
            <a:ext cx="6324600" cy="4276620"/>
          </a:xfrm>
          <a:prstGeom prst="rect">
            <a:avLst/>
          </a:prstGeom>
          <a:noFill/>
        </p:spPr>
        <p:txBody>
          <a:bodyPr wrap="square" rtlCol="0">
            <a:spAutoFit/>
          </a:bodyPr>
          <a:lstStyle/>
          <a:p>
            <a:endParaRPr lang="en-US" sz="1200" dirty="0">
              <a:solidFill>
                <a:prstClr val="black"/>
              </a:solidFill>
            </a:endParaRPr>
          </a:p>
          <a:p>
            <a:pPr marL="171450" indent="-171450" algn="just">
              <a:lnSpc>
                <a:spcPct val="114000"/>
              </a:lnSpc>
              <a:buFont typeface="Arial" pitchFamily="34" charset="0"/>
              <a:buChar char="•"/>
            </a:pPr>
            <a:r>
              <a:rPr lang="en-US" sz="1200" dirty="0" smtClean="0">
                <a:solidFill>
                  <a:prstClr val="black"/>
                </a:solidFill>
              </a:rPr>
              <a:t>Banking services usage pattern is limited mostly to remittance, saving and ATM services. Money lending from banks is still limited.</a:t>
            </a:r>
          </a:p>
          <a:p>
            <a:pPr marL="285750" indent="-285750" algn="just">
              <a:lnSpc>
                <a:spcPct val="114000"/>
              </a:lnSpc>
              <a:buFont typeface="Arial" pitchFamily="34" charset="0"/>
              <a:buChar char="•"/>
            </a:pPr>
            <a:endParaRPr lang="en-US" sz="1200" dirty="0">
              <a:solidFill>
                <a:prstClr val="black"/>
              </a:solidFill>
            </a:endParaRPr>
          </a:p>
          <a:p>
            <a:pPr marL="171450" indent="-171450" algn="just">
              <a:lnSpc>
                <a:spcPct val="114000"/>
              </a:lnSpc>
              <a:buFont typeface="Arial" pitchFamily="34" charset="0"/>
              <a:buChar char="•"/>
            </a:pPr>
            <a:r>
              <a:rPr lang="en-US" sz="1200" dirty="0" smtClean="0">
                <a:solidFill>
                  <a:prstClr val="black"/>
                </a:solidFill>
              </a:rPr>
              <a:t>The unbanked population signifies utilization of mostly unregulated financial services with a small fraction dedicated to regulated financial providers such as MFIs, pawnshops and cooperatives.</a:t>
            </a:r>
          </a:p>
          <a:p>
            <a:pPr marL="285750" indent="-285750" algn="just">
              <a:lnSpc>
                <a:spcPct val="114000"/>
              </a:lnSpc>
              <a:buFont typeface="Arial" pitchFamily="34" charset="0"/>
              <a:buChar char="•"/>
            </a:pPr>
            <a:endParaRPr lang="en-US" sz="1200" dirty="0" smtClean="0">
              <a:solidFill>
                <a:prstClr val="black"/>
              </a:solidFill>
            </a:endParaRPr>
          </a:p>
          <a:p>
            <a:pPr marL="171450" indent="-171450" algn="just">
              <a:lnSpc>
                <a:spcPct val="114000"/>
              </a:lnSpc>
              <a:buFont typeface="Arial" pitchFamily="34" charset="0"/>
              <a:buChar char="•"/>
            </a:pPr>
            <a:r>
              <a:rPr lang="en-US" sz="1200" dirty="0" smtClean="0">
                <a:solidFill>
                  <a:prstClr val="black"/>
                </a:solidFill>
              </a:rPr>
              <a:t>However, utilization of unregulated financial services is not limited only to unbanked population as a large fraction of the banked population also rely on unregulated sources for financing.</a:t>
            </a:r>
          </a:p>
          <a:p>
            <a:pPr marL="285750" indent="-285750" algn="just">
              <a:lnSpc>
                <a:spcPct val="114000"/>
              </a:lnSpc>
              <a:buFont typeface="Arial" pitchFamily="34" charset="0"/>
              <a:buChar char="•"/>
            </a:pPr>
            <a:endParaRPr lang="en-US" sz="1200" dirty="0" smtClean="0">
              <a:solidFill>
                <a:prstClr val="black"/>
              </a:solidFill>
            </a:endParaRPr>
          </a:p>
          <a:p>
            <a:pPr marL="171450" indent="-171450" algn="just">
              <a:lnSpc>
                <a:spcPct val="114000"/>
              </a:lnSpc>
              <a:buFont typeface="Arial" pitchFamily="34" charset="0"/>
              <a:buChar char="•"/>
            </a:pPr>
            <a:r>
              <a:rPr lang="en-US" sz="1200" dirty="0" smtClean="0">
                <a:solidFill>
                  <a:prstClr val="black"/>
                </a:solidFill>
              </a:rPr>
              <a:t>Being the capital of the country which offers better economic and growth opportunities, Yangon serves as a preferred destination for people all over the country to relocate and earn a living. It has the largest number of regular monthly income earners where most of them have banking access for salary payments, savings, ATM services and money transfer to their families back home.</a:t>
            </a:r>
          </a:p>
          <a:p>
            <a:pPr marL="285750" indent="-285750" algn="just">
              <a:lnSpc>
                <a:spcPct val="114000"/>
              </a:lnSpc>
              <a:buFont typeface="Arial" pitchFamily="34" charset="0"/>
              <a:buChar char="•"/>
            </a:pPr>
            <a:endParaRPr lang="en-US" sz="1200" dirty="0" smtClean="0">
              <a:solidFill>
                <a:prstClr val="black"/>
              </a:solidFill>
            </a:endParaRPr>
          </a:p>
          <a:p>
            <a:pPr marL="171450" indent="-171450" algn="just">
              <a:lnSpc>
                <a:spcPct val="114000"/>
              </a:lnSpc>
              <a:buFont typeface="Arial" pitchFamily="34" charset="0"/>
              <a:buChar char="•"/>
            </a:pPr>
            <a:r>
              <a:rPr lang="en-US" sz="1200" dirty="0" smtClean="0">
                <a:solidFill>
                  <a:prstClr val="black"/>
                </a:solidFill>
              </a:rPr>
              <a:t>One of the factors for low bankable population is because majority of the companies are still practicing traditional way of salary disbursements where only a few companies have switched to payment via MPU. This is one of the barriers for distribution of payday loans.</a:t>
            </a:r>
          </a:p>
        </p:txBody>
      </p:sp>
      <p:sp>
        <p:nvSpPr>
          <p:cNvPr id="11" name="TextBox 10"/>
          <p:cNvSpPr txBox="1"/>
          <p:nvPr/>
        </p:nvSpPr>
        <p:spPr>
          <a:xfrm>
            <a:off x="156476" y="1371602"/>
            <a:ext cx="3043925" cy="276999"/>
          </a:xfrm>
          <a:prstGeom prst="rect">
            <a:avLst/>
          </a:prstGeom>
          <a:noFill/>
          <a:ln w="28575">
            <a:noFill/>
          </a:ln>
        </p:spPr>
        <p:txBody>
          <a:bodyPr wrap="square" rtlCol="0">
            <a:spAutoFit/>
          </a:bodyPr>
          <a:lstStyle/>
          <a:p>
            <a:pPr algn="just"/>
            <a:r>
              <a:rPr lang="en-US" altLang="ja-JP" sz="1200" b="1" dirty="0" smtClean="0">
                <a:solidFill>
                  <a:prstClr val="black"/>
                </a:solidFill>
              </a:rPr>
              <a:t>% of bankable and un-bankable population</a:t>
            </a:r>
            <a:endParaRPr lang="en-US" sz="1200" b="1" dirty="0">
              <a:solidFill>
                <a:prstClr val="black"/>
              </a:solidFill>
            </a:endParaRPr>
          </a:p>
        </p:txBody>
      </p:sp>
      <p:sp>
        <p:nvSpPr>
          <p:cNvPr id="12" name="Rectangle 11"/>
          <p:cNvSpPr/>
          <p:nvPr/>
        </p:nvSpPr>
        <p:spPr>
          <a:xfrm rot="5400000">
            <a:off x="683985" y="5734052"/>
            <a:ext cx="232229" cy="685800"/>
          </a:xfrm>
          <a:prstGeom prst="rect">
            <a:avLst/>
          </a:prstGeom>
          <a:pattFill prst="wdDnDiag">
            <a:fgClr>
              <a:schemeClr val="accent1">
                <a:lumMod val="20000"/>
                <a:lumOff val="80000"/>
              </a:schemeClr>
            </a:fgClr>
            <a:bgClr>
              <a:schemeClr val="bg1"/>
            </a:bgClr>
          </a:patt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sz="1400" i="1" dirty="0">
              <a:solidFill>
                <a:prstClr val="black"/>
              </a:solidFill>
            </a:endParaRPr>
          </a:p>
        </p:txBody>
      </p:sp>
      <p:sp>
        <p:nvSpPr>
          <p:cNvPr id="14" name="Rectangle 13"/>
          <p:cNvSpPr/>
          <p:nvPr/>
        </p:nvSpPr>
        <p:spPr>
          <a:xfrm rot="5400000" flipH="1">
            <a:off x="685798" y="5410199"/>
            <a:ext cx="228601" cy="685800"/>
          </a:xfrm>
          <a:prstGeom prst="rect">
            <a:avLst/>
          </a:prstGeom>
          <a:solidFill>
            <a:schemeClr val="tx2">
              <a:lumMod val="50000"/>
            </a:schemeClr>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endParaRPr lang="en-US" i="1" dirty="0">
              <a:solidFill>
                <a:prstClr val="white"/>
              </a:solidFill>
            </a:endParaRPr>
          </a:p>
        </p:txBody>
      </p:sp>
      <p:sp>
        <p:nvSpPr>
          <p:cNvPr id="16" name="TextBox 15"/>
          <p:cNvSpPr txBox="1"/>
          <p:nvPr/>
        </p:nvSpPr>
        <p:spPr>
          <a:xfrm>
            <a:off x="1219200" y="5590403"/>
            <a:ext cx="1981200" cy="276999"/>
          </a:xfrm>
          <a:prstGeom prst="rect">
            <a:avLst/>
          </a:prstGeom>
          <a:noFill/>
        </p:spPr>
        <p:txBody>
          <a:bodyPr wrap="square" rtlCol="0">
            <a:spAutoFit/>
          </a:bodyPr>
          <a:lstStyle/>
          <a:p>
            <a:r>
              <a:rPr lang="en-US" sz="1200" b="1" dirty="0" smtClean="0">
                <a:solidFill>
                  <a:prstClr val="black"/>
                </a:solidFill>
              </a:rPr>
              <a:t>Un-bankable population</a:t>
            </a:r>
            <a:endParaRPr lang="en-US" sz="1200" b="1" dirty="0">
              <a:solidFill>
                <a:prstClr val="black"/>
              </a:solidFill>
            </a:endParaRPr>
          </a:p>
        </p:txBody>
      </p:sp>
      <p:sp>
        <p:nvSpPr>
          <p:cNvPr id="17" name="TextBox 16"/>
          <p:cNvSpPr txBox="1"/>
          <p:nvPr/>
        </p:nvSpPr>
        <p:spPr>
          <a:xfrm>
            <a:off x="1219200" y="5943602"/>
            <a:ext cx="1981200" cy="276999"/>
          </a:xfrm>
          <a:prstGeom prst="rect">
            <a:avLst/>
          </a:prstGeom>
          <a:noFill/>
        </p:spPr>
        <p:txBody>
          <a:bodyPr wrap="square" rtlCol="0">
            <a:spAutoFit/>
          </a:bodyPr>
          <a:lstStyle/>
          <a:p>
            <a:r>
              <a:rPr lang="en-US" sz="1200" b="1" dirty="0">
                <a:solidFill>
                  <a:prstClr val="black"/>
                </a:solidFill>
              </a:rPr>
              <a:t>B</a:t>
            </a:r>
            <a:r>
              <a:rPr lang="en-US" sz="1200" b="1" dirty="0" smtClean="0">
                <a:solidFill>
                  <a:prstClr val="black"/>
                </a:solidFill>
              </a:rPr>
              <a:t>ankable population</a:t>
            </a:r>
            <a:endParaRPr lang="en-US" sz="1200" b="1" dirty="0">
              <a:solidFill>
                <a:prstClr val="black"/>
              </a:solidFill>
            </a:endParaRPr>
          </a:p>
        </p:txBody>
      </p:sp>
      <p:sp>
        <p:nvSpPr>
          <p:cNvPr id="21" name="TextBox 20"/>
          <p:cNvSpPr txBox="1"/>
          <p:nvPr/>
        </p:nvSpPr>
        <p:spPr>
          <a:xfrm>
            <a:off x="156476" y="1002270"/>
            <a:ext cx="9520925" cy="276999"/>
          </a:xfrm>
          <a:prstGeom prst="rect">
            <a:avLst/>
          </a:prstGeom>
          <a:noFill/>
        </p:spPr>
        <p:txBody>
          <a:bodyPr wrap="square" rtlCol="0">
            <a:spAutoFit/>
          </a:bodyPr>
          <a:lstStyle/>
          <a:p>
            <a:pPr algn="just"/>
            <a:r>
              <a:rPr lang="en-US" sz="1200" b="1" i="1" dirty="0" smtClean="0">
                <a:solidFill>
                  <a:prstClr val="black"/>
                </a:solidFill>
              </a:rPr>
              <a:t>The great un-bankable population is to be reduced at first pace to meet the 20% target of bankable population set by the Ministry of Finance.</a:t>
            </a:r>
            <a:endParaRPr lang="en-US" sz="1200" b="1" i="1" dirty="0">
              <a:solidFill>
                <a:prstClr val="black"/>
              </a:solidFill>
            </a:endParaRPr>
          </a:p>
        </p:txBody>
      </p:sp>
    </p:spTree>
    <p:extLst>
      <p:ext uri="{BB962C8B-B14F-4D97-AF65-F5344CB8AC3E}">
        <p14:creationId xmlns:p14="http://schemas.microsoft.com/office/powerpoint/2010/main" val="31895736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3: Market Potential for Payday Loan in Myanmar</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MAP Report</a:t>
            </a:r>
            <a:endParaRPr lang="en-US" sz="900" dirty="0">
              <a:solidFill>
                <a:prstClr val="black"/>
              </a:solidFill>
            </a:endParaRPr>
          </a:p>
        </p:txBody>
      </p:sp>
      <p:sp>
        <p:nvSpPr>
          <p:cNvPr id="5" name="TextBox 4"/>
          <p:cNvSpPr txBox="1"/>
          <p:nvPr/>
        </p:nvSpPr>
        <p:spPr>
          <a:xfrm>
            <a:off x="82551" y="438093"/>
            <a:ext cx="7613650" cy="461665"/>
          </a:xfrm>
          <a:prstGeom prst="rect">
            <a:avLst/>
          </a:prstGeom>
          <a:noFill/>
          <a:ln w="28575">
            <a:noFill/>
          </a:ln>
        </p:spPr>
        <p:txBody>
          <a:bodyPr wrap="square" rtlCol="0">
            <a:spAutoFit/>
          </a:bodyPr>
          <a:lstStyle/>
          <a:p>
            <a:r>
              <a:rPr lang="en-US" sz="2400" dirty="0" smtClean="0">
                <a:solidFill>
                  <a:srgbClr val="1F497D">
                    <a:lumMod val="50000"/>
                  </a:srgbClr>
                </a:solidFill>
              </a:rPr>
              <a:t>Financial Needs</a:t>
            </a:r>
            <a:endParaRPr lang="en-US" sz="2400" dirty="0">
              <a:solidFill>
                <a:srgbClr val="1F497D">
                  <a:lumMod val="50000"/>
                </a:srgbClr>
              </a:solidFill>
            </a:endParaRPr>
          </a:p>
        </p:txBody>
      </p:sp>
      <p:sp>
        <p:nvSpPr>
          <p:cNvPr id="4" name="Rectangle 3"/>
          <p:cNvSpPr/>
          <p:nvPr/>
        </p:nvSpPr>
        <p:spPr>
          <a:xfrm>
            <a:off x="304801" y="1592168"/>
            <a:ext cx="9372600" cy="934358"/>
          </a:xfrm>
          <a:prstGeom prst="rect">
            <a:avLst/>
          </a:prstGeom>
          <a:solidFill>
            <a:srgbClr val="E9EDF4"/>
          </a:solidFill>
          <a:ln>
            <a:solidFill>
              <a:srgbClr val="C6D9F1"/>
            </a:solidFill>
          </a:ln>
        </p:spPr>
        <p:txBody>
          <a:bodyPr wrap="square">
            <a:spAutoFit/>
          </a:bodyPr>
          <a:lstStyle/>
          <a:p>
            <a:pPr marL="285750" indent="-285750" algn="just">
              <a:lnSpc>
                <a:spcPct val="114000"/>
              </a:lnSpc>
              <a:buFont typeface="Arial" pitchFamily="34" charset="0"/>
              <a:buChar char="•"/>
            </a:pPr>
            <a:r>
              <a:rPr lang="en-US" sz="1200" dirty="0" smtClean="0">
                <a:solidFill>
                  <a:prstClr val="black"/>
                </a:solidFill>
              </a:rPr>
              <a:t>Informal lending </a:t>
            </a:r>
            <a:r>
              <a:rPr lang="en-US" sz="1200" dirty="0">
                <a:solidFill>
                  <a:prstClr val="black"/>
                </a:solidFill>
              </a:rPr>
              <a:t>usually involves collateral requirement and while MFIs do not have such obligation, most MFI loans are disbursed by cycle. The first cycle loan amount is typically </a:t>
            </a:r>
            <a:r>
              <a:rPr lang="en-US" sz="1200" dirty="0" smtClean="0">
                <a:solidFill>
                  <a:prstClr val="black"/>
                </a:solidFill>
              </a:rPr>
              <a:t>small </a:t>
            </a:r>
            <a:r>
              <a:rPr lang="en-US" sz="1200" dirty="0">
                <a:solidFill>
                  <a:prstClr val="black"/>
                </a:solidFill>
              </a:rPr>
              <a:t>and serve as a preliminary step to build up credit. </a:t>
            </a:r>
          </a:p>
          <a:p>
            <a:pPr marL="285750" indent="-285750" algn="just">
              <a:lnSpc>
                <a:spcPct val="114000"/>
              </a:lnSpc>
              <a:buFont typeface="Arial" pitchFamily="34" charset="0"/>
              <a:buChar char="•"/>
            </a:pPr>
            <a:r>
              <a:rPr lang="en-US" sz="1200" dirty="0">
                <a:solidFill>
                  <a:prstClr val="black"/>
                </a:solidFill>
              </a:rPr>
              <a:t>Payday loans may be the solution for unpredicted events which call for immediate cash payment that may be inaccessible to gain via other financial institutions</a:t>
            </a:r>
            <a:r>
              <a:rPr lang="en-US" sz="1200" dirty="0" smtClean="0">
                <a:solidFill>
                  <a:prstClr val="black"/>
                </a:solidFill>
              </a:rPr>
              <a:t>.</a:t>
            </a:r>
          </a:p>
        </p:txBody>
      </p:sp>
      <p:graphicFrame>
        <p:nvGraphicFramePr>
          <p:cNvPr id="6" name="Table 5"/>
          <p:cNvGraphicFramePr>
            <a:graphicFrameLocks noGrp="1"/>
          </p:cNvGraphicFramePr>
          <p:nvPr>
            <p:extLst>
              <p:ext uri="{D42A27DB-BD31-4B8C-83A1-F6EECF244321}">
                <p14:modId xmlns:p14="http://schemas.microsoft.com/office/powerpoint/2010/main" val="3619578050"/>
              </p:ext>
            </p:extLst>
          </p:nvPr>
        </p:nvGraphicFramePr>
        <p:xfrm>
          <a:off x="304801" y="2719499"/>
          <a:ext cx="2819400" cy="2656766"/>
        </p:xfrm>
        <a:graphic>
          <a:graphicData uri="http://schemas.openxmlformats.org/drawingml/2006/table">
            <a:tbl>
              <a:tblPr firstRow="1" bandRow="1">
                <a:tableStyleId>{5C22544A-7EE6-4342-B048-85BDC9FD1C3A}</a:tableStyleId>
              </a:tblPr>
              <a:tblGrid>
                <a:gridCol w="2819400">
                  <a:extLst>
                    <a:ext uri="{9D8B030D-6E8A-4147-A177-3AD203B41FA5}">
                      <a16:colId xmlns:a16="http://schemas.microsoft.com/office/drawing/2014/main" val="20000"/>
                    </a:ext>
                  </a:extLst>
                </a:gridCol>
              </a:tblGrid>
              <a:tr h="304800">
                <a:tc>
                  <a:txBody>
                    <a:bodyPr/>
                    <a:lstStyle/>
                    <a:p>
                      <a:pPr algn="ctr"/>
                      <a:r>
                        <a:rPr lang="en-US" sz="1400" dirty="0" smtClean="0"/>
                        <a:t>Unforeseen</a:t>
                      </a:r>
                      <a:r>
                        <a:rPr lang="en-US" sz="1400" baseline="0" dirty="0" smtClean="0"/>
                        <a:t> risks</a:t>
                      </a:r>
                      <a:endParaRPr lang="en-US" sz="1400" dirty="0"/>
                    </a:p>
                  </a:txBody>
                  <a:tcPr/>
                </a:tc>
                <a:extLst>
                  <a:ext uri="{0D108BD9-81ED-4DB2-BD59-A6C34878D82A}">
                    <a16:rowId xmlns:a16="http://schemas.microsoft.com/office/drawing/2014/main" val="10000"/>
                  </a:ext>
                </a:extLst>
              </a:tr>
              <a:tr h="2351966">
                <a:tc>
                  <a:txBody>
                    <a:bodyPr/>
                    <a:lstStyle/>
                    <a:p>
                      <a:pPr marL="171450" marR="0" indent="-171450" algn="just" defTabSz="914400" rtl="0" eaLnBrk="1" fontAlgn="auto" latinLnBrk="0" hangingPunct="1">
                        <a:lnSpc>
                          <a:spcPct val="114000"/>
                        </a:lnSpc>
                        <a:spcBef>
                          <a:spcPts val="0"/>
                        </a:spcBef>
                        <a:spcAft>
                          <a:spcPts val="0"/>
                        </a:spcAft>
                        <a:buClrTx/>
                        <a:buSzTx/>
                        <a:buFont typeface="Arial" pitchFamily="34" charset="0"/>
                        <a:buChar char="•"/>
                        <a:tabLst/>
                        <a:defRPr/>
                      </a:pPr>
                      <a:r>
                        <a:rPr lang="en-US" sz="1050" dirty="0" smtClean="0">
                          <a:solidFill>
                            <a:prstClr val="black"/>
                          </a:solidFill>
                        </a:rPr>
                        <a:t>Emergency loans have the potential to enter the market in Myanmar as a rapid solution to unpredicted life events and natural disasters.</a:t>
                      </a:r>
                    </a:p>
                    <a:p>
                      <a:pPr marL="171450" marR="0" indent="-171450" algn="just" defTabSz="914400" rtl="0" eaLnBrk="1" fontAlgn="auto" latinLnBrk="0" hangingPunct="1">
                        <a:lnSpc>
                          <a:spcPct val="114000"/>
                        </a:lnSpc>
                        <a:spcBef>
                          <a:spcPts val="0"/>
                        </a:spcBef>
                        <a:spcAft>
                          <a:spcPts val="0"/>
                        </a:spcAft>
                        <a:buClrTx/>
                        <a:buSzTx/>
                        <a:buFont typeface="Arial" pitchFamily="34" charset="0"/>
                        <a:buChar char="•"/>
                        <a:tabLst/>
                        <a:defRPr/>
                      </a:pPr>
                      <a:endParaRPr lang="en-US" sz="1050" dirty="0" smtClean="0">
                        <a:solidFill>
                          <a:prstClr val="black"/>
                        </a:solidFill>
                      </a:endParaRPr>
                    </a:p>
                    <a:p>
                      <a:pPr marL="171450" marR="0" indent="-171450" algn="just" defTabSz="914400" rtl="0" eaLnBrk="1" fontAlgn="auto" latinLnBrk="0" hangingPunct="1">
                        <a:lnSpc>
                          <a:spcPct val="114000"/>
                        </a:lnSpc>
                        <a:spcBef>
                          <a:spcPts val="0"/>
                        </a:spcBef>
                        <a:spcAft>
                          <a:spcPts val="0"/>
                        </a:spcAft>
                        <a:buClrTx/>
                        <a:buSzTx/>
                        <a:buFont typeface="Arial" pitchFamily="34" charset="0"/>
                        <a:buChar char="•"/>
                        <a:tabLst/>
                        <a:defRPr/>
                      </a:pPr>
                      <a:r>
                        <a:rPr lang="en-US" sz="1050" dirty="0" smtClean="0">
                          <a:solidFill>
                            <a:prstClr val="black"/>
                          </a:solidFill>
                        </a:rPr>
                        <a:t>In</a:t>
                      </a:r>
                      <a:r>
                        <a:rPr lang="en-US" sz="1050" baseline="0" dirty="0" smtClean="0">
                          <a:solidFill>
                            <a:prstClr val="black"/>
                          </a:solidFill>
                        </a:rPr>
                        <a:t> 2008 when Cyclone </a:t>
                      </a:r>
                      <a:r>
                        <a:rPr lang="en-US" sz="1050" baseline="0" dirty="0" err="1" smtClean="0">
                          <a:solidFill>
                            <a:prstClr val="black"/>
                          </a:solidFill>
                        </a:rPr>
                        <a:t>Nargis</a:t>
                      </a:r>
                      <a:r>
                        <a:rPr lang="en-US" sz="1050" baseline="0" dirty="0" smtClean="0">
                          <a:solidFill>
                            <a:prstClr val="black"/>
                          </a:solidFill>
                        </a:rPr>
                        <a:t> hit delta region and caused severe devastations, victims had to rely only on NGOs and government’s funding. This makes </a:t>
                      </a:r>
                      <a:r>
                        <a:rPr lang="en-US" sz="1050" baseline="0" dirty="0" err="1" smtClean="0">
                          <a:solidFill>
                            <a:prstClr val="black"/>
                          </a:solidFill>
                        </a:rPr>
                        <a:t>Ayeyarwaddy</a:t>
                      </a:r>
                      <a:r>
                        <a:rPr lang="en-US" sz="1050" baseline="0" dirty="0" smtClean="0">
                          <a:solidFill>
                            <a:prstClr val="black"/>
                          </a:solidFill>
                        </a:rPr>
                        <a:t> the region with severe financial needs until now.</a:t>
                      </a:r>
                      <a:endParaRPr lang="en-US" sz="1050" dirty="0" smtClean="0">
                        <a:solidFill>
                          <a:prstClr val="black"/>
                        </a:solidFill>
                      </a:endParaRPr>
                    </a:p>
                    <a:p>
                      <a:endParaRPr lang="en-US" dirty="0"/>
                    </a:p>
                  </a:txBody>
                  <a:tcPr>
                    <a:solidFill>
                      <a:schemeClr val="tx2">
                        <a:lumMod val="20000"/>
                        <a:lumOff val="80000"/>
                      </a:schemeClr>
                    </a:solidFill>
                  </a:tcPr>
                </a:tc>
                <a:extLst>
                  <a:ext uri="{0D108BD9-81ED-4DB2-BD59-A6C34878D82A}">
                    <a16:rowId xmlns:a16="http://schemas.microsoft.com/office/drawing/2014/main" val="1000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08814757"/>
              </p:ext>
            </p:extLst>
          </p:nvPr>
        </p:nvGraphicFramePr>
        <p:xfrm>
          <a:off x="3505201" y="2719499"/>
          <a:ext cx="2899954" cy="2681262"/>
        </p:xfrm>
        <a:graphic>
          <a:graphicData uri="http://schemas.openxmlformats.org/drawingml/2006/table">
            <a:tbl>
              <a:tblPr firstRow="1" bandRow="1">
                <a:tableStyleId>{5C22544A-7EE6-4342-B048-85BDC9FD1C3A}</a:tableStyleId>
              </a:tblPr>
              <a:tblGrid>
                <a:gridCol w="2899954">
                  <a:extLst>
                    <a:ext uri="{9D8B030D-6E8A-4147-A177-3AD203B41FA5}">
                      <a16:colId xmlns:a16="http://schemas.microsoft.com/office/drawing/2014/main" val="20000"/>
                    </a:ext>
                  </a:extLst>
                </a:gridCol>
              </a:tblGrid>
              <a:tr h="304800">
                <a:tc>
                  <a:txBody>
                    <a:bodyPr/>
                    <a:lstStyle/>
                    <a:p>
                      <a:pPr marL="0" indent="0" algn="ctr">
                        <a:buFont typeface="Arial" pitchFamily="34" charset="0"/>
                        <a:buNone/>
                      </a:pPr>
                      <a:r>
                        <a:rPr lang="en-US" sz="1400" dirty="0" smtClean="0"/>
                        <a:t>Additional expenses incurred</a:t>
                      </a:r>
                      <a:endParaRPr lang="en-US" sz="1400" dirty="0"/>
                    </a:p>
                  </a:txBody>
                  <a:tcPr>
                    <a:solidFill>
                      <a:srgbClr val="4F81BD"/>
                    </a:solidFill>
                  </a:tcPr>
                </a:tc>
                <a:extLst>
                  <a:ext uri="{0D108BD9-81ED-4DB2-BD59-A6C34878D82A}">
                    <a16:rowId xmlns:a16="http://schemas.microsoft.com/office/drawing/2014/main" val="10000"/>
                  </a:ext>
                </a:extLst>
              </a:tr>
              <a:tr h="2376462">
                <a:tc>
                  <a:txBody>
                    <a:bodyPr/>
                    <a:lstStyle/>
                    <a:p>
                      <a:pPr marL="171450" marR="0" indent="-171450" algn="just" defTabSz="914400" rtl="0" eaLnBrk="1" fontAlgn="auto" latinLnBrk="0" hangingPunct="1">
                        <a:lnSpc>
                          <a:spcPct val="114000"/>
                        </a:lnSpc>
                        <a:spcBef>
                          <a:spcPts val="0"/>
                        </a:spcBef>
                        <a:spcAft>
                          <a:spcPts val="0"/>
                        </a:spcAft>
                        <a:buClrTx/>
                        <a:buSzTx/>
                        <a:buFont typeface="Arial" pitchFamily="34" charset="0"/>
                        <a:buChar char="•"/>
                        <a:tabLst/>
                        <a:defRPr/>
                      </a:pPr>
                      <a:r>
                        <a:rPr lang="en-US" sz="1050" dirty="0" smtClean="0">
                          <a:solidFill>
                            <a:prstClr val="black"/>
                          </a:solidFill>
                        </a:rPr>
                        <a:t>The most common risks experienced among adults in Myanmar is the illness within family  that requires medical expenses. Due to inaccessible health insurance system, most people find it difficult to source funding during these risks.</a:t>
                      </a:r>
                    </a:p>
                    <a:p>
                      <a:pPr marL="171450" marR="0" indent="-171450" algn="just" defTabSz="914400" rtl="0" eaLnBrk="1" fontAlgn="auto" latinLnBrk="0" hangingPunct="1">
                        <a:lnSpc>
                          <a:spcPct val="114000"/>
                        </a:lnSpc>
                        <a:spcBef>
                          <a:spcPts val="0"/>
                        </a:spcBef>
                        <a:spcAft>
                          <a:spcPts val="0"/>
                        </a:spcAft>
                        <a:buClrTx/>
                        <a:buSzTx/>
                        <a:buFont typeface="Arial" pitchFamily="34" charset="0"/>
                        <a:buChar char="•"/>
                        <a:tabLst/>
                        <a:defRPr/>
                      </a:pPr>
                      <a:endParaRPr lang="en-US" sz="1050" dirty="0" smtClean="0">
                        <a:solidFill>
                          <a:prstClr val="black"/>
                        </a:solidFill>
                      </a:endParaRPr>
                    </a:p>
                    <a:p>
                      <a:pPr marL="171450" marR="0" indent="-171450" algn="just" defTabSz="914400" rtl="0" eaLnBrk="1" fontAlgn="auto" latinLnBrk="0" hangingPunct="1">
                        <a:lnSpc>
                          <a:spcPct val="114000"/>
                        </a:lnSpc>
                        <a:spcBef>
                          <a:spcPts val="0"/>
                        </a:spcBef>
                        <a:spcAft>
                          <a:spcPts val="0"/>
                        </a:spcAft>
                        <a:buClrTx/>
                        <a:buSzTx/>
                        <a:buFont typeface="Arial" pitchFamily="34" charset="0"/>
                        <a:buChar char="•"/>
                        <a:tabLst/>
                        <a:defRPr/>
                      </a:pPr>
                      <a:r>
                        <a:rPr lang="en-US" sz="1050" dirty="0" smtClean="0">
                          <a:solidFill>
                            <a:prstClr val="black"/>
                          </a:solidFill>
                        </a:rPr>
                        <a:t>Payday loans could be a solution when additional expenses are incurred i.e. buying new assets such as electronic devices, class enrollment and the like.</a:t>
                      </a:r>
                    </a:p>
                  </a:txBody>
                  <a:tcPr>
                    <a:solidFill>
                      <a:srgbClr val="C6D9F1"/>
                    </a:solidFill>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375793107"/>
              </p:ext>
            </p:extLst>
          </p:nvPr>
        </p:nvGraphicFramePr>
        <p:xfrm>
          <a:off x="6781800" y="2719501"/>
          <a:ext cx="2899956" cy="2690701"/>
        </p:xfrm>
        <a:graphic>
          <a:graphicData uri="http://schemas.openxmlformats.org/drawingml/2006/table">
            <a:tbl>
              <a:tblPr firstRow="1" bandRow="1">
                <a:tableStyleId>{5C22544A-7EE6-4342-B048-85BDC9FD1C3A}</a:tableStyleId>
              </a:tblPr>
              <a:tblGrid>
                <a:gridCol w="2899956">
                  <a:extLst>
                    <a:ext uri="{9D8B030D-6E8A-4147-A177-3AD203B41FA5}">
                      <a16:colId xmlns:a16="http://schemas.microsoft.com/office/drawing/2014/main" val="20000"/>
                    </a:ext>
                  </a:extLst>
                </a:gridCol>
              </a:tblGrid>
              <a:tr h="228599">
                <a:tc>
                  <a:txBody>
                    <a:bodyPr/>
                    <a:lstStyle/>
                    <a:p>
                      <a:pPr algn="ctr"/>
                      <a:r>
                        <a:rPr lang="en-US" sz="1400" dirty="0" smtClean="0"/>
                        <a:t>Every</a:t>
                      </a:r>
                      <a:r>
                        <a:rPr lang="en-US" sz="1400" baseline="0" dirty="0" smtClean="0"/>
                        <a:t>day needs</a:t>
                      </a:r>
                      <a:endParaRPr lang="en-US" sz="1400" dirty="0"/>
                    </a:p>
                  </a:txBody>
                  <a:tcPr/>
                </a:tc>
                <a:extLst>
                  <a:ext uri="{0D108BD9-81ED-4DB2-BD59-A6C34878D82A}">
                    <a16:rowId xmlns:a16="http://schemas.microsoft.com/office/drawing/2014/main" val="10000"/>
                  </a:ext>
                </a:extLst>
              </a:tr>
              <a:tr h="2385901">
                <a:tc>
                  <a:txBody>
                    <a:bodyPr/>
                    <a:lstStyle/>
                    <a:p>
                      <a:pPr marL="171450" indent="-171450" algn="just">
                        <a:lnSpc>
                          <a:spcPct val="114000"/>
                        </a:lnSpc>
                        <a:buFont typeface="Arial" pitchFamily="34" charset="0"/>
                        <a:buChar char="•"/>
                      </a:pPr>
                      <a:r>
                        <a:rPr lang="en-US" sz="1050" dirty="0" smtClean="0">
                          <a:solidFill>
                            <a:prstClr val="black"/>
                          </a:solidFill>
                        </a:rPr>
                        <a:t>Financial need</a:t>
                      </a:r>
                      <a:r>
                        <a:rPr lang="en-US" sz="1050" baseline="0" dirty="0" smtClean="0">
                          <a:solidFill>
                            <a:prstClr val="black"/>
                          </a:solidFill>
                        </a:rPr>
                        <a:t> is </a:t>
                      </a:r>
                      <a:r>
                        <a:rPr lang="en-US" sz="1050" dirty="0" smtClean="0">
                          <a:solidFill>
                            <a:prstClr val="black"/>
                          </a:solidFill>
                        </a:rPr>
                        <a:t>greater in low income earners such as factory and site workers and entry level staffs. There have been ongoing disputes between factory workers and employers over pay increase as it is getting hard to earn a living at what they get with the rising prices of goods and commodities.</a:t>
                      </a:r>
                    </a:p>
                    <a:p>
                      <a:pPr marL="171450" indent="-171450" algn="just">
                        <a:lnSpc>
                          <a:spcPct val="114000"/>
                        </a:lnSpc>
                        <a:buFont typeface="Arial" pitchFamily="34" charset="0"/>
                        <a:buChar char="•"/>
                      </a:pPr>
                      <a:r>
                        <a:rPr lang="en-US" sz="1050" dirty="0" smtClean="0">
                          <a:solidFill>
                            <a:prstClr val="black"/>
                          </a:solidFill>
                        </a:rPr>
                        <a:t>Minimum</a:t>
                      </a:r>
                      <a:r>
                        <a:rPr lang="en-US" sz="1050" baseline="0" dirty="0" smtClean="0">
                          <a:solidFill>
                            <a:prstClr val="black"/>
                          </a:solidFill>
                        </a:rPr>
                        <a:t> wage standards will be determined in a very short time but this wouldn’t make a significant difference from current rates. </a:t>
                      </a:r>
                      <a:r>
                        <a:rPr lang="en-US" sz="1050" dirty="0" smtClean="0">
                          <a:solidFill>
                            <a:prstClr val="black"/>
                          </a:solidFill>
                        </a:rPr>
                        <a:t>The common pay rate for factory workers varies from 100,000 – 180,000 Kyats.</a:t>
                      </a:r>
                    </a:p>
                  </a:txBody>
                  <a:tcPr>
                    <a:solidFill>
                      <a:schemeClr val="tx2">
                        <a:lumMod val="20000"/>
                        <a:lumOff val="80000"/>
                      </a:schemeClr>
                    </a:solidFill>
                  </a:tcPr>
                </a:tc>
                <a:extLst>
                  <a:ext uri="{0D108BD9-81ED-4DB2-BD59-A6C34878D82A}">
                    <a16:rowId xmlns:a16="http://schemas.microsoft.com/office/drawing/2014/main" val="10001"/>
                  </a:ext>
                </a:extLst>
              </a:tr>
            </a:tbl>
          </a:graphicData>
        </a:graphic>
      </p:graphicFrame>
      <p:sp>
        <p:nvSpPr>
          <p:cNvPr id="8" name="TextBox 7"/>
          <p:cNvSpPr txBox="1"/>
          <p:nvPr/>
        </p:nvSpPr>
        <p:spPr>
          <a:xfrm>
            <a:off x="304137" y="5493604"/>
            <a:ext cx="9296400" cy="830997"/>
          </a:xfrm>
          <a:prstGeom prst="rect">
            <a:avLst/>
          </a:prstGeom>
          <a:noFill/>
        </p:spPr>
        <p:txBody>
          <a:bodyPr wrap="square" rtlCol="0">
            <a:spAutoFit/>
          </a:bodyPr>
          <a:lstStyle/>
          <a:p>
            <a:pPr marL="171450" indent="-171450" algn="just" fontAlgn="auto">
              <a:spcBef>
                <a:spcPts val="0"/>
              </a:spcBef>
              <a:spcAft>
                <a:spcPts val="0"/>
              </a:spcAft>
              <a:buFont typeface="Arial" pitchFamily="34" charset="0"/>
              <a:buChar char="•"/>
              <a:defRPr/>
            </a:pPr>
            <a:r>
              <a:rPr lang="en-US" sz="1200" dirty="0">
                <a:solidFill>
                  <a:prstClr val="black"/>
                </a:solidFill>
              </a:rPr>
              <a:t>According to reports, the following </a:t>
            </a:r>
            <a:r>
              <a:rPr lang="en-US" sz="1200" dirty="0" smtClean="0">
                <a:solidFill>
                  <a:prstClr val="black"/>
                </a:solidFill>
              </a:rPr>
              <a:t>% of </a:t>
            </a:r>
            <a:r>
              <a:rPr lang="en-US" sz="1200" dirty="0">
                <a:solidFill>
                  <a:prstClr val="black"/>
                </a:solidFill>
              </a:rPr>
              <a:t>adults use savings or borrow money if they encounter the following common incidents.</a:t>
            </a:r>
          </a:p>
          <a:p>
            <a:pPr marL="285750" indent="-285750" algn="just" fontAlgn="auto">
              <a:spcBef>
                <a:spcPts val="0"/>
              </a:spcBef>
              <a:spcAft>
                <a:spcPts val="0"/>
              </a:spcAft>
              <a:buFont typeface="+mj-lt"/>
              <a:buAutoNum type="romanLcPeriod"/>
              <a:defRPr/>
            </a:pPr>
            <a:r>
              <a:rPr lang="en-US" sz="1200" dirty="0">
                <a:solidFill>
                  <a:prstClr val="black"/>
                </a:solidFill>
              </a:rPr>
              <a:t>35% - Death or illness of </a:t>
            </a:r>
            <a:r>
              <a:rPr lang="en-US" sz="1200" dirty="0" smtClean="0">
                <a:solidFill>
                  <a:prstClr val="black"/>
                </a:solidFill>
              </a:rPr>
              <a:t>livestock			iv. 49</a:t>
            </a:r>
            <a:r>
              <a:rPr lang="en-US" sz="1200" dirty="0">
                <a:solidFill>
                  <a:prstClr val="black"/>
                </a:solidFill>
              </a:rPr>
              <a:t>% - Drought, poor rainfall or loss of access to water for </a:t>
            </a:r>
            <a:r>
              <a:rPr lang="en-US" sz="1200" dirty="0" smtClean="0">
                <a:solidFill>
                  <a:prstClr val="black"/>
                </a:solidFill>
              </a:rPr>
              <a:t>farming</a:t>
            </a:r>
            <a:endParaRPr lang="en-US" sz="1200" dirty="0">
              <a:solidFill>
                <a:prstClr val="black"/>
              </a:solidFill>
            </a:endParaRPr>
          </a:p>
          <a:p>
            <a:pPr marL="285750" indent="-285750" algn="just" fontAlgn="auto">
              <a:spcBef>
                <a:spcPts val="0"/>
              </a:spcBef>
              <a:spcAft>
                <a:spcPts val="0"/>
              </a:spcAft>
              <a:buFont typeface="+mj-lt"/>
              <a:buAutoNum type="romanLcPeriod"/>
              <a:defRPr/>
            </a:pPr>
            <a:r>
              <a:rPr lang="en-US" sz="1200" dirty="0">
                <a:solidFill>
                  <a:prstClr val="black"/>
                </a:solidFill>
              </a:rPr>
              <a:t>38% - </a:t>
            </a:r>
            <a:r>
              <a:rPr lang="en-US" sz="1200" dirty="0" smtClean="0">
                <a:solidFill>
                  <a:prstClr val="black"/>
                </a:solidFill>
              </a:rPr>
              <a:t>Flooding/Storms				v.  53</a:t>
            </a:r>
            <a:r>
              <a:rPr lang="en-US" sz="1200" dirty="0">
                <a:solidFill>
                  <a:prstClr val="black"/>
                </a:solidFill>
              </a:rPr>
              <a:t>% - Harvest failure or </a:t>
            </a:r>
            <a:r>
              <a:rPr lang="en-US" sz="1200" dirty="0" smtClean="0">
                <a:solidFill>
                  <a:prstClr val="black"/>
                </a:solidFill>
              </a:rPr>
              <a:t>losses</a:t>
            </a:r>
            <a:endParaRPr lang="en-US" sz="1200" dirty="0">
              <a:solidFill>
                <a:prstClr val="black"/>
              </a:solidFill>
            </a:endParaRPr>
          </a:p>
          <a:p>
            <a:pPr marL="285750" indent="-285750" algn="just" fontAlgn="auto">
              <a:spcBef>
                <a:spcPts val="0"/>
              </a:spcBef>
              <a:spcAft>
                <a:spcPts val="0"/>
              </a:spcAft>
              <a:buFont typeface="+mj-lt"/>
              <a:buAutoNum type="romanLcPeriod"/>
              <a:defRPr/>
            </a:pPr>
            <a:r>
              <a:rPr lang="en-US" sz="1200" dirty="0">
                <a:solidFill>
                  <a:prstClr val="black"/>
                </a:solidFill>
              </a:rPr>
              <a:t>48% - Loss/failure of your </a:t>
            </a:r>
            <a:r>
              <a:rPr lang="en-US" sz="1200" dirty="0" smtClean="0">
                <a:solidFill>
                  <a:prstClr val="black"/>
                </a:solidFill>
              </a:rPr>
              <a:t>business			vi. 69% - Illness of family members which require medical expenses</a:t>
            </a:r>
            <a:endParaRPr lang="en-US" sz="1200" dirty="0">
              <a:solidFill>
                <a:prstClr val="black"/>
              </a:solidFill>
            </a:endParaRPr>
          </a:p>
        </p:txBody>
      </p:sp>
      <p:sp>
        <p:nvSpPr>
          <p:cNvPr id="13" name="TextBox 12"/>
          <p:cNvSpPr txBox="1"/>
          <p:nvPr/>
        </p:nvSpPr>
        <p:spPr>
          <a:xfrm>
            <a:off x="304801" y="1062337"/>
            <a:ext cx="9372600" cy="461665"/>
          </a:xfrm>
          <a:prstGeom prst="rect">
            <a:avLst/>
          </a:prstGeom>
          <a:noFill/>
        </p:spPr>
        <p:txBody>
          <a:bodyPr wrap="square" rtlCol="0">
            <a:spAutoFit/>
          </a:bodyPr>
          <a:lstStyle/>
          <a:p>
            <a:pPr algn="just"/>
            <a:r>
              <a:rPr lang="en-US" sz="1200" b="1" i="1" dirty="0" smtClean="0">
                <a:solidFill>
                  <a:prstClr val="black"/>
                </a:solidFill>
              </a:rPr>
              <a:t>Financial needs exist in many clusters of rural and urban population, however, low income earners in Yangon who barely struggle to solve everyday needs could be the target market for payday loans.</a:t>
            </a:r>
            <a:endParaRPr lang="en-US" sz="1200" b="1" i="1" dirty="0">
              <a:solidFill>
                <a:prstClr val="black"/>
              </a:solidFill>
            </a:endParaRPr>
          </a:p>
        </p:txBody>
      </p:sp>
    </p:spTree>
    <p:extLst>
      <p:ext uri="{BB962C8B-B14F-4D97-AF65-F5344CB8AC3E}">
        <p14:creationId xmlns:p14="http://schemas.microsoft.com/office/powerpoint/2010/main" val="13094409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3: Market Potential for Payday Loan in Myanmar</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IMF, UNCDF</a:t>
            </a:r>
            <a:endParaRPr lang="en-US" sz="900" dirty="0">
              <a:solidFill>
                <a:prstClr val="black"/>
              </a:solidFill>
            </a:endParaRPr>
          </a:p>
        </p:txBody>
      </p:sp>
      <p:sp>
        <p:nvSpPr>
          <p:cNvPr id="5" name="TextBox 4"/>
          <p:cNvSpPr txBox="1"/>
          <p:nvPr/>
        </p:nvSpPr>
        <p:spPr>
          <a:xfrm>
            <a:off x="82551" y="438093"/>
            <a:ext cx="7613650" cy="461665"/>
          </a:xfrm>
          <a:prstGeom prst="rect">
            <a:avLst/>
          </a:prstGeom>
          <a:noFill/>
          <a:ln w="28575">
            <a:noFill/>
          </a:ln>
        </p:spPr>
        <p:txBody>
          <a:bodyPr wrap="square" rtlCol="0">
            <a:spAutoFit/>
          </a:bodyPr>
          <a:lstStyle/>
          <a:p>
            <a:r>
              <a:rPr lang="en-US" sz="2400" dirty="0" smtClean="0">
                <a:solidFill>
                  <a:srgbClr val="1F497D">
                    <a:lumMod val="50000"/>
                  </a:srgbClr>
                </a:solidFill>
              </a:rPr>
              <a:t>Analysis of consumer indebtedness situation in Myanmar</a:t>
            </a:r>
            <a:endParaRPr lang="en-US" sz="2400" dirty="0">
              <a:solidFill>
                <a:srgbClr val="1F497D">
                  <a:lumMod val="50000"/>
                </a:srgbClr>
              </a:solidFill>
            </a:endParaRPr>
          </a:p>
        </p:txBody>
      </p:sp>
      <p:sp>
        <p:nvSpPr>
          <p:cNvPr id="4" name="TextBox 3"/>
          <p:cNvSpPr txBox="1"/>
          <p:nvPr/>
        </p:nvSpPr>
        <p:spPr>
          <a:xfrm>
            <a:off x="228601" y="990602"/>
            <a:ext cx="9448800" cy="5521383"/>
          </a:xfrm>
          <a:prstGeom prst="rect">
            <a:avLst/>
          </a:prstGeom>
          <a:noFill/>
        </p:spPr>
        <p:txBody>
          <a:bodyPr wrap="square" rtlCol="0">
            <a:spAutoFit/>
          </a:bodyPr>
          <a:lstStyle/>
          <a:p>
            <a:pPr>
              <a:lnSpc>
                <a:spcPct val="114000"/>
              </a:lnSpc>
            </a:pPr>
            <a:endParaRPr lang="en-US" sz="1200" dirty="0">
              <a:solidFill>
                <a:prstClr val="black"/>
              </a:solidFill>
            </a:endParaRPr>
          </a:p>
          <a:p>
            <a:pPr marL="171450" indent="-171450" algn="just">
              <a:lnSpc>
                <a:spcPct val="114000"/>
              </a:lnSpc>
              <a:buFont typeface="Arial" pitchFamily="34" charset="0"/>
              <a:buChar char="•"/>
            </a:pPr>
            <a:endParaRPr lang="en-US" sz="1200" dirty="0">
              <a:solidFill>
                <a:prstClr val="black"/>
              </a:solidFill>
            </a:endParaRPr>
          </a:p>
          <a:p>
            <a:pPr marL="171450" indent="-171450" algn="just">
              <a:lnSpc>
                <a:spcPct val="114000"/>
              </a:lnSpc>
              <a:buFont typeface="Arial" pitchFamily="34" charset="0"/>
              <a:buChar char="•"/>
            </a:pPr>
            <a:endParaRPr lang="en-US" sz="1200" dirty="0" smtClean="0">
              <a:solidFill>
                <a:prstClr val="black"/>
              </a:solidFill>
            </a:endParaRPr>
          </a:p>
          <a:p>
            <a:pPr marL="171450" indent="-171450" algn="just">
              <a:lnSpc>
                <a:spcPct val="114000"/>
              </a:lnSpc>
              <a:buFont typeface="Arial" pitchFamily="34" charset="0"/>
              <a:buChar char="•"/>
            </a:pPr>
            <a:endParaRPr lang="en-US" sz="1200" dirty="0">
              <a:solidFill>
                <a:prstClr val="black"/>
              </a:solidFill>
            </a:endParaRPr>
          </a:p>
          <a:p>
            <a:pPr algn="just">
              <a:lnSpc>
                <a:spcPct val="114000"/>
              </a:lnSpc>
            </a:pPr>
            <a:endParaRPr lang="en-US" sz="1200" dirty="0" smtClean="0">
              <a:solidFill>
                <a:prstClr val="black"/>
              </a:solidFill>
            </a:endParaRPr>
          </a:p>
          <a:p>
            <a:pPr algn="just">
              <a:lnSpc>
                <a:spcPct val="114000"/>
              </a:lnSpc>
            </a:pPr>
            <a:endParaRPr lang="en-US" sz="1200" dirty="0" smtClean="0">
              <a:solidFill>
                <a:prstClr val="black"/>
              </a:solidFill>
            </a:endParaRPr>
          </a:p>
          <a:p>
            <a:pPr marL="171450" indent="-171450" algn="just">
              <a:lnSpc>
                <a:spcPct val="114000"/>
              </a:lnSpc>
              <a:buFont typeface="Arial" pitchFamily="34" charset="0"/>
              <a:buChar char="•"/>
            </a:pPr>
            <a:r>
              <a:rPr lang="en-US" sz="1200" dirty="0" smtClean="0">
                <a:solidFill>
                  <a:prstClr val="black"/>
                </a:solidFill>
              </a:rPr>
              <a:t>Therefore, the demand estimated three years ago has yet to be fulfilled while the market size have continuously developed. Additionally, the debt-to-GDP ratio in Myanmar is five per cent. There is a high demand for loans in Myanmar but low supply.</a:t>
            </a:r>
          </a:p>
          <a:p>
            <a:pPr marL="171450" indent="-171450" algn="just">
              <a:lnSpc>
                <a:spcPct val="114000"/>
              </a:lnSpc>
              <a:buFont typeface="Arial" pitchFamily="34" charset="0"/>
              <a:buChar char="•"/>
            </a:pPr>
            <a:endParaRPr lang="en-US" sz="1200" dirty="0" smtClean="0">
              <a:solidFill>
                <a:prstClr val="black"/>
              </a:solidFill>
            </a:endParaRPr>
          </a:p>
          <a:p>
            <a:pPr algn="just">
              <a:lnSpc>
                <a:spcPct val="150000"/>
              </a:lnSpc>
            </a:pPr>
            <a:endParaRPr lang="en-US" sz="1200" dirty="0">
              <a:solidFill>
                <a:prstClr val="black"/>
              </a:solidFill>
            </a:endParaRPr>
          </a:p>
          <a:p>
            <a:pPr marL="171450" lvl="0" indent="-171450" algn="just">
              <a:lnSpc>
                <a:spcPct val="150000"/>
              </a:lnSpc>
              <a:buFont typeface="Arial" pitchFamily="34" charset="0"/>
              <a:buChar char="•"/>
            </a:pPr>
            <a:r>
              <a:rPr lang="en-US" sz="1200" b="1" dirty="0" smtClean="0"/>
              <a:t>Lack of </a:t>
            </a:r>
            <a:r>
              <a:rPr lang="en-US" sz="1200" b="1" dirty="0"/>
              <a:t>formal sources of credit </a:t>
            </a:r>
            <a:r>
              <a:rPr lang="en-US" sz="1200" dirty="0"/>
              <a:t>– Limited number of formal sources of credit that are legally registered drives borrowers to look for other options such as informal lenders who charge higher interest rates.</a:t>
            </a:r>
          </a:p>
          <a:p>
            <a:pPr marL="171450" lvl="0" indent="-171450" algn="just">
              <a:lnSpc>
                <a:spcPct val="150000"/>
              </a:lnSpc>
              <a:buFont typeface="Arial" pitchFamily="34" charset="0"/>
              <a:buChar char="•"/>
            </a:pPr>
            <a:r>
              <a:rPr lang="en-US" sz="1200" b="1" dirty="0"/>
              <a:t>Inflation</a:t>
            </a:r>
            <a:r>
              <a:rPr lang="en-US" sz="1200" dirty="0"/>
              <a:t> – IMF’s inflation prediction for 2015 and 2016 stands at 7.8% and this rising inflation indicates that consumer indebtedness will likely be worsen as the prices of goods and services climb and borrowers have end up taking loans to afford them.</a:t>
            </a:r>
          </a:p>
          <a:p>
            <a:pPr marL="171450" lvl="0" indent="-171450" algn="just">
              <a:lnSpc>
                <a:spcPct val="150000"/>
              </a:lnSpc>
              <a:buFont typeface="Arial" pitchFamily="34" charset="0"/>
              <a:buChar char="•"/>
            </a:pPr>
            <a:r>
              <a:rPr lang="en-US" sz="1200" b="1" dirty="0"/>
              <a:t>Low salary aligned with high prices of goods and services </a:t>
            </a:r>
            <a:r>
              <a:rPr lang="en-US" sz="1200" dirty="0"/>
              <a:t>– The government has not been making effective actions to bring down the inflated prices of goods and services. Although the government has been gradually increasing salary of government staffs, there is a hike in prices of goods and services with every salary increase by the government.</a:t>
            </a:r>
          </a:p>
          <a:p>
            <a:pPr marL="171450" lvl="0" indent="-171450" algn="just">
              <a:lnSpc>
                <a:spcPct val="150000"/>
              </a:lnSpc>
              <a:buFont typeface="Arial" pitchFamily="34" charset="0"/>
              <a:buChar char="•"/>
            </a:pPr>
            <a:r>
              <a:rPr lang="en-US" sz="1200" b="1" dirty="0"/>
              <a:t>Natural Disasters </a:t>
            </a:r>
            <a:r>
              <a:rPr lang="en-US" sz="1200" dirty="0"/>
              <a:t>– Disasters could worsen the consumer indebtedness situation as victims need financing for rehabilitation and resettlement. </a:t>
            </a:r>
            <a:r>
              <a:rPr lang="en-US" sz="1200" dirty="0" err="1"/>
              <a:t>Ayeyarwaddy</a:t>
            </a:r>
            <a:r>
              <a:rPr lang="en-US" sz="1200" dirty="0"/>
              <a:t> and </a:t>
            </a:r>
            <a:r>
              <a:rPr lang="en-US" sz="1200" dirty="0" err="1"/>
              <a:t>Taninntharyi</a:t>
            </a:r>
            <a:r>
              <a:rPr lang="en-US" sz="1200" dirty="0"/>
              <a:t> Regions are mostly </a:t>
            </a:r>
            <a:r>
              <a:rPr lang="en-US" sz="1200" dirty="0" smtClean="0"/>
              <a:t>affected </a:t>
            </a:r>
            <a:r>
              <a:rPr lang="en-US" sz="1200" dirty="0"/>
              <a:t>by disasters such as cyclones and tsunami.</a:t>
            </a:r>
          </a:p>
          <a:p>
            <a:pPr marL="171450" lvl="0" indent="-171450" algn="just">
              <a:lnSpc>
                <a:spcPct val="150000"/>
              </a:lnSpc>
              <a:buFont typeface="Arial" pitchFamily="34" charset="0"/>
              <a:buChar char="•"/>
            </a:pPr>
            <a:r>
              <a:rPr lang="en-US" sz="1200" b="1" dirty="0"/>
              <a:t>Economy</a:t>
            </a:r>
            <a:r>
              <a:rPr lang="en-US" sz="1200" dirty="0"/>
              <a:t> – Consumer indebtedness depends on macro and micro economic situations. For example, sudden drop in prices of rice and crops could be a situation leading to the indebtedness of farmers</a:t>
            </a:r>
          </a:p>
          <a:p>
            <a:pPr algn="just">
              <a:lnSpc>
                <a:spcPct val="114000"/>
              </a:lnSpc>
            </a:pPr>
            <a:endParaRPr lang="en-US" sz="1200" dirty="0" smtClean="0">
              <a:solidFill>
                <a:prstClr val="black"/>
              </a:solidFill>
            </a:endParaRPr>
          </a:p>
        </p:txBody>
      </p:sp>
      <p:sp>
        <p:nvSpPr>
          <p:cNvPr id="8" name="TextBox 7"/>
          <p:cNvSpPr txBox="1"/>
          <p:nvPr/>
        </p:nvSpPr>
        <p:spPr>
          <a:xfrm>
            <a:off x="304800" y="2895602"/>
            <a:ext cx="3235085" cy="307777"/>
          </a:xfrm>
          <a:prstGeom prst="rect">
            <a:avLst/>
          </a:prstGeom>
          <a:solidFill>
            <a:srgbClr val="17375E"/>
          </a:solidFill>
        </p:spPr>
        <p:txBody>
          <a:bodyPr wrap="square" rtlCol="0">
            <a:spAutoFit/>
          </a:bodyPr>
          <a:lstStyle/>
          <a:p>
            <a:r>
              <a:rPr lang="en-US" sz="1400" b="1" dirty="0" smtClean="0">
                <a:solidFill>
                  <a:srgbClr val="FFFFFF"/>
                </a:solidFill>
              </a:rPr>
              <a:t>Drivers of consumer indebtedness</a:t>
            </a:r>
            <a:endParaRPr lang="en-US" sz="1400" b="1" dirty="0">
              <a:solidFill>
                <a:srgbClr val="FFFFFF"/>
              </a:solidFill>
            </a:endParaRPr>
          </a:p>
        </p:txBody>
      </p:sp>
      <p:sp>
        <p:nvSpPr>
          <p:cNvPr id="12" name="Rounded Rectangle 11"/>
          <p:cNvSpPr/>
          <p:nvPr/>
        </p:nvSpPr>
        <p:spPr>
          <a:xfrm>
            <a:off x="3048000" y="1143000"/>
            <a:ext cx="1422400" cy="381000"/>
          </a:xfrm>
          <a:prstGeom prst="round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USD 470 million</a:t>
            </a:r>
            <a:endParaRPr lang="en-US" sz="1400" b="1" dirty="0"/>
          </a:p>
        </p:txBody>
      </p:sp>
      <p:sp>
        <p:nvSpPr>
          <p:cNvPr id="15" name="Rounded Rectangle 14"/>
          <p:cNvSpPr/>
          <p:nvPr/>
        </p:nvSpPr>
        <p:spPr>
          <a:xfrm>
            <a:off x="4673600" y="1143000"/>
            <a:ext cx="1422400" cy="381000"/>
          </a:xfrm>
          <a:prstGeom prst="round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USD 281 million</a:t>
            </a:r>
            <a:endParaRPr lang="en-US" sz="1400" b="1" dirty="0"/>
          </a:p>
        </p:txBody>
      </p:sp>
      <p:sp>
        <p:nvSpPr>
          <p:cNvPr id="16" name="Rounded Rectangle 15"/>
          <p:cNvSpPr/>
          <p:nvPr/>
        </p:nvSpPr>
        <p:spPr>
          <a:xfrm>
            <a:off x="3962401" y="1600200"/>
            <a:ext cx="1422400" cy="381000"/>
          </a:xfrm>
          <a:prstGeom prst="round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63%</a:t>
            </a:r>
            <a:endParaRPr lang="en-US" sz="1400" b="1" dirty="0"/>
          </a:p>
        </p:txBody>
      </p:sp>
      <p:sp>
        <p:nvSpPr>
          <p:cNvPr id="13" name="TextBox 12"/>
          <p:cNvSpPr txBox="1"/>
          <p:nvPr/>
        </p:nvSpPr>
        <p:spPr>
          <a:xfrm>
            <a:off x="381000" y="1138537"/>
            <a:ext cx="2664576" cy="461665"/>
          </a:xfrm>
          <a:prstGeom prst="rect">
            <a:avLst/>
          </a:prstGeom>
          <a:noFill/>
        </p:spPr>
        <p:txBody>
          <a:bodyPr wrap="none" rtlCol="0">
            <a:spAutoFit/>
          </a:bodyPr>
          <a:lstStyle/>
          <a:p>
            <a:pPr algn="just"/>
            <a:r>
              <a:rPr lang="en-US" sz="1200" b="1" dirty="0" smtClean="0"/>
              <a:t>Demand for loans by rural population, </a:t>
            </a:r>
          </a:p>
          <a:p>
            <a:pPr algn="just"/>
            <a:r>
              <a:rPr lang="en-US" sz="1200" b="1" dirty="0" smtClean="0"/>
              <a:t>UNDP 2012</a:t>
            </a:r>
            <a:endParaRPr lang="en-US" sz="1200" b="1" dirty="0"/>
          </a:p>
        </p:txBody>
      </p:sp>
      <p:sp>
        <p:nvSpPr>
          <p:cNvPr id="17" name="TextBox 16"/>
          <p:cNvSpPr txBox="1"/>
          <p:nvPr/>
        </p:nvSpPr>
        <p:spPr>
          <a:xfrm>
            <a:off x="6172201" y="1170803"/>
            <a:ext cx="3505200" cy="461665"/>
          </a:xfrm>
          <a:prstGeom prst="rect">
            <a:avLst/>
          </a:prstGeom>
          <a:noFill/>
        </p:spPr>
        <p:txBody>
          <a:bodyPr wrap="square" rtlCol="0">
            <a:spAutoFit/>
          </a:bodyPr>
          <a:lstStyle/>
          <a:p>
            <a:pPr algn="just"/>
            <a:r>
              <a:rPr lang="en-US" sz="1200" b="1" dirty="0" smtClean="0"/>
              <a:t>Combined total of micro credit disbursed in 2014, UNDP</a:t>
            </a:r>
            <a:endParaRPr lang="en-US" sz="1200" b="1" dirty="0"/>
          </a:p>
        </p:txBody>
      </p:sp>
      <p:sp>
        <p:nvSpPr>
          <p:cNvPr id="18" name="TextBox 17"/>
          <p:cNvSpPr txBox="1"/>
          <p:nvPr/>
        </p:nvSpPr>
        <p:spPr>
          <a:xfrm>
            <a:off x="2133600" y="1981202"/>
            <a:ext cx="5726376" cy="276999"/>
          </a:xfrm>
          <a:prstGeom prst="rect">
            <a:avLst/>
          </a:prstGeom>
          <a:noFill/>
        </p:spPr>
        <p:txBody>
          <a:bodyPr wrap="none" rtlCol="0">
            <a:spAutoFit/>
          </a:bodyPr>
          <a:lstStyle/>
          <a:p>
            <a:r>
              <a:rPr lang="en-US" sz="1200" b="1" dirty="0" smtClean="0"/>
              <a:t>% of households interviewed by LIFT in 2012 who increased their level of indebtedness</a:t>
            </a:r>
            <a:endParaRPr lang="en-US" sz="1200" b="1" dirty="0"/>
          </a:p>
        </p:txBody>
      </p:sp>
    </p:spTree>
    <p:extLst>
      <p:ext uri="{BB962C8B-B14F-4D97-AF65-F5344CB8AC3E}">
        <p14:creationId xmlns:p14="http://schemas.microsoft.com/office/powerpoint/2010/main" val="108379907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3: Market Potential for Payday Loan in Myanmar</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Central Bank, MAP Report</a:t>
            </a:r>
            <a:endParaRPr lang="en-US" sz="900" dirty="0"/>
          </a:p>
        </p:txBody>
      </p:sp>
      <p:sp>
        <p:nvSpPr>
          <p:cNvPr id="5" name="TextBox 4"/>
          <p:cNvSpPr txBox="1"/>
          <p:nvPr/>
        </p:nvSpPr>
        <p:spPr>
          <a:xfrm>
            <a:off x="82551" y="438093"/>
            <a:ext cx="7613650" cy="461665"/>
          </a:xfrm>
          <a:prstGeom prst="rect">
            <a:avLst/>
          </a:prstGeom>
          <a:noFill/>
          <a:ln w="28575">
            <a:noFill/>
          </a:ln>
        </p:spPr>
        <p:txBody>
          <a:bodyPr wrap="square" rtlCol="0">
            <a:spAutoFit/>
          </a:bodyPr>
          <a:lstStyle/>
          <a:p>
            <a:r>
              <a:rPr lang="en-US" sz="2400" dirty="0" smtClean="0">
                <a:solidFill>
                  <a:schemeClr val="tx2">
                    <a:lumMod val="50000"/>
                  </a:schemeClr>
                </a:solidFill>
              </a:rPr>
              <a:t>Analysis of access to easy credit and potential for PDLs</a:t>
            </a:r>
            <a:endParaRPr lang="en-US" sz="2400" dirty="0">
              <a:solidFill>
                <a:schemeClr val="tx2">
                  <a:lumMod val="50000"/>
                </a:schemeClr>
              </a:solidFill>
            </a:endParaRPr>
          </a:p>
        </p:txBody>
      </p:sp>
      <p:sp>
        <p:nvSpPr>
          <p:cNvPr id="4" name="TextBox 3"/>
          <p:cNvSpPr txBox="1"/>
          <p:nvPr/>
        </p:nvSpPr>
        <p:spPr>
          <a:xfrm>
            <a:off x="304801" y="990601"/>
            <a:ext cx="9372600" cy="5318123"/>
          </a:xfrm>
          <a:prstGeom prst="rect">
            <a:avLst/>
          </a:prstGeom>
          <a:noFill/>
        </p:spPr>
        <p:txBody>
          <a:bodyPr wrap="square" rtlCol="0">
            <a:spAutoFit/>
          </a:bodyPr>
          <a:lstStyle/>
          <a:p>
            <a:pPr algn="just">
              <a:lnSpc>
                <a:spcPct val="150000"/>
              </a:lnSpc>
            </a:pPr>
            <a:r>
              <a:rPr lang="en-US" sz="20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20%             </a:t>
            </a:r>
            <a:r>
              <a:rPr lang="en-US" sz="1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 of population that uses formal financial services (Central Bank)</a:t>
            </a:r>
            <a:endParaRPr lang="en-US" sz="1200" dirty="0"/>
          </a:p>
          <a:p>
            <a:pPr lvl="8" algn="just">
              <a:lnSpc>
                <a:spcPct val="150000"/>
              </a:lnSpc>
            </a:pPr>
            <a:r>
              <a:rPr lang="en-US" sz="1200" dirty="0"/>
              <a:t> </a:t>
            </a:r>
            <a:r>
              <a:rPr lang="en-US" sz="1200" dirty="0" smtClean="0"/>
              <a:t>                                </a:t>
            </a:r>
          </a:p>
          <a:p>
            <a:pPr lvl="8" algn="just">
              <a:lnSpc>
                <a:spcPct val="150000"/>
              </a:lnSpc>
            </a:pPr>
            <a:r>
              <a:rPr lang="en-US" sz="12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a:t>
            </a:r>
            <a:r>
              <a:rPr lang="en-US" sz="12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Most common sources of lending (LIFT survey)</a:t>
            </a:r>
          </a:p>
          <a:p>
            <a:pPr marL="171450" indent="-171450" algn="just">
              <a:lnSpc>
                <a:spcPct val="114000"/>
              </a:lnSpc>
              <a:buFont typeface="Arial" pitchFamily="34" charset="0"/>
              <a:buChar char="•"/>
            </a:pPr>
            <a:endParaRPr lang="en-US" sz="1200" dirty="0" smtClean="0"/>
          </a:p>
          <a:p>
            <a:pPr marL="171450" indent="-171450" algn="just">
              <a:lnSpc>
                <a:spcPct val="114000"/>
              </a:lnSpc>
              <a:buFont typeface="Arial" pitchFamily="34" charset="0"/>
              <a:buChar char="•"/>
            </a:pPr>
            <a:endParaRPr lang="en-US" sz="1200" dirty="0"/>
          </a:p>
          <a:p>
            <a:pPr marL="171450" indent="-171450" algn="just">
              <a:lnSpc>
                <a:spcPct val="114000"/>
              </a:lnSpc>
              <a:buFont typeface="Arial" pitchFamily="34" charset="0"/>
              <a:buChar char="•"/>
            </a:pPr>
            <a:endParaRPr lang="en-US" sz="1200" dirty="0" smtClean="0"/>
          </a:p>
          <a:p>
            <a:pPr marL="171450" indent="-171450" algn="just">
              <a:lnSpc>
                <a:spcPct val="114000"/>
              </a:lnSpc>
              <a:buFont typeface="Arial" pitchFamily="34" charset="0"/>
              <a:buChar char="•"/>
            </a:pPr>
            <a:r>
              <a:rPr lang="en-US" sz="1200" dirty="0" smtClean="0"/>
              <a:t>Poorer </a:t>
            </a:r>
            <a:r>
              <a:rPr lang="en-US" sz="1200" dirty="0"/>
              <a:t>households borrow for food purchase and health emergencies, whereas higher income households borrow for input purchase and business investments</a:t>
            </a:r>
            <a:r>
              <a:rPr lang="en-US" sz="1200" dirty="0" smtClean="0"/>
              <a:t>.</a:t>
            </a:r>
          </a:p>
          <a:p>
            <a:pPr marL="171450" indent="-171450" algn="just">
              <a:lnSpc>
                <a:spcPct val="114000"/>
              </a:lnSpc>
              <a:buFont typeface="Arial" pitchFamily="34" charset="0"/>
              <a:buChar char="•"/>
            </a:pPr>
            <a:endParaRPr lang="en-US" sz="1200" dirty="0" smtClean="0"/>
          </a:p>
          <a:p>
            <a:pPr algn="just">
              <a:lnSpc>
                <a:spcPct val="114000"/>
              </a:lnSpc>
            </a:pPr>
            <a:endParaRPr lang="en-US" sz="1200" b="1" dirty="0" smtClean="0"/>
          </a:p>
          <a:p>
            <a:pPr marL="171450" indent="-171450" algn="just">
              <a:lnSpc>
                <a:spcPct val="114000"/>
              </a:lnSpc>
              <a:buFont typeface="Arial" pitchFamily="34" charset="0"/>
              <a:buChar char="•"/>
            </a:pPr>
            <a:r>
              <a:rPr lang="en-US" sz="1200" dirty="0" smtClean="0"/>
              <a:t>Institutions like commercial banks without </a:t>
            </a:r>
            <a:r>
              <a:rPr lang="en-US" sz="1200" dirty="0"/>
              <a:t>a specific low-income client mandate </a:t>
            </a:r>
            <a:r>
              <a:rPr lang="en-US" sz="1200" dirty="0" smtClean="0"/>
              <a:t>direct capital </a:t>
            </a:r>
            <a:r>
              <a:rPr lang="en-US" sz="1200" dirty="0"/>
              <a:t>to </a:t>
            </a:r>
            <a:r>
              <a:rPr lang="en-US" sz="1200" dirty="0" smtClean="0"/>
              <a:t>more </a:t>
            </a:r>
            <a:r>
              <a:rPr lang="en-US" sz="1200" dirty="0"/>
              <a:t>lucrative opportunities in the high-income and corporate markets (for instance see commercial </a:t>
            </a:r>
            <a:r>
              <a:rPr lang="en-US" sz="1200" dirty="0" smtClean="0"/>
              <a:t>banks below). Although majority of the commercial banks have announced that they will extend business and individual loans with collateral, </a:t>
            </a:r>
            <a:r>
              <a:rPr lang="en-US" sz="1200" dirty="0"/>
              <a:t> </a:t>
            </a:r>
            <a:r>
              <a:rPr lang="en-US" sz="1200" dirty="0" smtClean="0"/>
              <a:t>it requires someone to go through rigorous stages to apply for a loan. Banks target higher segment of the market.</a:t>
            </a:r>
            <a:endParaRPr lang="en-US" sz="1200" dirty="0"/>
          </a:p>
          <a:p>
            <a:pPr marL="171450" indent="-171450" algn="just">
              <a:lnSpc>
                <a:spcPct val="114000"/>
              </a:lnSpc>
              <a:buFont typeface="Arial" pitchFamily="34" charset="0"/>
              <a:buChar char="•"/>
            </a:pPr>
            <a:r>
              <a:rPr lang="en-US" sz="1200" dirty="0" smtClean="0"/>
              <a:t>Looking at the client base of MFIs, farmers make up the majority. This shows that the other segments of the population with financial needs, especially those who have regular monthly income has limited opportunity for credit.</a:t>
            </a:r>
          </a:p>
          <a:p>
            <a:pPr marL="171450" indent="-171450" algn="just">
              <a:lnSpc>
                <a:spcPct val="114000"/>
              </a:lnSpc>
              <a:buFont typeface="Arial" pitchFamily="34" charset="0"/>
              <a:buChar char="•"/>
            </a:pPr>
            <a:endParaRPr lang="en-US" sz="1200" dirty="0" smtClean="0"/>
          </a:p>
          <a:p>
            <a:pPr algn="just">
              <a:lnSpc>
                <a:spcPct val="114000"/>
              </a:lnSpc>
            </a:pPr>
            <a:endParaRPr lang="en-US" sz="1200" dirty="0" smtClean="0"/>
          </a:p>
          <a:p>
            <a:pPr marL="171450" indent="-171450" algn="just">
              <a:lnSpc>
                <a:spcPct val="114000"/>
              </a:lnSpc>
              <a:buFont typeface="Arial" pitchFamily="34" charset="0"/>
              <a:buChar char="•"/>
            </a:pPr>
            <a:r>
              <a:rPr lang="en-US" sz="1200" dirty="0" smtClean="0"/>
              <a:t>Financial inclusion of this emergent market segment represents the biggest challenge but also the largest growth opportunity to the formal financial sector.</a:t>
            </a:r>
          </a:p>
          <a:p>
            <a:pPr marL="171450" indent="-171450" algn="just">
              <a:lnSpc>
                <a:spcPct val="114000"/>
              </a:lnSpc>
              <a:buFont typeface="Arial" pitchFamily="34" charset="0"/>
              <a:buChar char="•"/>
            </a:pPr>
            <a:r>
              <a:rPr lang="en-US" sz="1200" dirty="0"/>
              <a:t>With the limitation that microfinance loans can be extended to just one person per household, the other household members will still have to find other sources of credit to solve their financial needs.</a:t>
            </a:r>
          </a:p>
          <a:p>
            <a:pPr marL="171450" indent="-171450" algn="just">
              <a:lnSpc>
                <a:spcPct val="114000"/>
              </a:lnSpc>
              <a:buFont typeface="Arial" pitchFamily="34" charset="0"/>
              <a:buChar char="•"/>
            </a:pPr>
            <a:r>
              <a:rPr lang="en-US" sz="1200" dirty="0" smtClean="0"/>
              <a:t>In addition, collateral requirement of pawnshops create opportunities for new regulated sources of credit such as payday loans.</a:t>
            </a:r>
          </a:p>
        </p:txBody>
      </p:sp>
      <p:sp>
        <p:nvSpPr>
          <p:cNvPr id="15" name="Right Arrow 14"/>
          <p:cNvSpPr/>
          <p:nvPr/>
        </p:nvSpPr>
        <p:spPr>
          <a:xfrm>
            <a:off x="4419600" y="1219200"/>
            <a:ext cx="609600" cy="1524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524001" y="1752601"/>
            <a:ext cx="2842705" cy="584775"/>
          </a:xfrm>
          <a:prstGeom prst="rect">
            <a:avLst/>
          </a:prstGeom>
          <a:noFill/>
        </p:spPr>
        <p:txBody>
          <a:bodyPr wrap="square" lIns="91440" tIns="45720" rIns="91440" bIns="45720">
            <a:spAutoFit/>
          </a:bodyPr>
          <a:lstStyle/>
          <a:p>
            <a:pPr algn="ctr"/>
            <a:r>
              <a:rPr lang="en-US" sz="16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Family, friends &amp; money lenders</a:t>
            </a:r>
            <a:endParaRPr lang="en-US" sz="16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17" name="Right Arrow 16"/>
          <p:cNvSpPr/>
          <p:nvPr/>
        </p:nvSpPr>
        <p:spPr>
          <a:xfrm>
            <a:off x="4419600" y="1828800"/>
            <a:ext cx="609600" cy="152400"/>
          </a:xfrm>
          <a:prstGeom prst="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7200" y="2362200"/>
            <a:ext cx="205740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Reasons for borrowing</a:t>
            </a:r>
            <a:endParaRPr lang="en-US" sz="1200" b="1" dirty="0"/>
          </a:p>
        </p:txBody>
      </p:sp>
      <p:sp>
        <p:nvSpPr>
          <p:cNvPr id="19" name="Rectangle 18"/>
          <p:cNvSpPr/>
          <p:nvPr/>
        </p:nvSpPr>
        <p:spPr>
          <a:xfrm>
            <a:off x="457200" y="3200400"/>
            <a:ext cx="205740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Limited access to borrowing</a:t>
            </a:r>
            <a:endParaRPr lang="en-US" sz="1200" b="1" dirty="0"/>
          </a:p>
        </p:txBody>
      </p:sp>
      <p:sp>
        <p:nvSpPr>
          <p:cNvPr id="20" name="Rectangle 19"/>
          <p:cNvSpPr/>
          <p:nvPr/>
        </p:nvSpPr>
        <p:spPr>
          <a:xfrm>
            <a:off x="457200" y="4876800"/>
            <a:ext cx="2057400" cy="304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Financial Inclusion Challenge</a:t>
            </a:r>
            <a:endParaRPr lang="en-US" sz="1200" b="1" dirty="0"/>
          </a:p>
        </p:txBody>
      </p:sp>
    </p:spTree>
    <p:extLst>
      <p:ext uri="{BB962C8B-B14F-4D97-AF65-F5344CB8AC3E}">
        <p14:creationId xmlns:p14="http://schemas.microsoft.com/office/powerpoint/2010/main" val="36278328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3251166425"/>
              </p:ext>
            </p:extLst>
          </p:nvPr>
        </p:nvGraphicFramePr>
        <p:xfrm>
          <a:off x="1651000" y="1227668"/>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1600201" y="5562600"/>
            <a:ext cx="6553200" cy="400114"/>
            <a:chOff x="308847" y="3802407"/>
            <a:chExt cx="6236377" cy="400114"/>
          </a:xfrm>
        </p:grpSpPr>
        <p:sp>
          <p:nvSpPr>
            <p:cNvPr id="5" name="Rectangle 4"/>
            <p:cNvSpPr/>
            <p:nvPr/>
          </p:nvSpPr>
          <p:spPr>
            <a:xfrm>
              <a:off x="308847" y="3802407"/>
              <a:ext cx="6236377" cy="400114"/>
            </a:xfrm>
            <a:prstGeom prst="rect">
              <a:avLst/>
            </a:pr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smtClean="0">
                  <a:solidFill>
                    <a:srgbClr val="1F497D">
                      <a:lumMod val="75000"/>
                    </a:srgbClr>
                  </a:solidFill>
                </a:rPr>
                <a:t>    Section 8: M&amp;A Target Shortlisting and Their Comparative Analysis</a:t>
              </a:r>
              <a:endParaRPr lang="en-US" dirty="0">
                <a:solidFill>
                  <a:srgbClr val="1F497D">
                    <a:lumMod val="75000"/>
                  </a:srgbClr>
                </a:solidFill>
              </a:endParaRPr>
            </a:p>
          </p:txBody>
        </p:sp>
        <p:sp>
          <p:nvSpPr>
            <p:cNvPr id="6" name="Rectangle 5"/>
            <p:cNvSpPr/>
            <p:nvPr/>
          </p:nvSpPr>
          <p:spPr>
            <a:xfrm>
              <a:off x="308847" y="3802407"/>
              <a:ext cx="6236377" cy="4001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7591" tIns="27940" rIns="27940" bIns="27940" numCol="1" spcCol="1270" anchor="ctr" anchorCtr="0">
              <a:noAutofit/>
            </a:bodyPr>
            <a:lstStyle/>
            <a:p>
              <a:pPr defTabSz="488950">
                <a:lnSpc>
                  <a:spcPct val="90000"/>
                </a:lnSpc>
                <a:spcAft>
                  <a:spcPct val="35000"/>
                </a:spcAft>
              </a:pPr>
              <a:endParaRPr lang="en-US" sz="1100">
                <a:solidFill>
                  <a:prstClr val="white"/>
                </a:solidFill>
              </a:endParaRPr>
            </a:p>
          </p:txBody>
        </p:sp>
      </p:grpSp>
      <p:sp>
        <p:nvSpPr>
          <p:cNvPr id="4" name="Oval 3"/>
          <p:cNvSpPr/>
          <p:nvPr/>
        </p:nvSpPr>
        <p:spPr>
          <a:xfrm>
            <a:off x="1350128" y="5512586"/>
            <a:ext cx="500143" cy="500142"/>
          </a:xfrm>
          <a:prstGeom prst="ellipse">
            <a:avLst/>
          </a:prstGeom>
          <a:ln>
            <a:solidFill>
              <a:schemeClr val="bg1">
                <a:lumMod val="65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TextBox 6"/>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Research Services in Microfinance Sector</a:t>
            </a:r>
            <a:endParaRPr lang="en-US" sz="2400" dirty="0">
              <a:solidFill>
                <a:srgbClr val="1F497D">
                  <a:lumMod val="50000"/>
                </a:srgbClr>
              </a:solidFill>
            </a:endParaRPr>
          </a:p>
        </p:txBody>
      </p:sp>
    </p:spTree>
    <p:extLst>
      <p:ext uri="{BB962C8B-B14F-4D97-AF65-F5344CB8AC3E}">
        <p14:creationId xmlns:p14="http://schemas.microsoft.com/office/powerpoint/2010/main" val="26716568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4: Analysis of Payday Loan Business Ecosystems</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MPU</a:t>
            </a:r>
            <a:endParaRPr lang="en-US" sz="900" dirty="0"/>
          </a:p>
        </p:txBody>
      </p:sp>
      <p:sp>
        <p:nvSpPr>
          <p:cNvPr id="4" name="TextBox 3"/>
          <p:cNvSpPr txBox="1"/>
          <p:nvPr/>
        </p:nvSpPr>
        <p:spPr>
          <a:xfrm>
            <a:off x="82550" y="438093"/>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Analyze the elements of infrastructure necessary for Payday Loan</a:t>
            </a:r>
            <a:endParaRPr lang="en-US" sz="2400" dirty="0">
              <a:solidFill>
                <a:schemeClr val="tx2">
                  <a:lumMod val="50000"/>
                </a:schemeClr>
              </a:solidFill>
            </a:endParaRPr>
          </a:p>
        </p:txBody>
      </p:sp>
      <p:sp>
        <p:nvSpPr>
          <p:cNvPr id="9" name="TextBox 8"/>
          <p:cNvSpPr txBox="1"/>
          <p:nvPr/>
        </p:nvSpPr>
        <p:spPr>
          <a:xfrm>
            <a:off x="152400" y="2209801"/>
            <a:ext cx="5638800" cy="3881447"/>
          </a:xfrm>
          <a:prstGeom prst="rect">
            <a:avLst/>
          </a:prstGeom>
          <a:solidFill>
            <a:schemeClr val="tx2">
              <a:lumMod val="20000"/>
              <a:lumOff val="80000"/>
            </a:schemeClr>
          </a:solidFill>
        </p:spPr>
        <p:txBody>
          <a:bodyPr wrap="square" rtlCol="0">
            <a:spAutoFit/>
          </a:bodyPr>
          <a:lstStyle/>
          <a:p>
            <a:pPr marL="171450" indent="-171450" algn="just">
              <a:lnSpc>
                <a:spcPct val="114000"/>
              </a:lnSpc>
              <a:buFont typeface="Arial" pitchFamily="34" charset="0"/>
              <a:buChar char="•"/>
            </a:pPr>
            <a:r>
              <a:rPr lang="en-US" sz="1200" dirty="0" smtClean="0"/>
              <a:t>If one decides to handle distribution and payment collection via MPU card,  he or she might be forced to serve a very limited portion of the population.</a:t>
            </a:r>
            <a:r>
              <a:rPr lang="en-US" sz="1200" dirty="0"/>
              <a:t> </a:t>
            </a:r>
            <a:r>
              <a:rPr lang="en-US" sz="1200" dirty="0" smtClean="0"/>
              <a:t>ATMs can be mostly seen around the key areas of a city. Though they can be located in main hubs like Yangon and Mandalay, rural areas remain ATM-less.</a:t>
            </a:r>
          </a:p>
          <a:p>
            <a:pPr marL="285750" indent="-285750" algn="just">
              <a:lnSpc>
                <a:spcPct val="114000"/>
              </a:lnSpc>
              <a:buFont typeface="Arial" pitchFamily="34" charset="0"/>
              <a:buChar char="•"/>
            </a:pPr>
            <a:endParaRPr lang="en-US" sz="1200" dirty="0" smtClean="0"/>
          </a:p>
          <a:p>
            <a:pPr marL="171450" indent="-171450" algn="just">
              <a:lnSpc>
                <a:spcPct val="114000"/>
              </a:lnSpc>
              <a:buFont typeface="Arial" pitchFamily="34" charset="0"/>
              <a:buChar char="•"/>
            </a:pPr>
            <a:r>
              <a:rPr lang="en-US" sz="1200" dirty="0" smtClean="0"/>
              <a:t>Payment collection MPU card may still take a few years to come into existent. There are banks  that allow fund transfer via ATMs; Asia Green Development Bank, </a:t>
            </a:r>
            <a:r>
              <a:rPr lang="en-US" sz="1200" dirty="0" err="1" smtClean="0"/>
              <a:t>Ayeyarwaddy</a:t>
            </a:r>
            <a:r>
              <a:rPr lang="en-US" sz="1200" dirty="0" smtClean="0"/>
              <a:t> Bank, CB Bank and United Amara Bank – the banks which have the largest ATM network after </a:t>
            </a:r>
            <a:r>
              <a:rPr lang="en-US" sz="1200" dirty="0" err="1" smtClean="0"/>
              <a:t>Kanbawza</a:t>
            </a:r>
            <a:r>
              <a:rPr lang="en-US" sz="1200" dirty="0" smtClean="0"/>
              <a:t> Bank.</a:t>
            </a:r>
          </a:p>
          <a:p>
            <a:pPr marL="171450" indent="-171450" algn="just">
              <a:lnSpc>
                <a:spcPct val="114000"/>
              </a:lnSpc>
              <a:buFont typeface="Arial" pitchFamily="34" charset="0"/>
              <a:buChar char="•"/>
            </a:pPr>
            <a:endParaRPr lang="en-US" sz="1200" dirty="0"/>
          </a:p>
          <a:p>
            <a:pPr marL="171450" indent="-171450" algn="just">
              <a:lnSpc>
                <a:spcPct val="114000"/>
              </a:lnSpc>
              <a:buFont typeface="Arial" pitchFamily="34" charset="0"/>
              <a:buChar char="•"/>
            </a:pPr>
            <a:r>
              <a:rPr lang="en-US" sz="1200" dirty="0" smtClean="0"/>
              <a:t>ATMs can be used with Visa, Master Card, China Union Pay, Japan Credit Bureau cards etc.</a:t>
            </a:r>
          </a:p>
          <a:p>
            <a:pPr marL="171450" indent="-171450" algn="just">
              <a:lnSpc>
                <a:spcPct val="114000"/>
              </a:lnSpc>
              <a:buFont typeface="Arial" pitchFamily="34" charset="0"/>
              <a:buChar char="•"/>
            </a:pPr>
            <a:endParaRPr lang="en-US" sz="1200" dirty="0"/>
          </a:p>
          <a:p>
            <a:pPr marL="171450" indent="-171450" algn="just">
              <a:lnSpc>
                <a:spcPct val="114000"/>
              </a:lnSpc>
              <a:buFont typeface="Arial" pitchFamily="34" charset="0"/>
              <a:buChar char="•"/>
            </a:pPr>
            <a:r>
              <a:rPr lang="en-US" sz="1200" dirty="0" smtClean="0"/>
              <a:t>The use of ATMS as a distribution channel offers convenience, ease of use and security in receiving loans and making repayments.</a:t>
            </a:r>
          </a:p>
          <a:p>
            <a:pPr algn="just">
              <a:lnSpc>
                <a:spcPct val="114000"/>
              </a:lnSpc>
            </a:pPr>
            <a:endParaRPr lang="en-US" sz="1200" dirty="0"/>
          </a:p>
          <a:p>
            <a:pPr marL="171450" indent="-171450" algn="just">
              <a:lnSpc>
                <a:spcPct val="114000"/>
              </a:lnSpc>
              <a:buFont typeface="Arial" pitchFamily="34" charset="0"/>
              <a:buChar char="•"/>
            </a:pPr>
            <a:r>
              <a:rPr lang="en-US" sz="1200" dirty="0" smtClean="0"/>
              <a:t>Although the ATM network and the number of card holders are growing, several users are experiencing technical difficulties and system errors during  operation.</a:t>
            </a:r>
          </a:p>
        </p:txBody>
      </p:sp>
      <p:sp>
        <p:nvSpPr>
          <p:cNvPr id="12" name="TextBox 11"/>
          <p:cNvSpPr txBox="1"/>
          <p:nvPr/>
        </p:nvSpPr>
        <p:spPr>
          <a:xfrm>
            <a:off x="82551" y="981740"/>
            <a:ext cx="8937934"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Payment: via the MPU cards</a:t>
            </a:r>
            <a:endParaRPr lang="en-US" sz="1600" dirty="0">
              <a:solidFill>
                <a:schemeClr val="tx2">
                  <a:lumMod val="50000"/>
                </a:schemeClr>
              </a:solidFill>
            </a:endParaRPr>
          </a:p>
        </p:txBody>
      </p:sp>
      <p:graphicFrame>
        <p:nvGraphicFramePr>
          <p:cNvPr id="5" name="Chart 4"/>
          <p:cNvGraphicFramePr/>
          <p:nvPr>
            <p:extLst>
              <p:ext uri="{D42A27DB-BD31-4B8C-83A1-F6EECF244321}">
                <p14:modId xmlns:p14="http://schemas.microsoft.com/office/powerpoint/2010/main" val="560936498"/>
              </p:ext>
            </p:extLst>
          </p:nvPr>
        </p:nvGraphicFramePr>
        <p:xfrm>
          <a:off x="6019801" y="2133600"/>
          <a:ext cx="3505200" cy="4222504"/>
        </p:xfrm>
        <a:graphic>
          <a:graphicData uri="http://schemas.openxmlformats.org/drawingml/2006/chart">
            <c:chart xmlns:c="http://schemas.openxmlformats.org/drawingml/2006/chart" xmlns:r="http://schemas.openxmlformats.org/officeDocument/2006/relationships" r:id="rId2"/>
          </a:graphicData>
        </a:graphic>
      </p:graphicFrame>
      <p:sp>
        <p:nvSpPr>
          <p:cNvPr id="10" name="TextBox 9"/>
          <p:cNvSpPr txBox="1"/>
          <p:nvPr/>
        </p:nvSpPr>
        <p:spPr>
          <a:xfrm>
            <a:off x="228601" y="1295402"/>
            <a:ext cx="9448800" cy="723853"/>
          </a:xfrm>
          <a:prstGeom prst="rect">
            <a:avLst/>
          </a:prstGeom>
          <a:noFill/>
        </p:spPr>
        <p:txBody>
          <a:bodyPr wrap="square" rtlCol="0">
            <a:spAutoFit/>
          </a:bodyPr>
          <a:lstStyle/>
          <a:p>
            <a:pPr algn="just">
              <a:lnSpc>
                <a:spcPct val="114000"/>
              </a:lnSpc>
            </a:pPr>
            <a:r>
              <a:rPr lang="en-US" sz="1200" dirty="0"/>
              <a:t>The </a:t>
            </a:r>
            <a:r>
              <a:rPr lang="en-US" sz="1200" dirty="0" smtClean="0"/>
              <a:t>Myanmar Payment Union (MPU) was established in 2011 as the </a:t>
            </a:r>
            <a:r>
              <a:rPr lang="en-US" sz="1200" dirty="0"/>
              <a:t>first ATM payment system in </a:t>
            </a:r>
            <a:r>
              <a:rPr lang="en-US" sz="1200" dirty="0" smtClean="0"/>
              <a:t>Myanmar. With 18 member banks (15 private and 3 state-owned), it offers </a:t>
            </a:r>
            <a:r>
              <a:rPr lang="en-US" sz="1200" dirty="0"/>
              <a:t>support for Visa, </a:t>
            </a:r>
            <a:r>
              <a:rPr lang="en-US" sz="1200" dirty="0" smtClean="0"/>
              <a:t>MasterCard, China Union Pay Card and such. </a:t>
            </a:r>
            <a:r>
              <a:rPr lang="en-US" sz="1200" dirty="0"/>
              <a:t>The first ATM </a:t>
            </a:r>
            <a:r>
              <a:rPr lang="en-US" sz="1200" dirty="0" smtClean="0"/>
              <a:t>started operations in 2012. There are about 900,000 MPU Card holders nationwide. Currently, ATMs allow limited function of withdrawal only.</a:t>
            </a:r>
            <a:endParaRPr lang="en-US" sz="1200" dirty="0"/>
          </a:p>
        </p:txBody>
      </p:sp>
    </p:spTree>
    <p:extLst>
      <p:ext uri="{BB962C8B-B14F-4D97-AF65-F5344CB8AC3E}">
        <p14:creationId xmlns:p14="http://schemas.microsoft.com/office/powerpoint/2010/main" val="41354167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4: Analysis of Payday Loan Business Ecosystems</a:t>
            </a:r>
          </a:p>
        </p:txBody>
      </p:sp>
      <p:sp>
        <p:nvSpPr>
          <p:cNvPr id="3" name="TextBox 2"/>
          <p:cNvSpPr txBox="1"/>
          <p:nvPr/>
        </p:nvSpPr>
        <p:spPr>
          <a:xfrm>
            <a:off x="82550" y="438093"/>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Analyze the element</a:t>
            </a:r>
            <a:r>
              <a:rPr lang="en-US" sz="2400" dirty="0" smtClean="0"/>
              <a:t>s</a:t>
            </a:r>
            <a:r>
              <a:rPr lang="en-US" sz="2400" dirty="0" smtClean="0">
                <a:solidFill>
                  <a:schemeClr val="tx2">
                    <a:lumMod val="50000"/>
                  </a:schemeClr>
                </a:solidFill>
              </a:rPr>
              <a:t> of infrastructure necessary for Payday Loan</a:t>
            </a:r>
            <a:endParaRPr lang="en-US" sz="2400" dirty="0">
              <a:solidFill>
                <a:schemeClr val="tx2">
                  <a:lumMod val="50000"/>
                </a:schemeClr>
              </a:solidFill>
            </a:endParaRPr>
          </a:p>
        </p:txBody>
      </p:sp>
      <p:sp>
        <p:nvSpPr>
          <p:cNvPr id="4" name="TextBox 3"/>
          <p:cNvSpPr txBox="1"/>
          <p:nvPr/>
        </p:nvSpPr>
        <p:spPr>
          <a:xfrm>
            <a:off x="21796" y="98174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Collection Agency</a:t>
            </a:r>
            <a:endParaRPr lang="en-US" sz="1600" dirty="0">
              <a:solidFill>
                <a:schemeClr val="tx2">
                  <a:lumMod val="50000"/>
                </a:schemeClr>
              </a:solidFill>
            </a:endParaRPr>
          </a:p>
        </p:txBody>
      </p:sp>
      <p:sp>
        <p:nvSpPr>
          <p:cNvPr id="5" name="TextBox 4"/>
          <p:cNvSpPr txBox="1"/>
          <p:nvPr/>
        </p:nvSpPr>
        <p:spPr>
          <a:xfrm>
            <a:off x="226460" y="1371600"/>
            <a:ext cx="9372600" cy="4158446"/>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t>There is no collection agency in Myanmar</a:t>
            </a:r>
            <a:r>
              <a:rPr lang="en-US" sz="1200" dirty="0"/>
              <a:t>. MFIs are now operating with loan officers who are responsible for distributing and collecting </a:t>
            </a:r>
            <a:r>
              <a:rPr lang="en-US" sz="1200" dirty="0" smtClean="0"/>
              <a:t>credit. Pawnshops have the offices where the money borrowers have to come and make the payment. </a:t>
            </a:r>
            <a:r>
              <a:rPr lang="en-US" sz="1200" dirty="0"/>
              <a:t>I</a:t>
            </a:r>
            <a:r>
              <a:rPr lang="en-US" sz="1200" dirty="0" smtClean="0"/>
              <a:t>llegal money lenders also collect the money in convenient ways agreed with their borrowers. </a:t>
            </a:r>
          </a:p>
          <a:p>
            <a:pPr marL="171450" indent="-171450" algn="just">
              <a:lnSpc>
                <a:spcPct val="114000"/>
              </a:lnSpc>
              <a:buFont typeface="Arial" pitchFamily="34" charset="0"/>
              <a:buChar char="•"/>
            </a:pPr>
            <a:r>
              <a:rPr lang="en-US" sz="1200" dirty="0" smtClean="0"/>
              <a:t>The fact that there is no act or regulation governing debt collection agencies is another factor that restraints the use of collection agencies since specific regulations or practices are to be prescribed to make sure that collection agencies operate within the legal boundaries. Without any legal enforcement, collection agencies may use ways which can negatively impact client relations.</a:t>
            </a:r>
          </a:p>
          <a:p>
            <a:pPr algn="just">
              <a:lnSpc>
                <a:spcPct val="114000"/>
              </a:lnSpc>
            </a:pPr>
            <a:endParaRPr lang="en-US" sz="1200" dirty="0"/>
          </a:p>
          <a:p>
            <a:pPr algn="just">
              <a:lnSpc>
                <a:spcPct val="114000"/>
              </a:lnSpc>
            </a:pPr>
            <a:r>
              <a:rPr lang="en-US" sz="1200" b="1" dirty="0" smtClean="0"/>
              <a:t>Factors to be taken into consideration</a:t>
            </a:r>
          </a:p>
          <a:p>
            <a:pPr marL="171450" indent="-171450" algn="just">
              <a:lnSpc>
                <a:spcPct val="114000"/>
              </a:lnSpc>
              <a:buFont typeface="Arial" pitchFamily="34" charset="0"/>
              <a:buChar char="•"/>
            </a:pPr>
            <a:endParaRPr lang="en-US" sz="1200" dirty="0" smtClean="0"/>
          </a:p>
          <a:p>
            <a:pPr algn="just">
              <a:lnSpc>
                <a:spcPct val="114000"/>
              </a:lnSpc>
            </a:pPr>
            <a:endParaRPr lang="en-US" sz="1200" b="1" dirty="0" smtClean="0"/>
          </a:p>
          <a:p>
            <a:pPr algn="just">
              <a:lnSpc>
                <a:spcPct val="114000"/>
              </a:lnSpc>
            </a:pPr>
            <a:endParaRPr lang="en-US" sz="1200" b="1" dirty="0"/>
          </a:p>
          <a:p>
            <a:pPr algn="just">
              <a:lnSpc>
                <a:spcPct val="114000"/>
              </a:lnSpc>
            </a:pPr>
            <a:endParaRPr lang="en-US" sz="1200" b="1" dirty="0" smtClean="0"/>
          </a:p>
          <a:p>
            <a:pPr algn="just">
              <a:lnSpc>
                <a:spcPct val="114000"/>
              </a:lnSpc>
            </a:pPr>
            <a:endParaRPr lang="en-US" sz="1200" b="1" dirty="0"/>
          </a:p>
          <a:p>
            <a:pPr algn="just">
              <a:lnSpc>
                <a:spcPct val="114000"/>
              </a:lnSpc>
            </a:pPr>
            <a:endParaRPr lang="en-US" sz="1200" b="1" dirty="0" smtClean="0"/>
          </a:p>
          <a:p>
            <a:pPr algn="just">
              <a:lnSpc>
                <a:spcPct val="114000"/>
              </a:lnSpc>
            </a:pPr>
            <a:endParaRPr lang="en-US" sz="1200" b="1" dirty="0"/>
          </a:p>
          <a:p>
            <a:pPr algn="just">
              <a:lnSpc>
                <a:spcPct val="114000"/>
              </a:lnSpc>
            </a:pPr>
            <a:endParaRPr lang="en-US" sz="1200" b="1" dirty="0" smtClean="0"/>
          </a:p>
          <a:p>
            <a:pPr algn="just">
              <a:lnSpc>
                <a:spcPct val="114000"/>
              </a:lnSpc>
            </a:pPr>
            <a:endParaRPr lang="en-US" sz="1200" b="1" dirty="0"/>
          </a:p>
          <a:p>
            <a:pPr algn="just">
              <a:lnSpc>
                <a:spcPct val="114000"/>
              </a:lnSpc>
            </a:pPr>
            <a:endParaRPr lang="en-US" sz="1200" b="1" dirty="0" smtClean="0"/>
          </a:p>
          <a:p>
            <a:endParaRPr lang="en-US" dirty="0" smtClean="0"/>
          </a:p>
        </p:txBody>
      </p:sp>
      <p:sp>
        <p:nvSpPr>
          <p:cNvPr id="9" name="Oval 8"/>
          <p:cNvSpPr/>
          <p:nvPr/>
        </p:nvSpPr>
        <p:spPr>
          <a:xfrm>
            <a:off x="990600" y="3429000"/>
            <a:ext cx="838200" cy="838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3" name="TextBox 12"/>
          <p:cNvSpPr txBox="1"/>
          <p:nvPr/>
        </p:nvSpPr>
        <p:spPr>
          <a:xfrm>
            <a:off x="457201" y="4243626"/>
            <a:ext cx="2133600" cy="861774"/>
          </a:xfrm>
          <a:prstGeom prst="rect">
            <a:avLst/>
          </a:prstGeom>
          <a:noFill/>
        </p:spPr>
        <p:txBody>
          <a:bodyPr wrap="square" rtlCol="0">
            <a:spAutoFit/>
          </a:bodyPr>
          <a:lstStyle/>
          <a:p>
            <a:pPr algn="just"/>
            <a:r>
              <a:rPr lang="en-US" sz="1000" dirty="0" smtClean="0"/>
              <a:t>Hiring </a:t>
            </a:r>
            <a:r>
              <a:rPr lang="en-US" sz="1000" dirty="0"/>
              <a:t>a third party as the collection agency is definitely going to cost more than collecting the money on its own. </a:t>
            </a:r>
          </a:p>
          <a:p>
            <a:pPr algn="just"/>
            <a:endParaRPr lang="en-US" sz="1000" dirty="0"/>
          </a:p>
        </p:txBody>
      </p:sp>
      <p:sp>
        <p:nvSpPr>
          <p:cNvPr id="18" name="TextBox 17"/>
          <p:cNvSpPr txBox="1"/>
          <p:nvPr/>
        </p:nvSpPr>
        <p:spPr>
          <a:xfrm>
            <a:off x="6781801" y="4240651"/>
            <a:ext cx="2362199" cy="1169551"/>
          </a:xfrm>
          <a:prstGeom prst="rect">
            <a:avLst/>
          </a:prstGeom>
          <a:noFill/>
        </p:spPr>
        <p:txBody>
          <a:bodyPr wrap="square" rtlCol="0">
            <a:spAutoFit/>
          </a:bodyPr>
          <a:lstStyle/>
          <a:p>
            <a:pPr algn="just"/>
            <a:r>
              <a:rPr lang="en-US" sz="1000" dirty="0" smtClean="0"/>
              <a:t>Since </a:t>
            </a:r>
            <a:r>
              <a:rPr lang="en-US" sz="1000" dirty="0"/>
              <a:t>payday loan is very new to the market, the lender needs to build strong and good reputation and should avoid the risk that misconduct or negative behaviors of collection agency could be vulnerable to the lender.</a:t>
            </a:r>
          </a:p>
          <a:p>
            <a:endParaRPr lang="en-US" sz="1000" dirty="0"/>
          </a:p>
        </p:txBody>
      </p:sp>
      <p:grpSp>
        <p:nvGrpSpPr>
          <p:cNvPr id="23" name="Group 22"/>
          <p:cNvGrpSpPr/>
          <p:nvPr/>
        </p:nvGrpSpPr>
        <p:grpSpPr>
          <a:xfrm>
            <a:off x="7162803" y="3349752"/>
            <a:ext cx="856201" cy="841248"/>
            <a:chOff x="7162800" y="3505200"/>
            <a:chExt cx="930653" cy="914400"/>
          </a:xfrm>
        </p:grpSpPr>
        <p:sp>
          <p:nvSpPr>
            <p:cNvPr id="17" name="Oval 16"/>
            <p:cNvSpPr/>
            <p:nvPr/>
          </p:nvSpPr>
          <p:spPr>
            <a:xfrm>
              <a:off x="7162800" y="3505200"/>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9" name="TextBox 18"/>
            <p:cNvSpPr txBox="1"/>
            <p:nvPr/>
          </p:nvSpPr>
          <p:spPr>
            <a:xfrm>
              <a:off x="7162800" y="3716180"/>
              <a:ext cx="930653" cy="451628"/>
            </a:xfrm>
            <a:prstGeom prst="rect">
              <a:avLst/>
            </a:prstGeom>
            <a:noFill/>
          </p:spPr>
          <p:txBody>
            <a:bodyPr wrap="square" rtlCol="0">
              <a:spAutoFit/>
            </a:bodyPr>
            <a:lstStyle/>
            <a:p>
              <a:pPr algn="ctr"/>
              <a:r>
                <a:rPr lang="en-US" sz="1050" dirty="0" smtClean="0">
                  <a:solidFill>
                    <a:schemeClr val="bg1"/>
                  </a:solidFill>
                </a:rPr>
                <a:t>Impact on Reputation</a:t>
              </a:r>
              <a:endParaRPr lang="en-US" sz="1050" dirty="0">
                <a:solidFill>
                  <a:schemeClr val="bg1"/>
                </a:solidFill>
              </a:endParaRPr>
            </a:p>
          </p:txBody>
        </p:sp>
      </p:grpSp>
      <p:grpSp>
        <p:nvGrpSpPr>
          <p:cNvPr id="31" name="Group 30"/>
          <p:cNvGrpSpPr/>
          <p:nvPr/>
        </p:nvGrpSpPr>
        <p:grpSpPr>
          <a:xfrm>
            <a:off x="3505200" y="3429000"/>
            <a:ext cx="2362200" cy="1828800"/>
            <a:chOff x="3124200" y="3886200"/>
            <a:chExt cx="2362200" cy="1828800"/>
          </a:xfrm>
        </p:grpSpPr>
        <p:sp>
          <p:nvSpPr>
            <p:cNvPr id="15" name="TextBox 14"/>
            <p:cNvSpPr txBox="1"/>
            <p:nvPr/>
          </p:nvSpPr>
          <p:spPr>
            <a:xfrm>
              <a:off x="3124200" y="4699337"/>
              <a:ext cx="2362200" cy="1015663"/>
            </a:xfrm>
            <a:prstGeom prst="rect">
              <a:avLst/>
            </a:prstGeom>
            <a:noFill/>
          </p:spPr>
          <p:txBody>
            <a:bodyPr wrap="square" rtlCol="0">
              <a:spAutoFit/>
            </a:bodyPr>
            <a:lstStyle/>
            <a:p>
              <a:pPr algn="just"/>
              <a:r>
                <a:rPr lang="en-US" sz="1000" dirty="0"/>
                <a:t>The method of collecting money to be used by the third party might not always be as gentle as a customer expects. Thus, that could be one setback as it can destroy the client relations.</a:t>
              </a:r>
            </a:p>
            <a:p>
              <a:pPr algn="just"/>
              <a:endParaRPr lang="en-US" sz="1000" dirty="0"/>
            </a:p>
          </p:txBody>
        </p:sp>
        <p:grpSp>
          <p:nvGrpSpPr>
            <p:cNvPr id="22" name="Group 21"/>
            <p:cNvGrpSpPr/>
            <p:nvPr/>
          </p:nvGrpSpPr>
          <p:grpSpPr>
            <a:xfrm>
              <a:off x="3730752" y="3886200"/>
              <a:ext cx="841248" cy="811649"/>
              <a:chOff x="3730487" y="3886200"/>
              <a:chExt cx="914400" cy="811649"/>
            </a:xfrm>
          </p:grpSpPr>
          <p:sp>
            <p:nvSpPr>
              <p:cNvPr id="16" name="Oval 15"/>
              <p:cNvSpPr/>
              <p:nvPr/>
            </p:nvSpPr>
            <p:spPr>
              <a:xfrm>
                <a:off x="3733800" y="3886200"/>
                <a:ext cx="911087" cy="811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TextBox 20"/>
              <p:cNvSpPr txBox="1"/>
              <p:nvPr/>
            </p:nvSpPr>
            <p:spPr>
              <a:xfrm>
                <a:off x="3730487" y="3994919"/>
                <a:ext cx="914400" cy="577081"/>
              </a:xfrm>
              <a:prstGeom prst="rect">
                <a:avLst/>
              </a:prstGeom>
              <a:noFill/>
            </p:spPr>
            <p:txBody>
              <a:bodyPr wrap="square" rtlCol="0">
                <a:spAutoFit/>
              </a:bodyPr>
              <a:lstStyle/>
              <a:p>
                <a:pPr algn="ctr"/>
                <a:r>
                  <a:rPr lang="en-US" sz="1050" dirty="0" smtClean="0">
                    <a:solidFill>
                      <a:schemeClr val="bg1"/>
                    </a:solidFill>
                  </a:rPr>
                  <a:t>Risk in Client Relations</a:t>
                </a:r>
                <a:endParaRPr lang="en-US" sz="1050" dirty="0">
                  <a:solidFill>
                    <a:schemeClr val="bg1"/>
                  </a:solidFill>
                </a:endParaRPr>
              </a:p>
            </p:txBody>
          </p:sp>
        </p:grpSp>
      </p:grpSp>
      <p:sp>
        <p:nvSpPr>
          <p:cNvPr id="25" name="TextBox 24"/>
          <p:cNvSpPr txBox="1"/>
          <p:nvPr/>
        </p:nvSpPr>
        <p:spPr>
          <a:xfrm>
            <a:off x="1066800" y="3733800"/>
            <a:ext cx="762000" cy="253916"/>
          </a:xfrm>
          <a:prstGeom prst="rect">
            <a:avLst/>
          </a:prstGeom>
          <a:noFill/>
        </p:spPr>
        <p:txBody>
          <a:bodyPr wrap="square" rtlCol="0">
            <a:spAutoFit/>
          </a:bodyPr>
          <a:lstStyle/>
          <a:p>
            <a:r>
              <a:rPr lang="en-US" sz="1050" dirty="0" smtClean="0">
                <a:solidFill>
                  <a:schemeClr val="bg1"/>
                </a:solidFill>
              </a:rPr>
              <a:t>High Cost</a:t>
            </a:r>
            <a:endParaRPr lang="en-US" sz="1050" dirty="0">
              <a:solidFill>
                <a:schemeClr val="bg1"/>
              </a:solidFill>
            </a:endParaRPr>
          </a:p>
        </p:txBody>
      </p:sp>
      <p:sp>
        <p:nvSpPr>
          <p:cNvPr id="26" name="Rounded Rectangle 25"/>
          <p:cNvSpPr/>
          <p:nvPr/>
        </p:nvSpPr>
        <p:spPr>
          <a:xfrm>
            <a:off x="304801" y="5334000"/>
            <a:ext cx="9372600" cy="762000"/>
          </a:xfrm>
          <a:prstGeom prst="roundRect">
            <a:avLst/>
          </a:prstGeom>
          <a:solidFill>
            <a:srgbClr val="C6D9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4000"/>
              </a:lnSpc>
            </a:pPr>
            <a:r>
              <a:rPr lang="en-US" sz="1200" b="1" dirty="0">
                <a:solidFill>
                  <a:schemeClr val="tx1"/>
                </a:solidFill>
              </a:rPr>
              <a:t>Example</a:t>
            </a:r>
          </a:p>
          <a:p>
            <a:pPr marL="171450" indent="-171450" algn="just">
              <a:lnSpc>
                <a:spcPct val="114000"/>
              </a:lnSpc>
              <a:buFont typeface="Arial" pitchFamily="34" charset="0"/>
              <a:buChar char="•"/>
            </a:pPr>
            <a:r>
              <a:rPr lang="en-US" sz="1200" dirty="0">
                <a:solidFill>
                  <a:schemeClr val="tx1"/>
                </a:solidFill>
              </a:rPr>
              <a:t>Cooperatives have used some ones from the village or townships to act as agents in disbursing and collection loans of their cooperative financing program. However, the system has failed in some parts of the country due to credibility of the agents.</a:t>
            </a:r>
          </a:p>
        </p:txBody>
      </p:sp>
      <p:sp>
        <p:nvSpPr>
          <p:cNvPr id="27" name="TextBox 26"/>
          <p:cNvSpPr txBox="1"/>
          <p:nvPr/>
        </p:nvSpPr>
        <p:spPr>
          <a:xfrm>
            <a:off x="838200" y="3288268"/>
            <a:ext cx="304800" cy="369332"/>
          </a:xfrm>
          <a:prstGeom prst="rect">
            <a:avLst/>
          </a:prstGeom>
          <a:noFill/>
        </p:spPr>
        <p:txBody>
          <a:bodyPr wrap="square" rtlCol="0">
            <a:spAutoFit/>
          </a:bodyPr>
          <a:lstStyle/>
          <a:p>
            <a:r>
              <a:rPr lang="en-US" dirty="0" smtClean="0"/>
              <a:t>1</a:t>
            </a:r>
            <a:endParaRPr lang="en-US" dirty="0"/>
          </a:p>
        </p:txBody>
      </p:sp>
      <p:sp>
        <p:nvSpPr>
          <p:cNvPr id="30" name="TextBox 29"/>
          <p:cNvSpPr txBox="1"/>
          <p:nvPr/>
        </p:nvSpPr>
        <p:spPr>
          <a:xfrm>
            <a:off x="3926338" y="3288268"/>
            <a:ext cx="264662" cy="369332"/>
          </a:xfrm>
          <a:prstGeom prst="rect">
            <a:avLst/>
          </a:prstGeom>
          <a:noFill/>
        </p:spPr>
        <p:txBody>
          <a:bodyPr wrap="square" rtlCol="0">
            <a:spAutoFit/>
          </a:bodyPr>
          <a:lstStyle/>
          <a:p>
            <a:r>
              <a:rPr lang="en-US" dirty="0" smtClean="0"/>
              <a:t>2</a:t>
            </a:r>
            <a:endParaRPr lang="en-US" dirty="0"/>
          </a:p>
        </p:txBody>
      </p:sp>
      <p:sp>
        <p:nvSpPr>
          <p:cNvPr id="32" name="TextBox 31"/>
          <p:cNvSpPr txBox="1"/>
          <p:nvPr/>
        </p:nvSpPr>
        <p:spPr>
          <a:xfrm>
            <a:off x="7010399" y="3212068"/>
            <a:ext cx="152402" cy="369332"/>
          </a:xfrm>
          <a:prstGeom prst="rect">
            <a:avLst/>
          </a:prstGeom>
          <a:noFill/>
        </p:spPr>
        <p:txBody>
          <a:bodyPr wrap="square" rtlCol="0">
            <a:spAutoFit/>
          </a:bodyPr>
          <a:lstStyle/>
          <a:p>
            <a:r>
              <a:rPr lang="en-US" dirty="0" smtClean="0"/>
              <a:t>3</a:t>
            </a:r>
            <a:endParaRPr lang="en-US" dirty="0"/>
          </a:p>
        </p:txBody>
      </p:sp>
    </p:spTree>
    <p:extLst>
      <p:ext uri="{BB962C8B-B14F-4D97-AF65-F5344CB8AC3E}">
        <p14:creationId xmlns:p14="http://schemas.microsoft.com/office/powerpoint/2010/main" val="27235679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4: Analysis of Payday Loan Business Ecosystems</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Blue Ocean</a:t>
            </a:r>
            <a:endParaRPr lang="en-US" sz="900" dirty="0"/>
          </a:p>
        </p:txBody>
      </p:sp>
      <p:sp>
        <p:nvSpPr>
          <p:cNvPr id="4" name="TextBox 3"/>
          <p:cNvSpPr txBox="1"/>
          <p:nvPr/>
        </p:nvSpPr>
        <p:spPr>
          <a:xfrm>
            <a:off x="82550" y="438093"/>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Availability of resources on an outsource basis</a:t>
            </a:r>
            <a:endParaRPr lang="en-US" sz="2400" dirty="0">
              <a:solidFill>
                <a:schemeClr val="tx2">
                  <a:lumMod val="50000"/>
                </a:schemeClr>
              </a:solidFill>
            </a:endParaRPr>
          </a:p>
        </p:txBody>
      </p:sp>
      <p:sp>
        <p:nvSpPr>
          <p:cNvPr id="5" name="TextBox 4"/>
          <p:cNvSpPr txBox="1"/>
          <p:nvPr/>
        </p:nvSpPr>
        <p:spPr>
          <a:xfrm>
            <a:off x="21796" y="98174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Call Center</a:t>
            </a:r>
            <a:endParaRPr lang="en-US" sz="1600" dirty="0">
              <a:solidFill>
                <a:schemeClr val="tx2">
                  <a:lumMod val="50000"/>
                </a:schemeClr>
              </a:solidFill>
            </a:endParaRPr>
          </a:p>
        </p:txBody>
      </p:sp>
      <p:sp>
        <p:nvSpPr>
          <p:cNvPr id="6" name="TextBox 5"/>
          <p:cNvSpPr txBox="1"/>
          <p:nvPr/>
        </p:nvSpPr>
        <p:spPr>
          <a:xfrm>
            <a:off x="3429000" y="1563471"/>
            <a:ext cx="5943600" cy="646331"/>
          </a:xfrm>
          <a:prstGeom prst="rect">
            <a:avLst/>
          </a:prstGeom>
          <a:noFill/>
        </p:spPr>
        <p:txBody>
          <a:bodyPr wrap="square" rtlCol="0">
            <a:spAutoFit/>
          </a:bodyPr>
          <a:lstStyle/>
          <a:p>
            <a:r>
              <a:rPr lang="en-US" sz="1200" dirty="0"/>
              <a:t>Blue Ocean Contact Center, which is also known as the first Call Center in Myanmar, run 24x7x365 for its customers and corporate businesses. Serve the public by one stop information sharing service and provide Call Center services to its </a:t>
            </a:r>
            <a:r>
              <a:rPr lang="en-US" sz="1200" dirty="0" smtClean="0"/>
              <a:t>client.</a:t>
            </a:r>
            <a:endParaRPr lang="en-US" sz="1200" dirty="0"/>
          </a:p>
        </p:txBody>
      </p:sp>
      <p:pic>
        <p:nvPicPr>
          <p:cNvPr id="1026" name="Picture 2" descr="http://www.blueoceanmgt.com/img/menu/menu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1875" y="1508343"/>
            <a:ext cx="2600325" cy="86677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63279" y="2873277"/>
            <a:ext cx="9237921" cy="3231654"/>
          </a:xfrm>
          <a:prstGeom prst="rect">
            <a:avLst/>
          </a:prstGeom>
          <a:noFill/>
        </p:spPr>
        <p:txBody>
          <a:bodyPr wrap="square" rtlCol="0">
            <a:spAutoFit/>
          </a:bodyPr>
          <a:lstStyle/>
          <a:p>
            <a:pPr marL="285750" indent="-285750" algn="just">
              <a:lnSpc>
                <a:spcPct val="150000"/>
              </a:lnSpc>
              <a:buFont typeface="Wingdings" pitchFamily="2" charset="2"/>
              <a:buChar char="ü"/>
            </a:pPr>
            <a:r>
              <a:rPr lang="en-US" sz="1200" dirty="0" smtClean="0"/>
              <a:t>Client agree to a one year contract term</a:t>
            </a:r>
          </a:p>
          <a:p>
            <a:pPr marL="285750" indent="-285750" algn="just">
              <a:lnSpc>
                <a:spcPct val="150000"/>
              </a:lnSpc>
              <a:buFont typeface="Wingdings" pitchFamily="2" charset="2"/>
              <a:buChar char="ü"/>
            </a:pPr>
            <a:r>
              <a:rPr lang="en-US" sz="1200" dirty="0" smtClean="0"/>
              <a:t>Client must provide training to call center agent one month prior to operation </a:t>
            </a:r>
          </a:p>
          <a:p>
            <a:pPr marL="285750" indent="-285750" algn="just">
              <a:lnSpc>
                <a:spcPct val="150000"/>
              </a:lnSpc>
              <a:buFont typeface="Wingdings" pitchFamily="2" charset="2"/>
              <a:buChar char="ü"/>
            </a:pPr>
            <a:r>
              <a:rPr lang="en-US" sz="1200" dirty="0" smtClean="0"/>
              <a:t>Client must agree to pay 50 percent down payment at the time of contract, the rest of payments can be made monthly.</a:t>
            </a:r>
          </a:p>
          <a:p>
            <a:pPr marL="285750" indent="-285750" algn="just">
              <a:lnSpc>
                <a:spcPct val="150000"/>
              </a:lnSpc>
              <a:buFont typeface="Wingdings" pitchFamily="2" charset="2"/>
              <a:buChar char="ü"/>
            </a:pPr>
            <a:r>
              <a:rPr lang="en-US" sz="1200" dirty="0" smtClean="0"/>
              <a:t>Call center assures to provide agents who are university-graduates, well-trained and experienced.  Client will be able to select amongst available agents.</a:t>
            </a:r>
          </a:p>
          <a:p>
            <a:pPr marL="285750" indent="-285750" algn="just">
              <a:lnSpc>
                <a:spcPct val="150000"/>
              </a:lnSpc>
              <a:buFont typeface="Wingdings" pitchFamily="2" charset="2"/>
              <a:buChar char="ü"/>
            </a:pPr>
            <a:r>
              <a:rPr lang="en-US" sz="1200" dirty="0" smtClean="0"/>
              <a:t>As standard system for hotline, incoming calls will be answered instantly by any available agent. If the client wishes to incorporate interactive voice recording such as forwarding to appropriate agent who specializes in certain category, there will be additional charges than the listed fees in the next page. These charges will be discussed in detail prior to signing of contract.</a:t>
            </a:r>
          </a:p>
          <a:p>
            <a:pPr marL="285750" indent="-285750" algn="just">
              <a:lnSpc>
                <a:spcPct val="150000"/>
              </a:lnSpc>
              <a:buFont typeface="Wingdings" pitchFamily="2" charset="2"/>
              <a:buChar char="ü"/>
            </a:pPr>
            <a:r>
              <a:rPr lang="en-US" sz="1200" dirty="0" smtClean="0"/>
              <a:t>Call center has assigned supervisors who will be keeping track of clock in-and-out time of agents and ensure they are working properly.</a:t>
            </a:r>
          </a:p>
          <a:p>
            <a:pPr marL="285750" indent="-285750" algn="just">
              <a:lnSpc>
                <a:spcPct val="150000"/>
              </a:lnSpc>
              <a:buFont typeface="Wingdings" pitchFamily="2" charset="2"/>
              <a:buChar char="ü"/>
            </a:pPr>
            <a:r>
              <a:rPr lang="en-US" sz="1200" dirty="0" smtClean="0"/>
              <a:t>Call center agents will be responsible to data management and directing call recordings to client at prescribed time intervals.</a:t>
            </a:r>
          </a:p>
          <a:p>
            <a:endParaRPr lang="en-US" sz="1200" dirty="0" smtClean="0"/>
          </a:p>
          <a:p>
            <a:pPr marL="285750" indent="-285750">
              <a:buFont typeface="Wingdings" pitchFamily="2" charset="2"/>
              <a:buChar char="ü"/>
            </a:pPr>
            <a:endParaRPr lang="en-US" sz="1200" dirty="0" smtClean="0"/>
          </a:p>
        </p:txBody>
      </p:sp>
      <p:cxnSp>
        <p:nvCxnSpPr>
          <p:cNvPr id="20" name="Straight Connector 19"/>
          <p:cNvCxnSpPr/>
          <p:nvPr/>
        </p:nvCxnSpPr>
        <p:spPr>
          <a:xfrm>
            <a:off x="363279" y="2375119"/>
            <a:ext cx="8704521" cy="0"/>
          </a:xfrm>
          <a:prstGeom prst="line">
            <a:avLst/>
          </a:prstGeom>
          <a:ln w="31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7824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4: Analysis of Payday Loan Business Ecosystems</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Blue Ocean</a:t>
            </a:r>
            <a:endParaRPr lang="en-US" sz="900" dirty="0"/>
          </a:p>
        </p:txBody>
      </p:sp>
      <p:sp>
        <p:nvSpPr>
          <p:cNvPr id="4" name="TextBox 3"/>
          <p:cNvSpPr txBox="1"/>
          <p:nvPr/>
        </p:nvSpPr>
        <p:spPr>
          <a:xfrm>
            <a:off x="82550" y="438093"/>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Availability of resources on an outsource basis</a:t>
            </a:r>
            <a:endParaRPr lang="en-US" sz="2400" dirty="0">
              <a:solidFill>
                <a:schemeClr val="tx2">
                  <a:lumMod val="50000"/>
                </a:schemeClr>
              </a:solidFill>
            </a:endParaRPr>
          </a:p>
        </p:txBody>
      </p:sp>
      <p:sp>
        <p:nvSpPr>
          <p:cNvPr id="5" name="TextBox 4"/>
          <p:cNvSpPr txBox="1"/>
          <p:nvPr/>
        </p:nvSpPr>
        <p:spPr>
          <a:xfrm>
            <a:off x="21796" y="98174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Call Center Outsourcing Price List (Monthly)</a:t>
            </a:r>
            <a:endParaRPr lang="en-US" sz="1600" dirty="0">
              <a:solidFill>
                <a:schemeClr val="tx2">
                  <a:lumMod val="50000"/>
                </a:schemeClr>
              </a:solidFill>
            </a:endParaRPr>
          </a:p>
        </p:txBody>
      </p:sp>
      <p:graphicFrame>
        <p:nvGraphicFramePr>
          <p:cNvPr id="10" name="Table 9"/>
          <p:cNvGraphicFramePr>
            <a:graphicFrameLocks noGrp="1"/>
          </p:cNvGraphicFramePr>
          <p:nvPr>
            <p:extLst>
              <p:ext uri="{D42A27DB-BD31-4B8C-83A1-F6EECF244321}">
                <p14:modId xmlns:p14="http://schemas.microsoft.com/office/powerpoint/2010/main" val="2140240627"/>
              </p:ext>
            </p:extLst>
          </p:nvPr>
        </p:nvGraphicFramePr>
        <p:xfrm>
          <a:off x="390363" y="1498600"/>
          <a:ext cx="9159446" cy="4368800"/>
        </p:xfrm>
        <a:graphic>
          <a:graphicData uri="http://schemas.openxmlformats.org/drawingml/2006/table">
            <a:tbl>
              <a:tblPr firstRow="1" bandRow="1">
                <a:tableStyleId>{BC89EF96-8CEA-46FF-86C4-4CE0E7609802}</a:tableStyleId>
              </a:tblPr>
              <a:tblGrid>
                <a:gridCol w="484745">
                  <a:extLst>
                    <a:ext uri="{9D8B030D-6E8A-4147-A177-3AD203B41FA5}">
                      <a16:colId xmlns:a16="http://schemas.microsoft.com/office/drawing/2014/main" val="20000"/>
                    </a:ext>
                  </a:extLst>
                </a:gridCol>
                <a:gridCol w="3504046">
                  <a:extLst>
                    <a:ext uri="{9D8B030D-6E8A-4147-A177-3AD203B41FA5}">
                      <a16:colId xmlns:a16="http://schemas.microsoft.com/office/drawing/2014/main" val="20001"/>
                    </a:ext>
                  </a:extLst>
                </a:gridCol>
                <a:gridCol w="1477330">
                  <a:extLst>
                    <a:ext uri="{9D8B030D-6E8A-4147-A177-3AD203B41FA5}">
                      <a16:colId xmlns:a16="http://schemas.microsoft.com/office/drawing/2014/main" val="20002"/>
                    </a:ext>
                  </a:extLst>
                </a:gridCol>
                <a:gridCol w="3693325">
                  <a:extLst>
                    <a:ext uri="{9D8B030D-6E8A-4147-A177-3AD203B41FA5}">
                      <a16:colId xmlns:a16="http://schemas.microsoft.com/office/drawing/2014/main" val="20003"/>
                    </a:ext>
                  </a:extLst>
                </a:gridCol>
              </a:tblGrid>
              <a:tr h="304800">
                <a:tc>
                  <a:txBody>
                    <a:bodyPr/>
                    <a:lstStyle/>
                    <a:p>
                      <a:r>
                        <a:rPr lang="en-US" sz="1200" dirty="0" smtClean="0">
                          <a:solidFill>
                            <a:srgbClr val="FFFFFF"/>
                          </a:solidFill>
                        </a:rPr>
                        <a:t>No</a:t>
                      </a:r>
                      <a:endParaRPr lang="en-US" sz="1200" dirty="0">
                        <a:solidFill>
                          <a:srgbClr val="FFFFFF"/>
                        </a:solidFill>
                      </a:endParaRPr>
                    </a:p>
                  </a:txBody>
                  <a:tcPr>
                    <a:solidFill>
                      <a:srgbClr val="17375E"/>
                    </a:solidFill>
                  </a:tcPr>
                </a:tc>
                <a:tc>
                  <a:txBody>
                    <a:bodyPr/>
                    <a:lstStyle/>
                    <a:p>
                      <a:r>
                        <a:rPr lang="en-US" sz="1200" dirty="0" smtClean="0">
                          <a:solidFill>
                            <a:srgbClr val="FFFFFF"/>
                          </a:solidFill>
                        </a:rPr>
                        <a:t>Description</a:t>
                      </a:r>
                      <a:endParaRPr lang="en-US" sz="1200" dirty="0">
                        <a:solidFill>
                          <a:srgbClr val="FFFFFF"/>
                        </a:solidFill>
                      </a:endParaRPr>
                    </a:p>
                  </a:txBody>
                  <a:tcPr>
                    <a:solidFill>
                      <a:srgbClr val="17375E"/>
                    </a:solidFill>
                  </a:tcPr>
                </a:tc>
                <a:tc>
                  <a:txBody>
                    <a:bodyPr/>
                    <a:lstStyle/>
                    <a:p>
                      <a:r>
                        <a:rPr lang="en-US" sz="1200" dirty="0" smtClean="0">
                          <a:solidFill>
                            <a:srgbClr val="FFFFFF"/>
                          </a:solidFill>
                        </a:rPr>
                        <a:t>Price (KS)</a:t>
                      </a:r>
                      <a:endParaRPr lang="en-US" sz="1200" b="0" i="1" dirty="0">
                        <a:solidFill>
                          <a:srgbClr val="FFFFFF"/>
                        </a:solidFill>
                      </a:endParaRPr>
                    </a:p>
                  </a:txBody>
                  <a:tcPr>
                    <a:solidFill>
                      <a:srgbClr val="17375E"/>
                    </a:solidFill>
                  </a:tcPr>
                </a:tc>
                <a:tc>
                  <a:txBody>
                    <a:bodyPr/>
                    <a:lstStyle/>
                    <a:p>
                      <a:r>
                        <a:rPr lang="en-US" sz="1200" dirty="0" smtClean="0">
                          <a:solidFill>
                            <a:srgbClr val="FFFFFF"/>
                          </a:solidFill>
                        </a:rPr>
                        <a:t> Remark</a:t>
                      </a:r>
                      <a:endParaRPr lang="en-US" sz="1200" dirty="0">
                        <a:solidFill>
                          <a:srgbClr val="FFFFFF"/>
                        </a:solidFill>
                      </a:endParaRPr>
                    </a:p>
                  </a:txBody>
                  <a:tcPr>
                    <a:solidFill>
                      <a:srgbClr val="17375E"/>
                    </a:solidFill>
                  </a:tcPr>
                </a:tc>
                <a:extLst>
                  <a:ext uri="{0D108BD9-81ED-4DB2-BD59-A6C34878D82A}">
                    <a16:rowId xmlns:a16="http://schemas.microsoft.com/office/drawing/2014/main" val="10000"/>
                  </a:ext>
                </a:extLst>
              </a:tr>
              <a:tr h="370840">
                <a:tc>
                  <a:txBody>
                    <a:bodyPr/>
                    <a:lstStyle/>
                    <a:p>
                      <a:r>
                        <a:rPr lang="en-US" sz="1200" dirty="0" smtClean="0"/>
                        <a:t>1</a:t>
                      </a:r>
                      <a:endParaRPr lang="en-US" sz="1200" dirty="0"/>
                    </a:p>
                  </a:txBody>
                  <a:tcPr/>
                </a:tc>
                <a:tc>
                  <a:txBody>
                    <a:bodyPr/>
                    <a:lstStyle/>
                    <a:p>
                      <a:r>
                        <a:rPr lang="en-US" sz="1200" dirty="0" smtClean="0"/>
                        <a:t>7 digits</a:t>
                      </a:r>
                      <a:r>
                        <a:rPr lang="en-US" sz="1200" baseline="0" dirty="0" smtClean="0"/>
                        <a:t> (2399xxx)</a:t>
                      </a:r>
                      <a:endParaRPr lang="en-US" sz="1200" dirty="0"/>
                    </a:p>
                  </a:txBody>
                  <a:tcPr/>
                </a:tc>
                <a:tc>
                  <a:txBody>
                    <a:bodyPr/>
                    <a:lstStyle/>
                    <a:p>
                      <a:r>
                        <a:rPr lang="en-US" sz="1200" dirty="0" smtClean="0"/>
                        <a:t>300,000</a:t>
                      </a:r>
                      <a:endParaRPr lang="en-US" sz="1200" dirty="0"/>
                    </a:p>
                  </a:txBody>
                  <a:tcPr>
                    <a:solidFill>
                      <a:srgbClr val="4F81BD">
                        <a:alpha val="20000"/>
                      </a:srgbClr>
                    </a:solidFill>
                  </a:tcPr>
                </a:tc>
                <a:tc>
                  <a:txBody>
                    <a:bodyPr/>
                    <a:lstStyle/>
                    <a:p>
                      <a:r>
                        <a:rPr lang="en-US" sz="1200" dirty="0" smtClean="0"/>
                        <a:t>Seven Digit Hotline Number</a:t>
                      </a:r>
                      <a:endParaRPr lang="en-US" sz="1200" dirty="0"/>
                    </a:p>
                  </a:txBody>
                  <a:tcPr>
                    <a:solidFill>
                      <a:srgbClr val="4F81BD">
                        <a:alpha val="20000"/>
                      </a:srgbClr>
                    </a:solidFill>
                  </a:tcPr>
                </a:tc>
                <a:extLst>
                  <a:ext uri="{0D108BD9-81ED-4DB2-BD59-A6C34878D82A}">
                    <a16:rowId xmlns:a16="http://schemas.microsoft.com/office/drawing/2014/main" val="10001"/>
                  </a:ext>
                </a:extLst>
              </a:tr>
              <a:tr h="370840">
                <a:tc rowSpan="4">
                  <a:txBody>
                    <a:bodyPr/>
                    <a:lstStyle/>
                    <a:p>
                      <a:r>
                        <a:rPr lang="en-US" sz="1200" dirty="0" smtClean="0"/>
                        <a:t>2</a:t>
                      </a:r>
                      <a:endParaRPr lang="en-US" sz="1200" dirty="0"/>
                    </a:p>
                  </a:txBody>
                  <a:tcPr anchor="ctr"/>
                </a:tc>
                <a:tc rowSpan="4">
                  <a:txBody>
                    <a:bodyPr/>
                    <a:lstStyle/>
                    <a:p>
                      <a:r>
                        <a:rPr lang="en-US" sz="1200" dirty="0" smtClean="0"/>
                        <a:t>Per</a:t>
                      </a:r>
                      <a:r>
                        <a:rPr lang="en-US" sz="1200" baseline="0" dirty="0" smtClean="0"/>
                        <a:t> Seat Rental Pricing</a:t>
                      </a:r>
                      <a:endParaRPr lang="en-US" sz="1200" dirty="0"/>
                    </a:p>
                  </a:txBody>
                  <a:tcPr anchor="ctr"/>
                </a:tc>
                <a:tc>
                  <a:txBody>
                    <a:bodyPr/>
                    <a:lstStyle/>
                    <a:p>
                      <a:r>
                        <a:rPr lang="en-US" sz="1200" dirty="0" smtClean="0"/>
                        <a:t>250,000</a:t>
                      </a:r>
                      <a:r>
                        <a:rPr lang="en-US" sz="1200" baseline="0" dirty="0" smtClean="0"/>
                        <a:t> (8 </a:t>
                      </a:r>
                      <a:r>
                        <a:rPr lang="en-US" sz="1200" baseline="0" dirty="0" err="1" smtClean="0"/>
                        <a:t>Hrs</a:t>
                      </a:r>
                      <a:r>
                        <a:rPr lang="en-US" sz="1200" baseline="0" dirty="0" smtClean="0"/>
                        <a:t>)</a:t>
                      </a:r>
                      <a:endParaRPr lang="en-US" sz="1200" dirty="0"/>
                    </a:p>
                  </a:txBody>
                  <a:tcPr/>
                </a:tc>
                <a:tc rowSpan="4">
                  <a:txBody>
                    <a:bodyPr/>
                    <a:lstStyle/>
                    <a:p>
                      <a:endParaRPr lang="en-US" sz="1200" dirty="0"/>
                    </a:p>
                  </a:txBody>
                  <a:tcPr/>
                </a:tc>
                <a:extLst>
                  <a:ext uri="{0D108BD9-81ED-4DB2-BD59-A6C34878D82A}">
                    <a16:rowId xmlns:a16="http://schemas.microsoft.com/office/drawing/2014/main" val="10002"/>
                  </a:ext>
                </a:extLst>
              </a:tr>
              <a:tr h="370840">
                <a:tc vMerge="1">
                  <a:txBody>
                    <a:bodyPr/>
                    <a:lstStyle/>
                    <a:p>
                      <a:endParaRPr lang="en-US" dirty="0"/>
                    </a:p>
                  </a:txBody>
                  <a:tcPr/>
                </a:tc>
                <a:tc vMerge="1">
                  <a:txBody>
                    <a:bodyPr/>
                    <a:lstStyle/>
                    <a:p>
                      <a:endParaRPr lang="en-US" dirty="0"/>
                    </a:p>
                  </a:txBody>
                  <a:tcPr/>
                </a:tc>
                <a:tc>
                  <a:txBody>
                    <a:bodyPr/>
                    <a:lstStyle/>
                    <a:p>
                      <a:r>
                        <a:rPr lang="en-US" sz="1200" dirty="0" smtClean="0"/>
                        <a:t>500,000 (24</a:t>
                      </a:r>
                      <a:r>
                        <a:rPr lang="en-US" sz="1200" baseline="0" dirty="0" smtClean="0"/>
                        <a:t> </a:t>
                      </a:r>
                      <a:r>
                        <a:rPr lang="en-US" sz="1200" baseline="0" dirty="0" err="1" smtClean="0"/>
                        <a:t>Hrs</a:t>
                      </a:r>
                      <a:r>
                        <a:rPr lang="en-US" sz="1200" baseline="0" dirty="0" smtClean="0"/>
                        <a:t>)</a:t>
                      </a:r>
                      <a:endParaRPr lang="en-US" sz="1200" dirty="0"/>
                    </a:p>
                  </a:txBody>
                  <a:tcPr/>
                </a:tc>
                <a:tc vMerge="1">
                  <a:txBody>
                    <a:bodyPr/>
                    <a:lstStyle/>
                    <a:p>
                      <a:endParaRPr lang="en-US" sz="1200" dirty="0"/>
                    </a:p>
                  </a:txBody>
                  <a:tcPr/>
                </a:tc>
                <a:extLst>
                  <a:ext uri="{0D108BD9-81ED-4DB2-BD59-A6C34878D82A}">
                    <a16:rowId xmlns:a16="http://schemas.microsoft.com/office/drawing/2014/main" val="10003"/>
                  </a:ext>
                </a:extLst>
              </a:tr>
              <a:tr h="370840">
                <a:tc vMerge="1">
                  <a:txBody>
                    <a:bodyPr/>
                    <a:lstStyle/>
                    <a:p>
                      <a:endParaRPr lang="en-US" dirty="0"/>
                    </a:p>
                  </a:txBody>
                  <a:tcPr/>
                </a:tc>
                <a:tc vMerge="1">
                  <a:txBody>
                    <a:bodyPr/>
                    <a:lstStyle/>
                    <a:p>
                      <a:endParaRPr lang="en-US" dirty="0"/>
                    </a:p>
                  </a:txBody>
                  <a:tcPr/>
                </a:tc>
                <a:tc>
                  <a:txBody>
                    <a:bodyPr/>
                    <a:lstStyle/>
                    <a:p>
                      <a:r>
                        <a:rPr lang="en-US" sz="1200" dirty="0" smtClean="0"/>
                        <a:t>350,000 (16 </a:t>
                      </a:r>
                      <a:r>
                        <a:rPr lang="en-US" sz="1200" dirty="0" err="1" smtClean="0"/>
                        <a:t>Hrs</a:t>
                      </a:r>
                      <a:r>
                        <a:rPr lang="en-US" sz="1200" dirty="0" smtClean="0"/>
                        <a:t>)</a:t>
                      </a:r>
                      <a:endParaRPr lang="en-US" sz="1200" dirty="0"/>
                    </a:p>
                  </a:txBody>
                  <a:tcPr/>
                </a:tc>
                <a:tc vMerge="1">
                  <a:txBody>
                    <a:bodyPr/>
                    <a:lstStyle/>
                    <a:p>
                      <a:endParaRPr lang="en-US" sz="1200" dirty="0"/>
                    </a:p>
                  </a:txBody>
                  <a:tcPr/>
                </a:tc>
                <a:extLst>
                  <a:ext uri="{0D108BD9-81ED-4DB2-BD59-A6C34878D82A}">
                    <a16:rowId xmlns:a16="http://schemas.microsoft.com/office/drawing/2014/main" val="10004"/>
                  </a:ext>
                </a:extLst>
              </a:tr>
              <a:tr h="370840">
                <a:tc vMerge="1">
                  <a:txBody>
                    <a:bodyPr/>
                    <a:lstStyle/>
                    <a:p>
                      <a:endParaRPr lang="en-US" dirty="0"/>
                    </a:p>
                  </a:txBody>
                  <a:tcPr/>
                </a:tc>
                <a:tc vMerge="1">
                  <a:txBody>
                    <a:bodyPr/>
                    <a:lstStyle/>
                    <a:p>
                      <a:endParaRPr lang="en-US" dirty="0"/>
                    </a:p>
                  </a:txBody>
                  <a:tcPr/>
                </a:tc>
                <a:tc>
                  <a:txBody>
                    <a:bodyPr/>
                    <a:lstStyle/>
                    <a:p>
                      <a:r>
                        <a:rPr lang="en-US" sz="1200" dirty="0" smtClean="0"/>
                        <a:t>300,000</a:t>
                      </a:r>
                      <a:r>
                        <a:rPr lang="en-US" sz="1200" baseline="0" dirty="0" smtClean="0"/>
                        <a:t> (12 </a:t>
                      </a:r>
                      <a:r>
                        <a:rPr lang="en-US" sz="1200" baseline="0" dirty="0" err="1" smtClean="0"/>
                        <a:t>Hrs</a:t>
                      </a:r>
                      <a:r>
                        <a:rPr lang="en-US" sz="1200" baseline="0" dirty="0" smtClean="0"/>
                        <a:t>)</a:t>
                      </a:r>
                      <a:endParaRPr lang="en-US" sz="1200" dirty="0"/>
                    </a:p>
                  </a:txBody>
                  <a:tcPr/>
                </a:tc>
                <a:tc vMerge="1">
                  <a:txBody>
                    <a:bodyPr/>
                    <a:lstStyle/>
                    <a:p>
                      <a:endParaRPr lang="en-US" sz="1200" dirty="0"/>
                    </a:p>
                  </a:txBody>
                  <a:tcPr/>
                </a:tc>
                <a:extLst>
                  <a:ext uri="{0D108BD9-81ED-4DB2-BD59-A6C34878D82A}">
                    <a16:rowId xmlns:a16="http://schemas.microsoft.com/office/drawing/2014/main" val="10005"/>
                  </a:ext>
                </a:extLst>
              </a:tr>
              <a:tr h="370840">
                <a:tc>
                  <a:txBody>
                    <a:bodyPr/>
                    <a:lstStyle/>
                    <a:p>
                      <a:r>
                        <a:rPr lang="en-US" sz="1200" dirty="0" smtClean="0"/>
                        <a:t>3</a:t>
                      </a:r>
                      <a:endParaRPr lang="en-US" sz="1200" dirty="0"/>
                    </a:p>
                  </a:txBody>
                  <a:tcPr anchor="ctr"/>
                </a:tc>
                <a:tc>
                  <a:txBody>
                    <a:bodyPr/>
                    <a:lstStyle/>
                    <a:p>
                      <a:r>
                        <a:rPr lang="en-US" sz="1200" dirty="0" smtClean="0"/>
                        <a:t>Call Center</a:t>
                      </a:r>
                      <a:r>
                        <a:rPr lang="en-US" sz="1200" baseline="0" dirty="0" smtClean="0"/>
                        <a:t> Agent (8hr Shift)</a:t>
                      </a:r>
                      <a:endParaRPr lang="en-US" sz="1200" dirty="0"/>
                    </a:p>
                  </a:txBody>
                  <a:tcPr anchor="ctr"/>
                </a:tc>
                <a:tc>
                  <a:txBody>
                    <a:bodyPr/>
                    <a:lstStyle/>
                    <a:p>
                      <a:r>
                        <a:rPr lang="en-US" sz="1200" dirty="0" smtClean="0"/>
                        <a:t>180,000</a:t>
                      </a:r>
                      <a:endParaRPr lang="en-US" sz="1200" dirty="0"/>
                    </a:p>
                  </a:txBody>
                  <a:tcPr anchor="ctr"/>
                </a:tc>
                <a:tc>
                  <a:txBody>
                    <a:bodyPr/>
                    <a:lstStyle/>
                    <a:p>
                      <a:r>
                        <a:rPr lang="en-US" sz="1200" dirty="0" smtClean="0"/>
                        <a:t>Must</a:t>
                      </a:r>
                      <a:r>
                        <a:rPr lang="en-US" sz="1200" baseline="0" dirty="0" smtClean="0"/>
                        <a:t> hire an additional call center agent who will be responsible to take in place of call-out and leave of other agents.</a:t>
                      </a:r>
                      <a:endParaRPr lang="en-US" sz="1200" dirty="0"/>
                    </a:p>
                  </a:txBody>
                  <a:tcPr/>
                </a:tc>
                <a:extLst>
                  <a:ext uri="{0D108BD9-81ED-4DB2-BD59-A6C34878D82A}">
                    <a16:rowId xmlns:a16="http://schemas.microsoft.com/office/drawing/2014/main" val="10006"/>
                  </a:ext>
                </a:extLst>
              </a:tr>
              <a:tr h="370840">
                <a:tc>
                  <a:txBody>
                    <a:bodyPr/>
                    <a:lstStyle/>
                    <a:p>
                      <a:r>
                        <a:rPr lang="en-US" sz="1200" dirty="0" smtClean="0"/>
                        <a:t>4</a:t>
                      </a:r>
                      <a:endParaRPr lang="en-US" sz="1200" dirty="0"/>
                    </a:p>
                  </a:txBody>
                  <a:tcPr/>
                </a:tc>
                <a:tc>
                  <a:txBody>
                    <a:bodyPr/>
                    <a:lstStyle/>
                    <a:p>
                      <a:r>
                        <a:rPr lang="en-US" sz="1200" dirty="0" smtClean="0"/>
                        <a:t>Team Leader</a:t>
                      </a:r>
                      <a:endParaRPr lang="en-US" sz="1200" dirty="0"/>
                    </a:p>
                  </a:txBody>
                  <a:tcPr/>
                </a:tc>
                <a:tc>
                  <a:txBody>
                    <a:bodyPr/>
                    <a:lstStyle/>
                    <a:p>
                      <a:r>
                        <a:rPr lang="en-US" sz="1200" dirty="0" smtClean="0"/>
                        <a:t>250,000</a:t>
                      </a:r>
                      <a:endParaRPr lang="en-US" sz="1200" dirty="0"/>
                    </a:p>
                  </a:txBody>
                  <a:tcPr/>
                </a:tc>
                <a:tc>
                  <a:txBody>
                    <a:bodyPr/>
                    <a:lstStyle/>
                    <a:p>
                      <a:r>
                        <a:rPr lang="en-US" sz="1200" dirty="0" smtClean="0"/>
                        <a:t>Manage</a:t>
                      </a:r>
                      <a:r>
                        <a:rPr lang="en-US" sz="1200" baseline="0" dirty="0" smtClean="0"/>
                        <a:t> the team of call center agents. Overtime for team leader is 3,000 Ks (Per hour)</a:t>
                      </a:r>
                      <a:endParaRPr lang="en-US" sz="1200" dirty="0"/>
                    </a:p>
                  </a:txBody>
                  <a:tcPr/>
                </a:tc>
                <a:extLst>
                  <a:ext uri="{0D108BD9-81ED-4DB2-BD59-A6C34878D82A}">
                    <a16:rowId xmlns:a16="http://schemas.microsoft.com/office/drawing/2014/main" val="10007"/>
                  </a:ext>
                </a:extLst>
              </a:tr>
              <a:tr h="370840">
                <a:tc>
                  <a:txBody>
                    <a:bodyPr/>
                    <a:lstStyle/>
                    <a:p>
                      <a:r>
                        <a:rPr lang="en-US" sz="1200" dirty="0" smtClean="0"/>
                        <a:t>5</a:t>
                      </a:r>
                      <a:endParaRPr lang="en-US" sz="1200" dirty="0"/>
                    </a:p>
                  </a:txBody>
                  <a:tcPr/>
                </a:tc>
                <a:tc>
                  <a:txBody>
                    <a:bodyPr/>
                    <a:lstStyle/>
                    <a:p>
                      <a:r>
                        <a:rPr lang="en-US" sz="1200" dirty="0" smtClean="0"/>
                        <a:t>Internet</a:t>
                      </a:r>
                      <a:r>
                        <a:rPr lang="en-US" sz="1200" baseline="0" dirty="0" smtClean="0"/>
                        <a:t> Service Per Seat</a:t>
                      </a:r>
                      <a:endParaRPr lang="en-US" sz="1200" dirty="0"/>
                    </a:p>
                  </a:txBody>
                  <a:tcPr/>
                </a:tc>
                <a:tc>
                  <a:txBody>
                    <a:bodyPr/>
                    <a:lstStyle/>
                    <a:p>
                      <a:r>
                        <a:rPr lang="en-US" sz="1200" dirty="0" smtClean="0"/>
                        <a:t>15,000</a:t>
                      </a:r>
                      <a:endParaRPr lang="en-US" sz="1200" dirty="0"/>
                    </a:p>
                  </a:txBody>
                  <a:tcPr/>
                </a:tc>
                <a:tc>
                  <a:txBody>
                    <a:bodyPr/>
                    <a:lstStyle/>
                    <a:p>
                      <a:endParaRPr lang="en-US" sz="1200" dirty="0"/>
                    </a:p>
                  </a:txBody>
                  <a:tcPr/>
                </a:tc>
                <a:extLst>
                  <a:ext uri="{0D108BD9-81ED-4DB2-BD59-A6C34878D82A}">
                    <a16:rowId xmlns:a16="http://schemas.microsoft.com/office/drawing/2014/main" val="10008"/>
                  </a:ext>
                </a:extLst>
              </a:tr>
              <a:tr h="370840">
                <a:tc>
                  <a:txBody>
                    <a:bodyPr/>
                    <a:lstStyle/>
                    <a:p>
                      <a:r>
                        <a:rPr lang="en-US" sz="1200" dirty="0" smtClean="0"/>
                        <a:t>6</a:t>
                      </a:r>
                      <a:endParaRPr lang="en-US" sz="1200" dirty="0"/>
                    </a:p>
                  </a:txBody>
                  <a:tcPr/>
                </a:tc>
                <a:tc>
                  <a:txBody>
                    <a:bodyPr/>
                    <a:lstStyle/>
                    <a:p>
                      <a:r>
                        <a:rPr lang="en-US" sz="1200" dirty="0" smtClean="0"/>
                        <a:t>Database Management</a:t>
                      </a:r>
                      <a:r>
                        <a:rPr lang="en-US" sz="1200" baseline="0" dirty="0" smtClean="0"/>
                        <a:t> Report</a:t>
                      </a:r>
                      <a:endParaRPr lang="en-US" sz="1200" dirty="0"/>
                    </a:p>
                  </a:txBody>
                  <a:tcPr/>
                </a:tc>
                <a:tc>
                  <a:txBody>
                    <a:bodyPr/>
                    <a:lstStyle/>
                    <a:p>
                      <a:r>
                        <a:rPr lang="en-US" sz="1200" dirty="0" smtClean="0"/>
                        <a:t>150,000</a:t>
                      </a:r>
                      <a:endParaRPr lang="en-US" sz="1200" dirty="0"/>
                    </a:p>
                  </a:txBody>
                  <a:tcPr/>
                </a:tc>
                <a:tc>
                  <a:txBody>
                    <a:bodyPr/>
                    <a:lstStyle/>
                    <a:p>
                      <a:r>
                        <a:rPr lang="en-US" sz="1200" dirty="0" smtClean="0"/>
                        <a:t>Will be necessary to manage call</a:t>
                      </a:r>
                      <a:r>
                        <a:rPr lang="en-US" sz="1200" baseline="0" dirty="0" smtClean="0"/>
                        <a:t> recordings</a:t>
                      </a:r>
                      <a:endParaRPr lang="en-US" sz="1200" dirty="0"/>
                    </a:p>
                  </a:txBody>
                  <a:tcPr/>
                </a:tc>
                <a:extLst>
                  <a:ext uri="{0D108BD9-81ED-4DB2-BD59-A6C34878D82A}">
                    <a16:rowId xmlns:a16="http://schemas.microsoft.com/office/drawing/2014/main" val="10009"/>
                  </a:ext>
                </a:extLst>
              </a:tr>
              <a:tr h="370840">
                <a:tc>
                  <a:txBody>
                    <a:bodyPr/>
                    <a:lstStyle/>
                    <a:p>
                      <a:r>
                        <a:rPr lang="en-US" sz="1200" dirty="0" smtClean="0"/>
                        <a:t>7</a:t>
                      </a:r>
                      <a:endParaRPr lang="en-US" sz="1200" dirty="0"/>
                    </a:p>
                  </a:txBody>
                  <a:tcPr/>
                </a:tc>
                <a:tc>
                  <a:txBody>
                    <a:bodyPr/>
                    <a:lstStyle/>
                    <a:p>
                      <a:r>
                        <a:rPr lang="en-US" sz="1200" dirty="0" smtClean="0"/>
                        <a:t>Server Hosting</a:t>
                      </a:r>
                      <a:endParaRPr lang="en-US" sz="1200" dirty="0"/>
                    </a:p>
                  </a:txBody>
                  <a:tcPr/>
                </a:tc>
                <a:tc>
                  <a:txBody>
                    <a:bodyPr/>
                    <a:lstStyle/>
                    <a:p>
                      <a:r>
                        <a:rPr lang="en-US" sz="1200" dirty="0" smtClean="0"/>
                        <a:t>150,000</a:t>
                      </a:r>
                      <a:endParaRPr lang="en-US" sz="1200" dirty="0"/>
                    </a:p>
                  </a:txBody>
                  <a:tcPr/>
                </a:tc>
                <a:tc>
                  <a:txBody>
                    <a:bodyPr/>
                    <a:lstStyle/>
                    <a:p>
                      <a:r>
                        <a:rPr lang="en-US" sz="1200" dirty="0" smtClean="0"/>
                        <a:t>Mandatory</a:t>
                      </a:r>
                      <a:endParaRPr lang="en-US" sz="1200"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43034877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941132484"/>
              </p:ext>
            </p:extLst>
          </p:nvPr>
        </p:nvGraphicFramePr>
        <p:xfrm>
          <a:off x="1651000" y="1227668"/>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1600201" y="5562600"/>
            <a:ext cx="6553200" cy="400114"/>
            <a:chOff x="308847" y="3802407"/>
            <a:chExt cx="6236377" cy="400114"/>
          </a:xfrm>
        </p:grpSpPr>
        <p:sp>
          <p:nvSpPr>
            <p:cNvPr id="5" name="Rectangle 4"/>
            <p:cNvSpPr/>
            <p:nvPr/>
          </p:nvSpPr>
          <p:spPr>
            <a:xfrm>
              <a:off x="308847" y="3802407"/>
              <a:ext cx="6236377" cy="400114"/>
            </a:xfrm>
            <a:prstGeom prst="rect">
              <a:avLst/>
            </a:pr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smtClean="0">
                  <a:solidFill>
                    <a:srgbClr val="1F497D">
                      <a:lumMod val="75000"/>
                    </a:srgbClr>
                  </a:solidFill>
                </a:rPr>
                <a:t>    Section 8: M&amp;A Target Shortlisting and Their Comparative Analysis</a:t>
              </a:r>
              <a:endParaRPr lang="en-US" dirty="0">
                <a:solidFill>
                  <a:srgbClr val="1F497D">
                    <a:lumMod val="75000"/>
                  </a:srgbClr>
                </a:solidFill>
              </a:endParaRPr>
            </a:p>
          </p:txBody>
        </p:sp>
        <p:sp>
          <p:nvSpPr>
            <p:cNvPr id="6" name="Rectangle 5"/>
            <p:cNvSpPr/>
            <p:nvPr/>
          </p:nvSpPr>
          <p:spPr>
            <a:xfrm>
              <a:off x="308847" y="3802407"/>
              <a:ext cx="6236377" cy="4001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7591" tIns="27940" rIns="27940" bIns="27940" numCol="1" spcCol="1270" anchor="ctr" anchorCtr="0">
              <a:noAutofit/>
            </a:bodyPr>
            <a:lstStyle/>
            <a:p>
              <a:pPr defTabSz="488950">
                <a:lnSpc>
                  <a:spcPct val="90000"/>
                </a:lnSpc>
                <a:spcAft>
                  <a:spcPct val="35000"/>
                </a:spcAft>
              </a:pPr>
              <a:endParaRPr lang="en-US" sz="1100">
                <a:solidFill>
                  <a:prstClr val="white"/>
                </a:solidFill>
              </a:endParaRPr>
            </a:p>
          </p:txBody>
        </p:sp>
      </p:grpSp>
      <p:sp>
        <p:nvSpPr>
          <p:cNvPr id="4" name="Oval 3"/>
          <p:cNvSpPr/>
          <p:nvPr/>
        </p:nvSpPr>
        <p:spPr>
          <a:xfrm>
            <a:off x="1350128" y="5512586"/>
            <a:ext cx="500143" cy="500142"/>
          </a:xfrm>
          <a:prstGeom prst="ellipse">
            <a:avLst/>
          </a:prstGeom>
          <a:ln>
            <a:solidFill>
              <a:schemeClr val="bg1">
                <a:lumMod val="65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TextBox 6"/>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Research Services in Microfinance Sector</a:t>
            </a:r>
            <a:endParaRPr lang="en-US" sz="2400" dirty="0">
              <a:solidFill>
                <a:srgbClr val="1F497D">
                  <a:lumMod val="50000"/>
                </a:srgbClr>
              </a:solidFill>
            </a:endParaRPr>
          </a:p>
        </p:txBody>
      </p:sp>
    </p:spTree>
    <p:extLst>
      <p:ext uri="{BB962C8B-B14F-4D97-AF65-F5344CB8AC3E}">
        <p14:creationId xmlns:p14="http://schemas.microsoft.com/office/powerpoint/2010/main" val="23962080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7992" y="2362200"/>
            <a:ext cx="4477764" cy="338554"/>
          </a:xfrm>
          <a:prstGeom prst="rect">
            <a:avLst/>
          </a:prstGeom>
          <a:noFill/>
        </p:spPr>
        <p:txBody>
          <a:bodyPr wrap="none" rtlCol="0">
            <a:spAutoFit/>
          </a:bodyPr>
          <a:lstStyle/>
          <a:p>
            <a:r>
              <a:rPr lang="en-US" sz="1600" b="1" dirty="0" smtClean="0">
                <a:solidFill>
                  <a:prstClr val="black"/>
                </a:solidFill>
              </a:rPr>
              <a:t>Policy framework regarding to microfinance sector</a:t>
            </a:r>
          </a:p>
        </p:txBody>
      </p:sp>
      <p:graphicFrame>
        <p:nvGraphicFramePr>
          <p:cNvPr id="6" name="Table 5"/>
          <p:cNvGraphicFramePr>
            <a:graphicFrameLocks noGrp="1"/>
          </p:cNvGraphicFramePr>
          <p:nvPr>
            <p:extLst>
              <p:ext uri="{D42A27DB-BD31-4B8C-83A1-F6EECF244321}">
                <p14:modId xmlns:p14="http://schemas.microsoft.com/office/powerpoint/2010/main" val="579454102"/>
              </p:ext>
            </p:extLst>
          </p:nvPr>
        </p:nvGraphicFramePr>
        <p:xfrm>
          <a:off x="82551" y="1447800"/>
          <a:ext cx="9716593" cy="4889784"/>
        </p:xfrm>
        <a:graphic>
          <a:graphicData uri="http://schemas.openxmlformats.org/drawingml/2006/table">
            <a:tbl>
              <a:tblPr firstRow="1" bandRow="1">
                <a:tableStyleId>{5C22544A-7EE6-4342-B048-85BDC9FD1C3A}</a:tableStyleId>
              </a:tblPr>
              <a:tblGrid>
                <a:gridCol w="2313474">
                  <a:extLst>
                    <a:ext uri="{9D8B030D-6E8A-4147-A177-3AD203B41FA5}">
                      <a16:colId xmlns:a16="http://schemas.microsoft.com/office/drawing/2014/main" val="20000"/>
                    </a:ext>
                  </a:extLst>
                </a:gridCol>
                <a:gridCol w="771158">
                  <a:extLst>
                    <a:ext uri="{9D8B030D-6E8A-4147-A177-3AD203B41FA5}">
                      <a16:colId xmlns:a16="http://schemas.microsoft.com/office/drawing/2014/main" val="20001"/>
                    </a:ext>
                  </a:extLst>
                </a:gridCol>
                <a:gridCol w="925390">
                  <a:extLst>
                    <a:ext uri="{9D8B030D-6E8A-4147-A177-3AD203B41FA5}">
                      <a16:colId xmlns:a16="http://schemas.microsoft.com/office/drawing/2014/main" val="20002"/>
                    </a:ext>
                  </a:extLst>
                </a:gridCol>
                <a:gridCol w="5706571">
                  <a:extLst>
                    <a:ext uri="{9D8B030D-6E8A-4147-A177-3AD203B41FA5}">
                      <a16:colId xmlns:a16="http://schemas.microsoft.com/office/drawing/2014/main" val="20003"/>
                    </a:ext>
                  </a:extLst>
                </a:gridCol>
              </a:tblGrid>
              <a:tr h="228600">
                <a:tc>
                  <a:txBody>
                    <a:bodyPr/>
                    <a:lstStyle/>
                    <a:p>
                      <a:pPr algn="ctr"/>
                      <a:r>
                        <a:rPr lang="en-US" sz="1100" dirty="0" smtClean="0"/>
                        <a:t>Name</a:t>
                      </a:r>
                      <a:endParaRPr lang="en-US" sz="1100" dirty="0"/>
                    </a:p>
                  </a:txBody>
                  <a:tcPr>
                    <a:solidFill>
                      <a:srgbClr val="17375E"/>
                    </a:solidFill>
                  </a:tcPr>
                </a:tc>
                <a:tc>
                  <a:txBody>
                    <a:bodyPr/>
                    <a:lstStyle/>
                    <a:p>
                      <a:pPr algn="ctr"/>
                      <a:r>
                        <a:rPr lang="en-US" sz="1100" dirty="0" smtClean="0"/>
                        <a:t>Year</a:t>
                      </a:r>
                      <a:endParaRPr lang="en-US" sz="1100" dirty="0"/>
                    </a:p>
                  </a:txBody>
                  <a:tcPr>
                    <a:solidFill>
                      <a:srgbClr val="17375E"/>
                    </a:solidFill>
                  </a:tcPr>
                </a:tc>
                <a:tc>
                  <a:txBody>
                    <a:bodyPr/>
                    <a:lstStyle/>
                    <a:p>
                      <a:pPr algn="ctr"/>
                      <a:r>
                        <a:rPr lang="en-US" sz="1100" dirty="0" smtClean="0"/>
                        <a:t>Type</a:t>
                      </a:r>
                      <a:endParaRPr lang="en-US" sz="1100" dirty="0"/>
                    </a:p>
                  </a:txBody>
                  <a:tcPr>
                    <a:solidFill>
                      <a:srgbClr val="17375E"/>
                    </a:solidFill>
                  </a:tcPr>
                </a:tc>
                <a:tc>
                  <a:txBody>
                    <a:bodyPr/>
                    <a:lstStyle/>
                    <a:p>
                      <a:pPr algn="ctr"/>
                      <a:r>
                        <a:rPr lang="en-US" sz="1100" dirty="0" smtClean="0"/>
                        <a:t>Summary</a:t>
                      </a:r>
                      <a:endParaRPr lang="en-US" sz="1100" dirty="0"/>
                    </a:p>
                  </a:txBody>
                  <a:tcPr>
                    <a:solidFill>
                      <a:srgbClr val="17375E"/>
                    </a:solidFill>
                  </a:tcPr>
                </a:tc>
                <a:extLst>
                  <a:ext uri="{0D108BD9-81ED-4DB2-BD59-A6C34878D82A}">
                    <a16:rowId xmlns:a16="http://schemas.microsoft.com/office/drawing/2014/main" val="10000"/>
                  </a:ext>
                </a:extLst>
              </a:tr>
              <a:tr h="392875">
                <a:tc>
                  <a:txBody>
                    <a:bodyPr/>
                    <a:lstStyle/>
                    <a:p>
                      <a:r>
                        <a:rPr lang="en-US" sz="1100" dirty="0" smtClean="0"/>
                        <a:t>Microfinance Law </a:t>
                      </a:r>
                      <a:endParaRPr lang="en-US" sz="1100" dirty="0"/>
                    </a:p>
                  </a:txBody>
                  <a:tcPr>
                    <a:solidFill>
                      <a:srgbClr val="C6D9F1"/>
                    </a:solidFill>
                  </a:tcPr>
                </a:tc>
                <a:tc>
                  <a:txBody>
                    <a:bodyPr/>
                    <a:lstStyle/>
                    <a:p>
                      <a:r>
                        <a:rPr lang="en-US" sz="1100" dirty="0" smtClean="0"/>
                        <a:t>2011</a:t>
                      </a:r>
                      <a:endParaRPr lang="en-US" sz="1100" dirty="0"/>
                    </a:p>
                  </a:txBody>
                  <a:tcPr>
                    <a:solidFill>
                      <a:srgbClr val="C6D9F1"/>
                    </a:solidFill>
                  </a:tcPr>
                </a:tc>
                <a:tc>
                  <a:txBody>
                    <a:bodyPr/>
                    <a:lstStyle/>
                    <a:p>
                      <a:r>
                        <a:rPr lang="en-US" sz="1100" dirty="0" smtClean="0"/>
                        <a:t>Law</a:t>
                      </a:r>
                      <a:endParaRPr lang="en-US" sz="1100" dirty="0"/>
                    </a:p>
                  </a:txBody>
                  <a:tcPr>
                    <a:solidFill>
                      <a:srgbClr val="C6D9F1"/>
                    </a:solidFill>
                  </a:tcPr>
                </a:tc>
                <a:tc>
                  <a:txBody>
                    <a:bodyPr/>
                    <a:lstStyle/>
                    <a:p>
                      <a:r>
                        <a:rPr lang="en-US" sz="1100" dirty="0" smtClean="0"/>
                        <a:t>Brief</a:t>
                      </a:r>
                      <a:r>
                        <a:rPr lang="en-US" sz="1100" baseline="0" dirty="0" smtClean="0"/>
                        <a:t> introduction on the objectives of MFIs, formation of microfinance authorities and their duties and overview description of how microfinance institutions should operate and their functions and duties.</a:t>
                      </a:r>
                      <a:endParaRPr lang="en-US" sz="1100" dirty="0"/>
                    </a:p>
                  </a:txBody>
                  <a:tcPr>
                    <a:solidFill>
                      <a:srgbClr val="C6D9F1"/>
                    </a:solidFill>
                  </a:tcPr>
                </a:tc>
                <a:extLst>
                  <a:ext uri="{0D108BD9-81ED-4DB2-BD59-A6C34878D82A}">
                    <a16:rowId xmlns:a16="http://schemas.microsoft.com/office/drawing/2014/main" val="10001"/>
                  </a:ext>
                </a:extLst>
              </a:tr>
              <a:tr h="484366">
                <a:tc>
                  <a:txBody>
                    <a:bodyPr/>
                    <a:lstStyle/>
                    <a:p>
                      <a:r>
                        <a:rPr lang="en-US" sz="1100" dirty="0" smtClean="0"/>
                        <a:t>Procedures relating</a:t>
                      </a:r>
                      <a:r>
                        <a:rPr lang="en-US" sz="1100" baseline="0" dirty="0" smtClean="0"/>
                        <a:t> to microfinance activity</a:t>
                      </a:r>
                      <a:endParaRPr lang="en-US" sz="1100" dirty="0"/>
                    </a:p>
                  </a:txBody>
                  <a:tcPr/>
                </a:tc>
                <a:tc>
                  <a:txBody>
                    <a:bodyPr/>
                    <a:lstStyle/>
                    <a:p>
                      <a:r>
                        <a:rPr lang="en-US" sz="1100" dirty="0" smtClean="0"/>
                        <a:t>277/2011</a:t>
                      </a:r>
                      <a:endParaRPr lang="en-US" sz="1100" dirty="0"/>
                    </a:p>
                  </a:txBody>
                  <a:tcPr/>
                </a:tc>
                <a:tc>
                  <a:txBody>
                    <a:bodyPr/>
                    <a:lstStyle/>
                    <a:p>
                      <a:r>
                        <a:rPr lang="en-US" sz="1100" dirty="0" smtClean="0"/>
                        <a:t>Notification</a:t>
                      </a:r>
                      <a:endParaRPr lang="en-US" sz="1100" dirty="0"/>
                    </a:p>
                  </a:txBody>
                  <a:tcPr/>
                </a:tc>
                <a:tc>
                  <a:txBody>
                    <a:bodyPr/>
                    <a:lstStyle/>
                    <a:p>
                      <a:r>
                        <a:rPr lang="en-US" sz="1100" dirty="0" smtClean="0"/>
                        <a:t>Some</a:t>
                      </a:r>
                      <a:r>
                        <a:rPr lang="en-US" sz="1100" baseline="0" dirty="0" smtClean="0"/>
                        <a:t> of the chapters including in this notification are rather redundant from the microfinance law. Others include allowed activities, auditing standards and auditors and restriction on confidential information of MFIs.</a:t>
                      </a:r>
                      <a:endParaRPr lang="en-US" sz="1100" dirty="0"/>
                    </a:p>
                  </a:txBody>
                  <a:tcPr/>
                </a:tc>
                <a:extLst>
                  <a:ext uri="{0D108BD9-81ED-4DB2-BD59-A6C34878D82A}">
                    <a16:rowId xmlns:a16="http://schemas.microsoft.com/office/drawing/2014/main" val="10002"/>
                  </a:ext>
                </a:extLst>
              </a:tr>
              <a:tr h="440353">
                <a:tc>
                  <a:txBody>
                    <a:bodyPr/>
                    <a:lstStyle/>
                    <a:p>
                      <a:r>
                        <a:rPr lang="en-US" sz="1100" dirty="0" smtClean="0"/>
                        <a:t>Notification from MSC</a:t>
                      </a:r>
                      <a:endParaRPr lang="en-US" sz="1100" dirty="0"/>
                    </a:p>
                  </a:txBody>
                  <a:tcPr>
                    <a:solidFill>
                      <a:srgbClr val="C6D9F1"/>
                    </a:solidFill>
                  </a:tcPr>
                </a:tc>
                <a:tc>
                  <a:txBody>
                    <a:bodyPr/>
                    <a:lstStyle/>
                    <a:p>
                      <a:r>
                        <a:rPr lang="en-US" sz="1100" dirty="0" smtClean="0"/>
                        <a:t>1/2011</a:t>
                      </a:r>
                      <a:endParaRPr lang="en-US" sz="1100" dirty="0"/>
                    </a:p>
                  </a:txBody>
                  <a:tcPr>
                    <a:solidFill>
                      <a:srgbClr val="C6D9F1"/>
                    </a:solidFill>
                  </a:tcPr>
                </a:tc>
                <a:tc>
                  <a:txBody>
                    <a:bodyPr/>
                    <a:lstStyle/>
                    <a:p>
                      <a:r>
                        <a:rPr lang="en-US" sz="1100" dirty="0" smtClean="0"/>
                        <a:t>Order</a:t>
                      </a:r>
                      <a:endParaRPr lang="en-US" sz="1100" dirty="0"/>
                    </a:p>
                  </a:txBody>
                  <a:tcPr>
                    <a:solidFill>
                      <a:srgbClr val="C6D9F1"/>
                    </a:solidFill>
                  </a:tcPr>
                </a:tc>
                <a:tc>
                  <a:txBody>
                    <a:bodyPr/>
                    <a:lstStyle/>
                    <a:p>
                      <a:r>
                        <a:rPr lang="en-US" sz="1100" dirty="0" smtClean="0"/>
                        <a:t>Information</a:t>
                      </a:r>
                      <a:r>
                        <a:rPr lang="en-US" sz="1100" baseline="0" dirty="0" smtClean="0"/>
                        <a:t> on minimum capital, interest rates, service fees to government authorities, license fees and yearly license fees.</a:t>
                      </a:r>
                      <a:endParaRPr lang="en-US" sz="1100" dirty="0"/>
                    </a:p>
                  </a:txBody>
                  <a:tcPr>
                    <a:solidFill>
                      <a:srgbClr val="C6D9F1"/>
                    </a:solidFill>
                  </a:tcPr>
                </a:tc>
                <a:extLst>
                  <a:ext uri="{0D108BD9-81ED-4DB2-BD59-A6C34878D82A}">
                    <a16:rowId xmlns:a16="http://schemas.microsoft.com/office/drawing/2014/main" val="10003"/>
                  </a:ext>
                </a:extLst>
              </a:tr>
              <a:tr h="392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Notification from MSC</a:t>
                      </a:r>
                    </a:p>
                  </a:txBody>
                  <a:tcPr/>
                </a:tc>
                <a:tc>
                  <a:txBody>
                    <a:bodyPr/>
                    <a:lstStyle/>
                    <a:p>
                      <a:r>
                        <a:rPr lang="en-US" sz="1100" dirty="0" smtClean="0"/>
                        <a:t>2/2011</a:t>
                      </a:r>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Order</a:t>
                      </a:r>
                    </a:p>
                    <a:p>
                      <a:endParaRPr lang="en-US" sz="1100" dirty="0"/>
                    </a:p>
                  </a:txBody>
                  <a:tcPr/>
                </a:tc>
                <a:tc>
                  <a:txBody>
                    <a:bodyPr/>
                    <a:lstStyle/>
                    <a:p>
                      <a:r>
                        <a:rPr lang="en-US" sz="1100" dirty="0" smtClean="0"/>
                        <a:t>Categorization</a:t>
                      </a:r>
                      <a:r>
                        <a:rPr lang="en-US" sz="1100" baseline="0" dirty="0" smtClean="0"/>
                        <a:t> on two types of MFIs such as deposit taking and non- deposit taking including license application form (MFIs-01) and application form for relocation, expansion and termination (MFIs-02).</a:t>
                      </a:r>
                      <a:endParaRPr lang="en-US" sz="1100" dirty="0"/>
                    </a:p>
                  </a:txBody>
                  <a:tcPr/>
                </a:tc>
                <a:extLst>
                  <a:ext uri="{0D108BD9-81ED-4DB2-BD59-A6C34878D82A}">
                    <a16:rowId xmlns:a16="http://schemas.microsoft.com/office/drawing/2014/main" val="10004"/>
                  </a:ext>
                </a:extLst>
              </a:tr>
              <a:tr h="502920">
                <a:tc>
                  <a:txBody>
                    <a:bodyPr/>
                    <a:lstStyle/>
                    <a:p>
                      <a:r>
                        <a:rPr lang="en-US" sz="1100" dirty="0" smtClean="0"/>
                        <a:t>Notification</a:t>
                      </a:r>
                      <a:r>
                        <a:rPr lang="en-US" sz="1100" baseline="0" dirty="0" smtClean="0"/>
                        <a:t> from MMSE</a:t>
                      </a:r>
                      <a:endParaRPr lang="en-US" sz="1100" dirty="0"/>
                    </a:p>
                  </a:txBody>
                  <a:tcPr>
                    <a:solidFill>
                      <a:srgbClr val="C6D9F1"/>
                    </a:solidFill>
                  </a:tcPr>
                </a:tc>
                <a:tc>
                  <a:txBody>
                    <a:bodyPr/>
                    <a:lstStyle/>
                    <a:p>
                      <a:r>
                        <a:rPr lang="en-US" sz="1100" dirty="0" smtClean="0"/>
                        <a:t>1/2011</a:t>
                      </a:r>
                      <a:endParaRPr lang="en-US" sz="1100" dirty="0"/>
                    </a:p>
                  </a:txBody>
                  <a:tcP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Order</a:t>
                      </a:r>
                    </a:p>
                    <a:p>
                      <a:endParaRPr lang="en-US" sz="1100" dirty="0" smtClean="0"/>
                    </a:p>
                  </a:txBody>
                  <a:tcPr>
                    <a:solidFill>
                      <a:srgbClr val="C6D9F1"/>
                    </a:solidFill>
                  </a:tcPr>
                </a:tc>
                <a:tc>
                  <a:txBody>
                    <a:bodyPr/>
                    <a:lstStyle/>
                    <a:p>
                      <a:r>
                        <a:rPr lang="en-US" sz="1100" dirty="0" smtClean="0"/>
                        <a:t>Instructions on</a:t>
                      </a:r>
                      <a:r>
                        <a:rPr lang="en-US" sz="1100" baseline="0" dirty="0" smtClean="0"/>
                        <a:t> reporting structures and accounting formats by MFI to the authorities. This includes member application forms, group-forming applications, profiling of the borrowers, etc.</a:t>
                      </a:r>
                      <a:endParaRPr lang="en-US" sz="1100" dirty="0"/>
                    </a:p>
                  </a:txBody>
                  <a:tcPr>
                    <a:solidFill>
                      <a:srgbClr val="C6D9F1"/>
                    </a:solidFill>
                  </a:tcPr>
                </a:tc>
                <a:extLst>
                  <a:ext uri="{0D108BD9-81ED-4DB2-BD59-A6C34878D82A}">
                    <a16:rowId xmlns:a16="http://schemas.microsoft.com/office/drawing/2014/main" val="10005"/>
                  </a:ext>
                </a:extLst>
              </a:tr>
              <a:tr h="392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Notification</a:t>
                      </a:r>
                      <a:r>
                        <a:rPr lang="en-US" sz="1100" baseline="0" dirty="0" smtClean="0"/>
                        <a:t> from MMSE </a:t>
                      </a:r>
                      <a:endParaRPr lang="en-US" sz="1100" dirty="0" smtClean="0"/>
                    </a:p>
                  </a:txBody>
                  <a:tcPr/>
                </a:tc>
                <a:tc>
                  <a:txBody>
                    <a:bodyPr/>
                    <a:lstStyle/>
                    <a:p>
                      <a:r>
                        <a:rPr lang="en-US" sz="1100" dirty="0" smtClean="0"/>
                        <a:t>1/2013</a:t>
                      </a:r>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Order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dirty="0" smtClean="0"/>
                    </a:p>
                  </a:txBody>
                  <a:tcPr/>
                </a:tc>
                <a:tc>
                  <a:txBody>
                    <a:bodyPr/>
                    <a:lstStyle/>
                    <a:p>
                      <a:r>
                        <a:rPr lang="en-US" sz="1100" dirty="0" smtClean="0"/>
                        <a:t>Directive</a:t>
                      </a:r>
                      <a:r>
                        <a:rPr lang="en-US" sz="1100" baseline="0" dirty="0" smtClean="0"/>
                        <a:t> on substitution of accounting structures to what was stated in notification (1/2011 MMSE) and instruction on using Chart of Accounts. </a:t>
                      </a:r>
                      <a:endParaRPr lang="en-US" sz="1100" dirty="0"/>
                    </a:p>
                  </a:txBody>
                  <a:tcPr/>
                </a:tc>
                <a:extLst>
                  <a:ext uri="{0D108BD9-81ED-4DB2-BD59-A6C34878D82A}">
                    <a16:rowId xmlns:a16="http://schemas.microsoft.com/office/drawing/2014/main" val="10006"/>
                  </a:ext>
                </a:extLst>
              </a:tr>
              <a:tr h="392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Notification from MMSE</a:t>
                      </a:r>
                    </a:p>
                  </a:txBody>
                  <a:tcPr>
                    <a:solidFill>
                      <a:srgbClr val="C6D9F1"/>
                    </a:solidFill>
                  </a:tcPr>
                </a:tc>
                <a:tc>
                  <a:txBody>
                    <a:bodyPr/>
                    <a:lstStyle/>
                    <a:p>
                      <a:r>
                        <a:rPr lang="en-US" sz="1100" dirty="0" smtClean="0"/>
                        <a:t>1/2014</a:t>
                      </a:r>
                      <a:endParaRPr lang="en-US" sz="1100" dirty="0"/>
                    </a:p>
                  </a:txBody>
                  <a:tcP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Order</a:t>
                      </a:r>
                    </a:p>
                  </a:txBody>
                  <a:tcPr>
                    <a:solidFill>
                      <a:srgbClr val="C6D9F1"/>
                    </a:solidFill>
                  </a:tcPr>
                </a:tc>
                <a:tc>
                  <a:txBody>
                    <a:bodyPr/>
                    <a:lstStyle/>
                    <a:p>
                      <a:r>
                        <a:rPr lang="en-US" sz="1100" dirty="0" smtClean="0"/>
                        <a:t>Categorization</a:t>
                      </a:r>
                      <a:r>
                        <a:rPr lang="en-US" sz="1100" baseline="0" dirty="0" smtClean="0"/>
                        <a:t> of loans with a potential of bad debt and calculation of PAR (Portfolio At Risk).</a:t>
                      </a:r>
                      <a:endParaRPr lang="en-US" sz="1100" dirty="0"/>
                    </a:p>
                  </a:txBody>
                  <a:tcPr>
                    <a:solidFill>
                      <a:srgbClr val="C6D9F1"/>
                    </a:solidFill>
                  </a:tcPr>
                </a:tc>
                <a:extLst>
                  <a:ext uri="{0D108BD9-81ED-4DB2-BD59-A6C34878D82A}">
                    <a16:rowId xmlns:a16="http://schemas.microsoft.com/office/drawing/2014/main" val="10007"/>
                  </a:ext>
                </a:extLst>
              </a:tr>
              <a:tr h="26516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Notification from MSC</a:t>
                      </a:r>
                    </a:p>
                  </a:txBody>
                  <a:tcPr/>
                </a:tc>
                <a:tc>
                  <a:txBody>
                    <a:bodyPr/>
                    <a:lstStyle/>
                    <a:p>
                      <a:r>
                        <a:rPr lang="en-US" sz="1100" dirty="0" smtClean="0"/>
                        <a:t>1/2014</a:t>
                      </a:r>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Order</a:t>
                      </a:r>
                    </a:p>
                  </a:txBody>
                  <a:tcPr/>
                </a:tc>
                <a:tc>
                  <a:txBody>
                    <a:bodyPr/>
                    <a:lstStyle/>
                    <a:p>
                      <a:r>
                        <a:rPr lang="en-US" sz="1100" dirty="0" smtClean="0"/>
                        <a:t>Limitation</a:t>
                      </a:r>
                      <a:r>
                        <a:rPr lang="en-US" sz="1100" baseline="0" dirty="0" smtClean="0"/>
                        <a:t> on loan size, solvency ratio and liquidity ratio.</a:t>
                      </a:r>
                      <a:endParaRPr lang="en-US" sz="1100" dirty="0"/>
                    </a:p>
                  </a:txBody>
                  <a:tcPr/>
                </a:tc>
                <a:extLst>
                  <a:ext uri="{0D108BD9-81ED-4DB2-BD59-A6C34878D82A}">
                    <a16:rowId xmlns:a16="http://schemas.microsoft.com/office/drawing/2014/main" val="10008"/>
                  </a:ext>
                </a:extLst>
              </a:tr>
              <a:tr h="392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Notification from MSC</a:t>
                      </a:r>
                    </a:p>
                  </a:txBody>
                  <a:tcPr>
                    <a:solidFill>
                      <a:srgbClr val="C6D9F1"/>
                    </a:solidFill>
                  </a:tcPr>
                </a:tc>
                <a:tc>
                  <a:txBody>
                    <a:bodyPr/>
                    <a:lstStyle/>
                    <a:p>
                      <a:r>
                        <a:rPr lang="en-US" sz="1100" dirty="0" smtClean="0"/>
                        <a:t>2/2014</a:t>
                      </a:r>
                      <a:endParaRPr lang="en-US" sz="1100" dirty="0"/>
                    </a:p>
                  </a:txBody>
                  <a:tcP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Order</a:t>
                      </a:r>
                    </a:p>
                  </a:txBody>
                  <a:tcPr>
                    <a:solidFill>
                      <a:srgbClr val="C6D9F1"/>
                    </a:solidFill>
                  </a:tcPr>
                </a:tc>
                <a:tc>
                  <a:txBody>
                    <a:bodyPr/>
                    <a:lstStyle/>
                    <a:p>
                      <a:r>
                        <a:rPr lang="en-US" sz="1100" dirty="0" smtClean="0"/>
                        <a:t>To</a:t>
                      </a:r>
                      <a:r>
                        <a:rPr lang="en-US" sz="1100" baseline="0" dirty="0" smtClean="0"/>
                        <a:t> practice effective interest rate rather than flat rate and other reporting items to MSC.</a:t>
                      </a:r>
                      <a:endParaRPr lang="en-US" sz="1100" dirty="0"/>
                    </a:p>
                  </a:txBody>
                  <a:tcPr>
                    <a:solidFill>
                      <a:srgbClr val="C6D9F1"/>
                    </a:solidFill>
                  </a:tcPr>
                </a:tc>
                <a:extLst>
                  <a:ext uri="{0D108BD9-81ED-4DB2-BD59-A6C34878D82A}">
                    <a16:rowId xmlns:a16="http://schemas.microsoft.com/office/drawing/2014/main" val="10009"/>
                  </a:ext>
                </a:extLst>
              </a:tr>
              <a:tr h="39287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Notification from MSC</a:t>
                      </a:r>
                    </a:p>
                  </a:txBody>
                  <a:tcPr/>
                </a:tc>
                <a:tc>
                  <a:txBody>
                    <a:bodyPr/>
                    <a:lstStyle/>
                    <a:p>
                      <a:r>
                        <a:rPr lang="en-US" sz="1100" dirty="0" smtClean="0"/>
                        <a:t>3/2014</a:t>
                      </a:r>
                      <a:endParaRPr 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Order</a:t>
                      </a:r>
                    </a:p>
                  </a:txBody>
                  <a:tcPr/>
                </a:tc>
                <a:tc>
                  <a:txBody>
                    <a:bodyPr/>
                    <a:lstStyle/>
                    <a:p>
                      <a:r>
                        <a:rPr lang="en-US" sz="1100" dirty="0" smtClean="0"/>
                        <a:t>Information on changing</a:t>
                      </a:r>
                      <a:r>
                        <a:rPr lang="en-US" sz="1100" baseline="0" dirty="0" smtClean="0"/>
                        <a:t> of loan size limitation to 5,000 USD and directives on abroad debt financing. </a:t>
                      </a:r>
                      <a:endParaRPr lang="en-US" sz="1100" dirty="0"/>
                    </a:p>
                  </a:txBody>
                  <a:tcPr/>
                </a:tc>
                <a:extLst>
                  <a:ext uri="{0D108BD9-81ED-4DB2-BD59-A6C34878D82A}">
                    <a16:rowId xmlns:a16="http://schemas.microsoft.com/office/drawing/2014/main" val="10010"/>
                  </a:ext>
                </a:extLst>
              </a:tr>
            </a:tbl>
          </a:graphicData>
        </a:graphic>
      </p:graphicFrame>
      <p:sp>
        <p:nvSpPr>
          <p:cNvPr id="7" name="TextBox 6"/>
          <p:cNvSpPr txBox="1"/>
          <p:nvPr/>
        </p:nvSpPr>
        <p:spPr>
          <a:xfrm>
            <a:off x="82550" y="1033046"/>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Policy framework related to microfinance sector</a:t>
            </a:r>
            <a:endParaRPr lang="en-US" sz="1600" dirty="0">
              <a:solidFill>
                <a:schemeClr val="tx2">
                  <a:lumMod val="50000"/>
                </a:schemeClr>
              </a:solidFill>
            </a:endParaRPr>
          </a:p>
        </p:txBody>
      </p:sp>
      <p:sp>
        <p:nvSpPr>
          <p:cNvPr id="10" name="TextBox 9"/>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Overview about Myanmar Microfinance</a:t>
            </a:r>
            <a:endParaRPr lang="en-US" sz="2400" dirty="0">
              <a:solidFill>
                <a:schemeClr val="tx2">
                  <a:lumMod val="50000"/>
                </a:schemeClr>
              </a:solidFill>
            </a:endParaRPr>
          </a:p>
        </p:txBody>
      </p:sp>
      <p:sp>
        <p:nvSpPr>
          <p:cNvPr id="8"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Tree>
    <p:extLst>
      <p:ext uri="{BB962C8B-B14F-4D97-AF65-F5344CB8AC3E}">
        <p14:creationId xmlns:p14="http://schemas.microsoft.com/office/powerpoint/2010/main" val="8110142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
        <p:nvSpPr>
          <p:cNvPr id="3" name="TextBox 2"/>
          <p:cNvSpPr txBox="1"/>
          <p:nvPr/>
        </p:nvSpPr>
        <p:spPr>
          <a:xfrm>
            <a:off x="82550" y="438093"/>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Distribution channels for existing lenders</a:t>
            </a:r>
            <a:endParaRPr lang="en-US" sz="2400" dirty="0">
              <a:solidFill>
                <a:schemeClr val="tx2">
                  <a:lumMod val="50000"/>
                </a:schemeClr>
              </a:solidFill>
            </a:endParaRPr>
          </a:p>
        </p:txBody>
      </p:sp>
      <p:sp>
        <p:nvSpPr>
          <p:cNvPr id="4" name="Rectangle 3"/>
          <p:cNvSpPr/>
          <p:nvPr/>
        </p:nvSpPr>
        <p:spPr>
          <a:xfrm>
            <a:off x="304800" y="1066800"/>
            <a:ext cx="1371600" cy="1219200"/>
          </a:xfrm>
          <a:prstGeom prst="rect">
            <a:avLst/>
          </a:prstGeom>
          <a:solidFill>
            <a:schemeClr val="bg1">
              <a:lumMod val="85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lumMod val="95000"/>
                    <a:lumOff val="5000"/>
                  </a:schemeClr>
                </a:solidFill>
              </a:rPr>
              <a:t>MFI</a:t>
            </a:r>
            <a:endParaRPr lang="en-US" sz="1400" b="1" dirty="0">
              <a:solidFill>
                <a:schemeClr val="tx1">
                  <a:lumMod val="95000"/>
                  <a:lumOff val="5000"/>
                </a:schemeClr>
              </a:solidFill>
            </a:endParaRPr>
          </a:p>
        </p:txBody>
      </p:sp>
      <p:sp>
        <p:nvSpPr>
          <p:cNvPr id="5" name="Rounded Rectangle 4"/>
          <p:cNvSpPr/>
          <p:nvPr/>
        </p:nvSpPr>
        <p:spPr>
          <a:xfrm>
            <a:off x="1752600" y="1066800"/>
            <a:ext cx="7924800" cy="1219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14000"/>
              </a:lnSpc>
              <a:buFont typeface="Arial" pitchFamily="34" charset="0"/>
              <a:buChar char="•"/>
            </a:pPr>
            <a:r>
              <a:rPr lang="en-US" sz="1200" dirty="0" smtClean="0">
                <a:solidFill>
                  <a:srgbClr val="10253F"/>
                </a:solidFill>
              </a:rPr>
              <a:t>Loan officers disburse and collect loans in person.</a:t>
            </a:r>
          </a:p>
          <a:p>
            <a:pPr marL="171450" indent="-171450" algn="just">
              <a:lnSpc>
                <a:spcPct val="114000"/>
              </a:lnSpc>
              <a:buFont typeface="Arial" pitchFamily="34" charset="0"/>
              <a:buChar char="•"/>
            </a:pPr>
            <a:r>
              <a:rPr lang="en-US" sz="1200" dirty="0" smtClean="0">
                <a:solidFill>
                  <a:srgbClr val="10253F"/>
                </a:solidFill>
              </a:rPr>
              <a:t>Some MFIs appoint one of the locals as a representative who collect debt on their behalf.</a:t>
            </a:r>
          </a:p>
          <a:p>
            <a:pPr marL="171450" indent="-171450" algn="just">
              <a:lnSpc>
                <a:spcPct val="114000"/>
              </a:lnSpc>
              <a:buFont typeface="Arial" pitchFamily="34" charset="0"/>
              <a:buChar char="•"/>
            </a:pPr>
            <a:r>
              <a:rPr lang="en-US" sz="1200" dirty="0" smtClean="0">
                <a:solidFill>
                  <a:srgbClr val="10253F"/>
                </a:solidFill>
              </a:rPr>
              <a:t>In some cases where borrowers live in remote area with difficult transportation access, someone in charge of ward/village administrative councils will collect the payment on behalf of loan officers. However, the person must be of high credibility.</a:t>
            </a:r>
          </a:p>
        </p:txBody>
      </p:sp>
      <p:sp>
        <p:nvSpPr>
          <p:cNvPr id="6" name="Rectangle 5"/>
          <p:cNvSpPr/>
          <p:nvPr/>
        </p:nvSpPr>
        <p:spPr>
          <a:xfrm>
            <a:off x="304800" y="2438402"/>
            <a:ext cx="1371600" cy="509955"/>
          </a:xfrm>
          <a:prstGeom prst="rect">
            <a:avLst/>
          </a:prstGeom>
          <a:solidFill>
            <a:schemeClr val="bg1">
              <a:lumMod val="85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lumMod val="95000"/>
                    <a:lumOff val="5000"/>
                  </a:schemeClr>
                </a:solidFill>
              </a:rPr>
              <a:t>Pawnshops</a:t>
            </a:r>
            <a:endParaRPr lang="en-US" sz="1400" b="1" dirty="0">
              <a:solidFill>
                <a:schemeClr val="tx1">
                  <a:lumMod val="95000"/>
                  <a:lumOff val="5000"/>
                </a:schemeClr>
              </a:solidFill>
            </a:endParaRPr>
          </a:p>
        </p:txBody>
      </p:sp>
      <p:sp>
        <p:nvSpPr>
          <p:cNvPr id="7" name="Rounded Rectangle 6"/>
          <p:cNvSpPr/>
          <p:nvPr/>
        </p:nvSpPr>
        <p:spPr>
          <a:xfrm>
            <a:off x="1752600" y="2438402"/>
            <a:ext cx="7924800" cy="509955"/>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14000"/>
              </a:lnSpc>
              <a:buFont typeface="Arial" pitchFamily="34" charset="0"/>
              <a:buChar char="•"/>
            </a:pPr>
            <a:r>
              <a:rPr lang="en-US" sz="1200" dirty="0" smtClean="0">
                <a:solidFill>
                  <a:srgbClr val="10253F"/>
                </a:solidFill>
              </a:rPr>
              <a:t>Both disbursement and repayment of loans take place at the pawnshop.</a:t>
            </a:r>
          </a:p>
        </p:txBody>
      </p:sp>
      <p:sp>
        <p:nvSpPr>
          <p:cNvPr id="8" name="Rectangle 7"/>
          <p:cNvSpPr/>
          <p:nvPr/>
        </p:nvSpPr>
        <p:spPr>
          <a:xfrm>
            <a:off x="304800" y="3100755"/>
            <a:ext cx="1371600" cy="709246"/>
          </a:xfrm>
          <a:prstGeom prst="rect">
            <a:avLst/>
          </a:prstGeom>
          <a:solidFill>
            <a:schemeClr val="bg1">
              <a:lumMod val="85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lumMod val="95000"/>
                    <a:lumOff val="5000"/>
                  </a:schemeClr>
                </a:solidFill>
              </a:rPr>
              <a:t>Informal Money Lenders</a:t>
            </a:r>
            <a:endParaRPr lang="en-US" sz="1400" b="1" dirty="0">
              <a:solidFill>
                <a:schemeClr val="tx1">
                  <a:lumMod val="95000"/>
                  <a:lumOff val="5000"/>
                </a:schemeClr>
              </a:solidFill>
            </a:endParaRPr>
          </a:p>
        </p:txBody>
      </p:sp>
      <p:sp>
        <p:nvSpPr>
          <p:cNvPr id="9" name="Rounded Rectangle 8"/>
          <p:cNvSpPr/>
          <p:nvPr/>
        </p:nvSpPr>
        <p:spPr>
          <a:xfrm>
            <a:off x="1752600" y="3100755"/>
            <a:ext cx="7924800" cy="709246"/>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14000"/>
              </a:lnSpc>
              <a:buFont typeface="Arial" pitchFamily="34" charset="0"/>
              <a:buChar char="•"/>
            </a:pPr>
            <a:r>
              <a:rPr lang="en-US" sz="1200" dirty="0" smtClean="0">
                <a:solidFill>
                  <a:srgbClr val="10253F"/>
                </a:solidFill>
              </a:rPr>
              <a:t>Disbursement and repayment of loans are done by lender himself or agents who are employees or family members of the lender.</a:t>
            </a:r>
          </a:p>
        </p:txBody>
      </p:sp>
      <p:sp>
        <p:nvSpPr>
          <p:cNvPr id="11" name="TextBox 10"/>
          <p:cNvSpPr txBox="1"/>
          <p:nvPr/>
        </p:nvSpPr>
        <p:spPr>
          <a:xfrm>
            <a:off x="228601" y="4800600"/>
            <a:ext cx="9448800" cy="1569660"/>
          </a:xfrm>
          <a:prstGeom prst="rect">
            <a:avLst/>
          </a:prstGeom>
          <a:noFill/>
        </p:spPr>
        <p:txBody>
          <a:bodyPr wrap="square" rtlCol="0">
            <a:spAutoFit/>
          </a:bodyPr>
          <a:lstStyle/>
          <a:p>
            <a:pPr marL="171450" indent="-171450" algn="just">
              <a:buFont typeface="Arial" pitchFamily="34" charset="0"/>
              <a:buChar char="•"/>
            </a:pPr>
            <a:r>
              <a:rPr lang="en-US" sz="1200" dirty="0" smtClean="0"/>
              <a:t>Since the reach of ATM and fund transfer over the MPU cards is still limited, lenders still rely on traditional way of doing loan transactions manually. However, if technological and infrastructural developments are to take place, lenders are likely to adopt more efficient distribution pattern and channels.</a:t>
            </a:r>
          </a:p>
          <a:p>
            <a:pPr marL="171450" indent="-171450" algn="just">
              <a:buFont typeface="Arial" pitchFamily="34" charset="0"/>
              <a:buChar char="•"/>
            </a:pPr>
            <a:r>
              <a:rPr lang="en-US" sz="1200" dirty="0" smtClean="0"/>
              <a:t>Mobile money is still in very infant stage where only two have been officially launched and the rest being in development stage. If mobile money shows satisfactory results, some of the MFIs might switch to it to cut distribution costs.</a:t>
            </a:r>
          </a:p>
          <a:p>
            <a:pPr marL="171450" indent="-171450" algn="just">
              <a:buFont typeface="Arial" pitchFamily="34" charset="0"/>
              <a:buChar char="•"/>
            </a:pPr>
            <a:r>
              <a:rPr lang="en-US" sz="1200" dirty="0" smtClean="0"/>
              <a:t>However, some of the MFIs show reluctance in switching modern distribution technique as they want to maintain close contacts with borrowers and the traditional distribution method allows them to check borrower’s business progress and living conditions if they improved after receiving the loan.</a:t>
            </a:r>
          </a:p>
        </p:txBody>
      </p:sp>
      <p:sp>
        <p:nvSpPr>
          <p:cNvPr id="12" name="Rectangle 11"/>
          <p:cNvSpPr/>
          <p:nvPr/>
        </p:nvSpPr>
        <p:spPr>
          <a:xfrm>
            <a:off x="304800" y="3962401"/>
            <a:ext cx="1371600" cy="709246"/>
          </a:xfrm>
          <a:prstGeom prst="rect">
            <a:avLst/>
          </a:prstGeom>
          <a:solidFill>
            <a:schemeClr val="bg1">
              <a:lumMod val="85000"/>
            </a:schemeClr>
          </a:solidFill>
          <a:ln w="635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lumMod val="95000"/>
                    <a:lumOff val="5000"/>
                  </a:schemeClr>
                </a:solidFill>
              </a:rPr>
              <a:t>NGOs and Cooperatives</a:t>
            </a:r>
            <a:endParaRPr lang="en-US" sz="1400" b="1" dirty="0">
              <a:solidFill>
                <a:schemeClr val="tx1">
                  <a:lumMod val="95000"/>
                  <a:lumOff val="5000"/>
                </a:schemeClr>
              </a:solidFill>
            </a:endParaRPr>
          </a:p>
        </p:txBody>
      </p:sp>
      <p:sp>
        <p:nvSpPr>
          <p:cNvPr id="13" name="Rounded Rectangle 12"/>
          <p:cNvSpPr/>
          <p:nvPr/>
        </p:nvSpPr>
        <p:spPr>
          <a:xfrm>
            <a:off x="1752600" y="3962401"/>
            <a:ext cx="7924800" cy="709246"/>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14000"/>
              </a:lnSpc>
              <a:buFont typeface="Arial" pitchFamily="34" charset="0"/>
              <a:buChar char="•"/>
            </a:pPr>
            <a:r>
              <a:rPr lang="en-US" sz="1200" dirty="0" smtClean="0">
                <a:solidFill>
                  <a:srgbClr val="10253F"/>
                </a:solidFill>
              </a:rPr>
              <a:t>Both NGOs and cooperatives adopt traditional distribution methods in loan disbursement and debt collection.</a:t>
            </a:r>
            <a:endParaRPr lang="en-US" sz="1200" dirty="0" smtClean="0">
              <a:solidFill>
                <a:srgbClr val="FFFFFF"/>
              </a:solidFill>
            </a:endParaRPr>
          </a:p>
        </p:txBody>
      </p:sp>
    </p:spTree>
    <p:extLst>
      <p:ext uri="{BB962C8B-B14F-4D97-AF65-F5344CB8AC3E}">
        <p14:creationId xmlns:p14="http://schemas.microsoft.com/office/powerpoint/2010/main" val="23319128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304801" y="1081531"/>
            <a:ext cx="9213112" cy="276999"/>
          </a:xfrm>
          <a:prstGeom prst="rect">
            <a:avLst/>
          </a:prstGeom>
          <a:noFill/>
        </p:spPr>
        <p:txBody>
          <a:bodyPr wrap="square" rtlCol="0">
            <a:spAutoFit/>
          </a:bodyPr>
          <a:lstStyle/>
          <a:p>
            <a:pPr algn="just"/>
            <a:r>
              <a:rPr lang="en-US" sz="1200" dirty="0" smtClean="0"/>
              <a:t>The below illustrates the distribution methods and channel that </a:t>
            </a:r>
            <a:r>
              <a:rPr lang="en-US" sz="1200" dirty="0" smtClean="0"/>
              <a:t>could </a:t>
            </a:r>
            <a:r>
              <a:rPr lang="en-US" sz="1200" dirty="0" smtClean="0"/>
              <a:t>adopt in conducting payday loan business in Myanmar. </a:t>
            </a:r>
          </a:p>
        </p:txBody>
      </p:sp>
      <p:sp>
        <p:nvSpPr>
          <p:cNvPr id="35" name="TextBox 34"/>
          <p:cNvSpPr txBox="1"/>
          <p:nvPr/>
        </p:nvSpPr>
        <p:spPr>
          <a:xfrm>
            <a:off x="82550" y="438093"/>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Assessing possible distribution models : Option A - via MPU</a:t>
            </a:r>
            <a:endParaRPr lang="en-US" sz="2400" dirty="0">
              <a:solidFill>
                <a:schemeClr val="tx2">
                  <a:lumMod val="50000"/>
                </a:schemeClr>
              </a:solidFill>
            </a:endParaRPr>
          </a:p>
        </p:txBody>
      </p:sp>
      <p:sp>
        <p:nvSpPr>
          <p:cNvPr id="36"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
        <p:nvSpPr>
          <p:cNvPr id="37" name="Rectangle 36"/>
          <p:cNvSpPr/>
          <p:nvPr/>
        </p:nvSpPr>
        <p:spPr>
          <a:xfrm>
            <a:off x="228601" y="5257801"/>
            <a:ext cx="9448800" cy="934358"/>
          </a:xfrm>
          <a:prstGeom prst="rect">
            <a:avLst/>
          </a:prstGeom>
          <a:solidFill>
            <a:schemeClr val="bg1">
              <a:lumMod val="85000"/>
            </a:schemeClr>
          </a:solidFill>
        </p:spPr>
        <p:txBody>
          <a:bodyPr wrap="square">
            <a:spAutoFit/>
          </a:bodyPr>
          <a:lstStyle/>
          <a:p>
            <a:pPr marL="171450" indent="-171450" algn="just">
              <a:lnSpc>
                <a:spcPct val="114000"/>
              </a:lnSpc>
              <a:buFont typeface="Arial" pitchFamily="34" charset="0"/>
              <a:buChar char="•"/>
            </a:pPr>
            <a:r>
              <a:rPr lang="en-US" sz="1200" dirty="0" smtClean="0"/>
              <a:t>This requires agreement with the bank as bank plays an important role as an intermediary in every transaction.</a:t>
            </a:r>
          </a:p>
          <a:p>
            <a:pPr marL="171450" indent="-171450" algn="just">
              <a:lnSpc>
                <a:spcPct val="114000"/>
              </a:lnSpc>
              <a:buFont typeface="Arial" pitchFamily="34" charset="0"/>
              <a:buChar char="•"/>
            </a:pPr>
            <a:r>
              <a:rPr lang="en-US" sz="1200" dirty="0"/>
              <a:t>The number of employers disbursing salaries through MPU is yet to be improved as it is still low and almost 90 percent is concentrated in Yangon.</a:t>
            </a:r>
          </a:p>
          <a:p>
            <a:pPr marL="171450" indent="-171450" algn="just">
              <a:lnSpc>
                <a:spcPct val="114000"/>
              </a:lnSpc>
              <a:buFont typeface="Arial" pitchFamily="34" charset="0"/>
              <a:buChar char="•"/>
            </a:pPr>
            <a:r>
              <a:rPr lang="en-US" sz="1200" dirty="0"/>
              <a:t>Success of this model relies heavily on the penetration rate of MPU cards which covers only a portion of population in major cities like Yangon, Mandalay and Nay </a:t>
            </a:r>
            <a:r>
              <a:rPr lang="en-US" sz="1200" dirty="0" err="1"/>
              <a:t>Pyi</a:t>
            </a:r>
            <a:r>
              <a:rPr lang="en-US" sz="1200" dirty="0"/>
              <a:t> Taw</a:t>
            </a:r>
            <a:r>
              <a:rPr lang="en-US" sz="1200" dirty="0" smtClean="0"/>
              <a:t>.</a:t>
            </a:r>
            <a:endParaRPr lang="en-US" sz="1200" dirty="0"/>
          </a:p>
        </p:txBody>
      </p:sp>
      <p:grpSp>
        <p:nvGrpSpPr>
          <p:cNvPr id="3" name="Group 2"/>
          <p:cNvGrpSpPr/>
          <p:nvPr/>
        </p:nvGrpSpPr>
        <p:grpSpPr>
          <a:xfrm>
            <a:off x="228600" y="1371602"/>
            <a:ext cx="9525000" cy="3782199"/>
            <a:chOff x="228600" y="1371600"/>
            <a:chExt cx="9525000" cy="3782199"/>
          </a:xfrm>
        </p:grpSpPr>
        <p:sp>
          <p:nvSpPr>
            <p:cNvPr id="8" name="Rounded Rectangle 7"/>
            <p:cNvSpPr/>
            <p:nvPr/>
          </p:nvSpPr>
          <p:spPr>
            <a:xfrm>
              <a:off x="685800" y="2964724"/>
              <a:ext cx="2590800" cy="457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lumOff val="5000"/>
                    </a:schemeClr>
                  </a:solidFill>
                </a:rPr>
                <a:t>Borrower’s MPU account (after salary has been processed)</a:t>
              </a:r>
              <a:endParaRPr lang="en-US" sz="1200" dirty="0">
                <a:solidFill>
                  <a:schemeClr val="tx1">
                    <a:lumMod val="95000"/>
                    <a:lumOff val="5000"/>
                  </a:schemeClr>
                </a:solidFill>
              </a:endParaRPr>
            </a:p>
          </p:txBody>
        </p:sp>
        <p:sp>
          <p:nvSpPr>
            <p:cNvPr id="9" name="Rounded Rectangle 8"/>
            <p:cNvSpPr/>
            <p:nvPr/>
          </p:nvSpPr>
          <p:spPr>
            <a:xfrm>
              <a:off x="6019800" y="2964724"/>
              <a:ext cx="2590800" cy="457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lumOff val="5000"/>
                    </a:schemeClr>
                  </a:solidFill>
                </a:rPr>
                <a:t>Lender’s MPU account</a:t>
              </a:r>
              <a:endParaRPr lang="en-US" sz="1200" dirty="0">
                <a:solidFill>
                  <a:schemeClr val="tx1">
                    <a:lumMod val="95000"/>
                    <a:lumOff val="5000"/>
                  </a:schemeClr>
                </a:solidFill>
              </a:endParaRPr>
            </a:p>
          </p:txBody>
        </p:sp>
        <p:sp>
          <p:nvSpPr>
            <p:cNvPr id="10" name="Right Arrow 9"/>
            <p:cNvSpPr/>
            <p:nvPr/>
          </p:nvSpPr>
          <p:spPr>
            <a:xfrm>
              <a:off x="3581400" y="3040924"/>
              <a:ext cx="2209800" cy="304800"/>
            </a:xfrm>
            <a:prstGeom prst="rightArrow">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581400" y="2659924"/>
              <a:ext cx="2057401" cy="461665"/>
            </a:xfrm>
            <a:prstGeom prst="rect">
              <a:avLst/>
            </a:prstGeom>
            <a:noFill/>
          </p:spPr>
          <p:txBody>
            <a:bodyPr wrap="square" rtlCol="0">
              <a:spAutoFit/>
            </a:bodyPr>
            <a:lstStyle/>
            <a:p>
              <a:pPr algn="ctr"/>
              <a:r>
                <a:rPr lang="en-US" sz="1200" dirty="0" smtClean="0"/>
                <a:t>Bank deducts the outstanding amount and deposit to</a:t>
              </a:r>
              <a:endParaRPr lang="en-US" sz="1200" dirty="0"/>
            </a:p>
          </p:txBody>
        </p:sp>
        <p:sp>
          <p:nvSpPr>
            <p:cNvPr id="14" name="Rounded Rectangle 13"/>
            <p:cNvSpPr/>
            <p:nvPr/>
          </p:nvSpPr>
          <p:spPr>
            <a:xfrm>
              <a:off x="685799" y="4419600"/>
              <a:ext cx="1313121" cy="3810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lumOff val="5000"/>
                    </a:schemeClr>
                  </a:solidFill>
                </a:rPr>
                <a:t>Salary payment in cash</a:t>
              </a:r>
              <a:endParaRPr lang="en-US" sz="1200" dirty="0">
                <a:solidFill>
                  <a:schemeClr val="tx1">
                    <a:lumMod val="95000"/>
                    <a:lumOff val="5000"/>
                  </a:schemeClr>
                </a:solidFill>
              </a:endParaRPr>
            </a:p>
          </p:txBody>
        </p:sp>
        <p:sp>
          <p:nvSpPr>
            <p:cNvPr id="15" name="Rounded Rectangle 14"/>
            <p:cNvSpPr/>
            <p:nvPr/>
          </p:nvSpPr>
          <p:spPr>
            <a:xfrm>
              <a:off x="4038600" y="4419600"/>
              <a:ext cx="1676400" cy="353199"/>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lumOff val="5000"/>
                    </a:schemeClr>
                  </a:solidFill>
                </a:rPr>
                <a:t>Borrower’s MPU</a:t>
              </a:r>
              <a:endParaRPr lang="en-US" sz="1200" dirty="0">
                <a:solidFill>
                  <a:schemeClr val="tx1">
                    <a:lumMod val="95000"/>
                    <a:lumOff val="5000"/>
                  </a:schemeClr>
                </a:solidFill>
              </a:endParaRPr>
            </a:p>
          </p:txBody>
        </p:sp>
        <p:sp>
          <p:nvSpPr>
            <p:cNvPr id="16" name="Right Arrow 15"/>
            <p:cNvSpPr/>
            <p:nvPr/>
          </p:nvSpPr>
          <p:spPr>
            <a:xfrm>
              <a:off x="2140688" y="4531610"/>
              <a:ext cx="1821712" cy="241189"/>
            </a:xfrm>
            <a:prstGeom prst="rightArrow">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8600" y="3477400"/>
              <a:ext cx="9525000" cy="461665"/>
            </a:xfrm>
            <a:prstGeom prst="rect">
              <a:avLst/>
            </a:prstGeom>
            <a:noFill/>
          </p:spPr>
          <p:txBody>
            <a:bodyPr wrap="square" rtlCol="0">
              <a:spAutoFit/>
            </a:bodyPr>
            <a:lstStyle/>
            <a:p>
              <a:pPr algn="just"/>
              <a:r>
                <a:rPr lang="en-US" sz="1200" dirty="0" smtClean="0"/>
                <a:t>This works only if salary is paid directly to employer’s MPU account. The bank can deduct from borrower’s salary only with the consent of the borrower.</a:t>
              </a:r>
              <a:endParaRPr lang="en-US" sz="1200" dirty="0"/>
            </a:p>
          </p:txBody>
        </p:sp>
        <p:sp>
          <p:nvSpPr>
            <p:cNvPr id="20" name="Oval 19"/>
            <p:cNvSpPr/>
            <p:nvPr/>
          </p:nvSpPr>
          <p:spPr>
            <a:xfrm>
              <a:off x="304800" y="4433500"/>
              <a:ext cx="304800" cy="36710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95000"/>
                      <a:lumOff val="5000"/>
                    </a:schemeClr>
                  </a:solidFill>
                </a:rPr>
                <a:t>2</a:t>
              </a:r>
            </a:p>
          </p:txBody>
        </p:sp>
        <p:sp>
          <p:nvSpPr>
            <p:cNvPr id="21" name="TextBox 20"/>
            <p:cNvSpPr txBox="1"/>
            <p:nvPr/>
          </p:nvSpPr>
          <p:spPr>
            <a:xfrm>
              <a:off x="304800" y="4876800"/>
              <a:ext cx="9372600" cy="276999"/>
            </a:xfrm>
            <a:prstGeom prst="rect">
              <a:avLst/>
            </a:prstGeom>
            <a:noFill/>
          </p:spPr>
          <p:txBody>
            <a:bodyPr wrap="square" rtlCol="0">
              <a:spAutoFit/>
            </a:bodyPr>
            <a:lstStyle/>
            <a:p>
              <a:r>
                <a:rPr lang="en-US" sz="1200" dirty="0" smtClean="0"/>
                <a:t>With the approval of the account’s owner, the bank can deduct directly from borrower’s account.</a:t>
              </a:r>
              <a:endParaRPr lang="en-US" sz="1200" dirty="0"/>
            </a:p>
          </p:txBody>
        </p:sp>
        <p:sp>
          <p:nvSpPr>
            <p:cNvPr id="23" name="Rounded Rectangle 22"/>
            <p:cNvSpPr/>
            <p:nvPr/>
          </p:nvSpPr>
          <p:spPr>
            <a:xfrm>
              <a:off x="692888" y="1752600"/>
              <a:ext cx="2590800" cy="457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lumOff val="5000"/>
                    </a:schemeClr>
                  </a:solidFill>
                </a:rPr>
                <a:t>Lender’s account (Saving/Deposit)</a:t>
              </a:r>
              <a:endParaRPr lang="en-US" sz="1200" dirty="0">
                <a:solidFill>
                  <a:schemeClr val="tx1">
                    <a:lumMod val="95000"/>
                    <a:lumOff val="5000"/>
                  </a:schemeClr>
                </a:solidFill>
              </a:endParaRPr>
            </a:p>
          </p:txBody>
        </p:sp>
        <p:sp>
          <p:nvSpPr>
            <p:cNvPr id="24" name="Rounded Rectangle 23"/>
            <p:cNvSpPr/>
            <p:nvPr/>
          </p:nvSpPr>
          <p:spPr>
            <a:xfrm>
              <a:off x="6026888" y="1752600"/>
              <a:ext cx="2590800" cy="457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lumOff val="5000"/>
                    </a:schemeClr>
                  </a:solidFill>
                </a:rPr>
                <a:t>Borrower’s MPU account</a:t>
              </a:r>
              <a:endParaRPr lang="en-US" sz="1200" dirty="0">
                <a:solidFill>
                  <a:schemeClr val="tx1">
                    <a:lumMod val="95000"/>
                    <a:lumOff val="5000"/>
                  </a:schemeClr>
                </a:solidFill>
              </a:endParaRPr>
            </a:p>
          </p:txBody>
        </p:sp>
        <p:sp>
          <p:nvSpPr>
            <p:cNvPr id="25" name="Right Arrow 24"/>
            <p:cNvSpPr/>
            <p:nvPr/>
          </p:nvSpPr>
          <p:spPr>
            <a:xfrm>
              <a:off x="3588488" y="1828800"/>
              <a:ext cx="2209800" cy="304800"/>
            </a:xfrm>
            <a:prstGeom prst="rightArrow">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3588488" y="1628001"/>
              <a:ext cx="2057400" cy="276999"/>
            </a:xfrm>
            <a:prstGeom prst="rect">
              <a:avLst/>
            </a:prstGeom>
            <a:noFill/>
          </p:spPr>
          <p:txBody>
            <a:bodyPr wrap="square" rtlCol="0">
              <a:spAutoFit/>
            </a:bodyPr>
            <a:lstStyle/>
            <a:p>
              <a:pPr algn="ctr"/>
              <a:r>
                <a:rPr lang="en-US" sz="1200" dirty="0" smtClean="0"/>
                <a:t>Transfer</a:t>
              </a:r>
              <a:endParaRPr lang="en-US" sz="1200" dirty="0"/>
            </a:p>
          </p:txBody>
        </p:sp>
        <p:sp>
          <p:nvSpPr>
            <p:cNvPr id="27" name="TextBox 26"/>
            <p:cNvSpPr txBox="1"/>
            <p:nvPr/>
          </p:nvSpPr>
          <p:spPr>
            <a:xfrm>
              <a:off x="235688" y="1371600"/>
              <a:ext cx="1905000" cy="307777"/>
            </a:xfrm>
            <a:prstGeom prst="rect">
              <a:avLst/>
            </a:prstGeom>
            <a:noFill/>
          </p:spPr>
          <p:txBody>
            <a:bodyPr wrap="square" rtlCol="0">
              <a:spAutoFit/>
            </a:bodyPr>
            <a:lstStyle/>
            <a:p>
              <a:r>
                <a:rPr lang="en-US" sz="1400" b="1" dirty="0" smtClean="0"/>
                <a:t>Distribution</a:t>
              </a:r>
              <a:endParaRPr lang="en-US" sz="1400" b="1" dirty="0"/>
            </a:p>
          </p:txBody>
        </p:sp>
        <p:sp>
          <p:nvSpPr>
            <p:cNvPr id="28" name="TextBox 27"/>
            <p:cNvSpPr txBox="1"/>
            <p:nvPr/>
          </p:nvSpPr>
          <p:spPr>
            <a:xfrm>
              <a:off x="235688" y="2580747"/>
              <a:ext cx="1905000" cy="307777"/>
            </a:xfrm>
            <a:prstGeom prst="rect">
              <a:avLst/>
            </a:prstGeom>
            <a:noFill/>
          </p:spPr>
          <p:txBody>
            <a:bodyPr wrap="square" rtlCol="0">
              <a:spAutoFit/>
            </a:bodyPr>
            <a:lstStyle/>
            <a:p>
              <a:r>
                <a:rPr lang="en-US" sz="1400" b="1" dirty="0" smtClean="0"/>
                <a:t>Repayment</a:t>
              </a:r>
              <a:endParaRPr lang="en-US" sz="1400" b="1" dirty="0"/>
            </a:p>
          </p:txBody>
        </p:sp>
        <p:sp>
          <p:nvSpPr>
            <p:cNvPr id="29" name="Oval 28"/>
            <p:cNvSpPr/>
            <p:nvPr/>
          </p:nvSpPr>
          <p:spPr>
            <a:xfrm>
              <a:off x="311888" y="2971800"/>
              <a:ext cx="304800" cy="367100"/>
            </a:xfrm>
            <a:prstGeom prst="ellipse">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lumOff val="5000"/>
                    </a:schemeClr>
                  </a:solidFill>
                </a:rPr>
                <a:t>1</a:t>
              </a:r>
              <a:endParaRPr lang="en-US" sz="1200" dirty="0">
                <a:solidFill>
                  <a:schemeClr val="tx1">
                    <a:lumMod val="95000"/>
                    <a:lumOff val="5000"/>
                  </a:schemeClr>
                </a:solidFill>
              </a:endParaRPr>
            </a:p>
          </p:txBody>
        </p:sp>
        <p:sp>
          <p:nvSpPr>
            <p:cNvPr id="31" name="Right Arrow 30"/>
            <p:cNvSpPr/>
            <p:nvPr/>
          </p:nvSpPr>
          <p:spPr>
            <a:xfrm>
              <a:off x="5791200" y="4467999"/>
              <a:ext cx="1981200" cy="304800"/>
            </a:xfrm>
            <a:prstGeom prst="rightArrow">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5798288" y="3934599"/>
              <a:ext cx="1821712" cy="646331"/>
            </a:xfrm>
            <a:prstGeom prst="rect">
              <a:avLst/>
            </a:prstGeom>
            <a:noFill/>
          </p:spPr>
          <p:txBody>
            <a:bodyPr wrap="square" rtlCol="0">
              <a:spAutoFit/>
            </a:bodyPr>
            <a:lstStyle/>
            <a:p>
              <a:pPr algn="ctr"/>
              <a:r>
                <a:rPr lang="en-US" sz="1200" dirty="0" smtClean="0"/>
                <a:t>Bank deducts the outstanding amount and deposit to</a:t>
              </a:r>
              <a:endParaRPr lang="en-US" sz="1200" dirty="0"/>
            </a:p>
          </p:txBody>
        </p:sp>
        <p:sp>
          <p:nvSpPr>
            <p:cNvPr id="33" name="Rounded Rectangle 32"/>
            <p:cNvSpPr/>
            <p:nvPr/>
          </p:nvSpPr>
          <p:spPr>
            <a:xfrm>
              <a:off x="7848600" y="4391798"/>
              <a:ext cx="1828800" cy="485001"/>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lumOff val="5000"/>
                    </a:schemeClr>
                  </a:solidFill>
                </a:rPr>
                <a:t>Lender’s Current Account</a:t>
              </a:r>
              <a:endParaRPr lang="en-US" sz="1200" dirty="0">
                <a:solidFill>
                  <a:schemeClr val="tx1">
                    <a:lumMod val="95000"/>
                    <a:lumOff val="5000"/>
                  </a:schemeClr>
                </a:solidFill>
              </a:endParaRPr>
            </a:p>
          </p:txBody>
        </p:sp>
        <p:sp>
          <p:nvSpPr>
            <p:cNvPr id="34" name="TextBox 33"/>
            <p:cNvSpPr txBox="1"/>
            <p:nvPr/>
          </p:nvSpPr>
          <p:spPr>
            <a:xfrm>
              <a:off x="2133600" y="3974068"/>
              <a:ext cx="1752600" cy="646331"/>
            </a:xfrm>
            <a:prstGeom prst="rect">
              <a:avLst/>
            </a:prstGeom>
            <a:noFill/>
          </p:spPr>
          <p:txBody>
            <a:bodyPr wrap="square" rtlCol="0">
              <a:spAutoFit/>
            </a:bodyPr>
            <a:lstStyle/>
            <a:p>
              <a:pPr algn="ctr"/>
              <a:r>
                <a:rPr lang="en-US" sz="1200" dirty="0" smtClean="0"/>
                <a:t>Borrower manually deposit the amount due to his MPU account</a:t>
              </a:r>
              <a:endParaRPr lang="en-US" sz="1200" dirty="0"/>
            </a:p>
          </p:txBody>
        </p:sp>
        <p:sp>
          <p:nvSpPr>
            <p:cNvPr id="38" name="Rounded Rectangle 37"/>
            <p:cNvSpPr/>
            <p:nvPr/>
          </p:nvSpPr>
          <p:spPr>
            <a:xfrm>
              <a:off x="701748" y="2924507"/>
              <a:ext cx="2590800" cy="457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lumOff val="5000"/>
                    </a:schemeClr>
                  </a:solidFill>
                </a:rPr>
                <a:t>Borrower’s MPU account (after salary has been processed)</a:t>
              </a:r>
              <a:endParaRPr lang="en-US" sz="1200" dirty="0">
                <a:solidFill>
                  <a:schemeClr val="tx1">
                    <a:lumMod val="95000"/>
                    <a:lumOff val="5000"/>
                  </a:schemeClr>
                </a:solidFill>
              </a:endParaRPr>
            </a:p>
          </p:txBody>
        </p:sp>
        <p:sp>
          <p:nvSpPr>
            <p:cNvPr id="39" name="Right Arrow 38"/>
            <p:cNvSpPr/>
            <p:nvPr/>
          </p:nvSpPr>
          <p:spPr>
            <a:xfrm>
              <a:off x="3597348" y="3000707"/>
              <a:ext cx="2209800" cy="304800"/>
            </a:xfrm>
            <a:prstGeom prst="rightArrow">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p:cNvSpPr/>
            <p:nvPr/>
          </p:nvSpPr>
          <p:spPr>
            <a:xfrm>
              <a:off x="708836" y="1712383"/>
              <a:ext cx="2590800" cy="457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lumOff val="5000"/>
                    </a:schemeClr>
                  </a:solidFill>
                </a:rPr>
                <a:t>Lender’s Current Account</a:t>
              </a:r>
              <a:endParaRPr lang="en-US" sz="1200" dirty="0">
                <a:solidFill>
                  <a:schemeClr val="tx1">
                    <a:lumMod val="95000"/>
                    <a:lumOff val="5000"/>
                  </a:schemeClr>
                </a:solidFill>
              </a:endParaRPr>
            </a:p>
          </p:txBody>
        </p:sp>
        <p:sp>
          <p:nvSpPr>
            <p:cNvPr id="41" name="Rounded Rectangle 40"/>
            <p:cNvSpPr/>
            <p:nvPr/>
          </p:nvSpPr>
          <p:spPr>
            <a:xfrm>
              <a:off x="6042836" y="1712383"/>
              <a:ext cx="2590800" cy="457200"/>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lumMod val="95000"/>
                      <a:lumOff val="5000"/>
                    </a:schemeClr>
                  </a:solidFill>
                </a:rPr>
                <a:t>Borrower’s MPU account</a:t>
              </a:r>
              <a:endParaRPr lang="en-US" sz="1200" dirty="0">
                <a:solidFill>
                  <a:schemeClr val="tx1">
                    <a:lumMod val="95000"/>
                    <a:lumOff val="5000"/>
                  </a:schemeClr>
                </a:solidFill>
              </a:endParaRPr>
            </a:p>
          </p:txBody>
        </p:sp>
        <p:sp>
          <p:nvSpPr>
            <p:cNvPr id="42" name="Right Arrow 41"/>
            <p:cNvSpPr/>
            <p:nvPr/>
          </p:nvSpPr>
          <p:spPr>
            <a:xfrm>
              <a:off x="3604436" y="1788583"/>
              <a:ext cx="2209800" cy="304800"/>
            </a:xfrm>
            <a:prstGeom prst="rightArrow">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740599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
        <p:nvSpPr>
          <p:cNvPr id="3" name="TextBox 2"/>
          <p:cNvSpPr txBox="1"/>
          <p:nvPr/>
        </p:nvSpPr>
        <p:spPr>
          <a:xfrm>
            <a:off x="82550" y="438093"/>
            <a:ext cx="9442450" cy="400110"/>
          </a:xfrm>
          <a:prstGeom prst="rect">
            <a:avLst/>
          </a:prstGeom>
          <a:noFill/>
          <a:ln w="28575">
            <a:noFill/>
          </a:ln>
        </p:spPr>
        <p:txBody>
          <a:bodyPr wrap="square" rtlCol="0">
            <a:spAutoFit/>
          </a:bodyPr>
          <a:lstStyle/>
          <a:p>
            <a:r>
              <a:rPr lang="en-US" sz="2000" dirty="0" smtClean="0">
                <a:solidFill>
                  <a:schemeClr val="tx2">
                    <a:lumMod val="50000"/>
                  </a:schemeClr>
                </a:solidFill>
              </a:rPr>
              <a:t>Assessing possible distribution models : Option B- via mobile money platform</a:t>
            </a:r>
            <a:endParaRPr lang="en-US" sz="2000" dirty="0">
              <a:solidFill>
                <a:schemeClr val="tx2">
                  <a:lumMod val="50000"/>
                </a:schemeClr>
              </a:solidFill>
            </a:endParaRPr>
          </a:p>
        </p:txBody>
      </p:sp>
      <p:sp>
        <p:nvSpPr>
          <p:cNvPr id="4" name="TextBox 3"/>
          <p:cNvSpPr txBox="1"/>
          <p:nvPr/>
        </p:nvSpPr>
        <p:spPr>
          <a:xfrm>
            <a:off x="228601" y="1011528"/>
            <a:ext cx="9448800" cy="2950872"/>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t>Partnering with an existing mobile money platform could also be an option for distribution </a:t>
            </a:r>
            <a:r>
              <a:rPr lang="en-US" sz="1200" dirty="0"/>
              <a:t>channel. </a:t>
            </a:r>
            <a:r>
              <a:rPr lang="en-US" sz="1200" dirty="0" smtClean="0"/>
              <a:t>Myanmar Mobile Money </a:t>
            </a:r>
            <a:r>
              <a:rPr lang="en-US" sz="1200" dirty="0"/>
              <a:t>is the only operator that </a:t>
            </a:r>
            <a:r>
              <a:rPr lang="en-US" sz="1200" dirty="0" smtClean="0"/>
              <a:t>received a license to operate in the country so far. </a:t>
            </a:r>
          </a:p>
          <a:p>
            <a:pPr marL="171450" indent="-171450" algn="just">
              <a:lnSpc>
                <a:spcPct val="114000"/>
              </a:lnSpc>
              <a:buFont typeface="Arial" pitchFamily="34" charset="0"/>
              <a:buChar char="•"/>
            </a:pPr>
            <a:r>
              <a:rPr lang="en-US" sz="1200" dirty="0" smtClean="0"/>
              <a:t>Foreign mobile operators </a:t>
            </a:r>
            <a:r>
              <a:rPr lang="en-US" sz="1200" dirty="0"/>
              <a:t>such as </a:t>
            </a:r>
            <a:r>
              <a:rPr lang="en-US" sz="1200" dirty="0" err="1"/>
              <a:t>Ooredoo</a:t>
            </a:r>
            <a:r>
              <a:rPr lang="en-US" sz="1200" dirty="0"/>
              <a:t> and Telenor are very eager to work as mobile money providers </a:t>
            </a:r>
            <a:r>
              <a:rPr lang="en-US" sz="1200" dirty="0" smtClean="0"/>
              <a:t>but may </a:t>
            </a:r>
            <a:r>
              <a:rPr lang="en-US" sz="1200" dirty="0"/>
              <a:t>not receive the license any time soon as the Central Bank </a:t>
            </a:r>
            <a:r>
              <a:rPr lang="en-US" sz="1200" dirty="0" smtClean="0"/>
              <a:t>does </a:t>
            </a:r>
            <a:r>
              <a:rPr lang="en-US" sz="1200" dirty="0"/>
              <a:t>not look easy on approving license to mobile operators</a:t>
            </a:r>
            <a:r>
              <a:rPr lang="en-US" sz="1200" dirty="0" smtClean="0"/>
              <a:t>. According to stakeholders from mobile money sector, the </a:t>
            </a:r>
            <a:r>
              <a:rPr lang="en-US" sz="1200" dirty="0" err="1" smtClean="0"/>
              <a:t>telcos</a:t>
            </a:r>
            <a:r>
              <a:rPr lang="en-US" sz="1200" dirty="0" smtClean="0"/>
              <a:t> have not yet started any concrete action since they are struggling with their infrastructural developments.</a:t>
            </a:r>
          </a:p>
          <a:p>
            <a:pPr marL="171450" indent="-171450" algn="just">
              <a:lnSpc>
                <a:spcPct val="114000"/>
              </a:lnSpc>
              <a:buFont typeface="Arial" pitchFamily="34" charset="0"/>
              <a:buChar char="•"/>
            </a:pPr>
            <a:endParaRPr lang="en-US" sz="1200" dirty="0" smtClean="0"/>
          </a:p>
          <a:p>
            <a:pPr algn="just">
              <a:lnSpc>
                <a:spcPct val="114000"/>
              </a:lnSpc>
            </a:pPr>
            <a:r>
              <a:rPr lang="en-US" sz="1200" b="1" dirty="0" smtClean="0"/>
              <a:t>Firms in preparation to enter the mobile money business</a:t>
            </a:r>
            <a:endParaRPr lang="en-US" sz="1200" b="1" dirty="0"/>
          </a:p>
          <a:p>
            <a:pPr algn="just">
              <a:lnSpc>
                <a:spcPct val="150000"/>
              </a:lnSpc>
            </a:pPr>
            <a:endParaRPr lang="en-US" sz="2000" dirty="0" smtClean="0"/>
          </a:p>
          <a:p>
            <a:pPr>
              <a:lnSpc>
                <a:spcPct val="150000"/>
              </a:lnSpc>
            </a:pPr>
            <a:endParaRPr lang="en-US" sz="2000" dirty="0"/>
          </a:p>
          <a:p>
            <a:pPr>
              <a:lnSpc>
                <a:spcPct val="150000"/>
              </a:lnSpc>
            </a:pPr>
            <a:r>
              <a:rPr lang="en-US" sz="2000" dirty="0" smtClean="0"/>
              <a:t> </a:t>
            </a:r>
            <a:endParaRPr lang="en-US" sz="2000" dirty="0"/>
          </a:p>
        </p:txBody>
      </p:sp>
      <p:pic>
        <p:nvPicPr>
          <p:cNvPr id="5" name="Picture 2" descr="C:\Users\zweoak.soe\Pictures\mobile money\downloa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941" y="3398969"/>
            <a:ext cx="1056547" cy="746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zweoak.soe\Pictures\mobile money\Aya-Ban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913" y="3207100"/>
            <a:ext cx="1038132" cy="4553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zweoak.soe\Pictures\mobile money\downloa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1819" y="3725920"/>
            <a:ext cx="1005782" cy="5479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zweoak.soe\Pictures\mobile money\download (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996" y="2590803"/>
            <a:ext cx="977726" cy="53339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zweoak.soe\Pictures\mobile money\logo-yoma-ban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37912" y="2590803"/>
            <a:ext cx="1038133" cy="5333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611578" y="2662537"/>
            <a:ext cx="5002563" cy="461665"/>
          </a:xfrm>
          <a:prstGeom prst="rect">
            <a:avLst/>
          </a:prstGeom>
          <a:noFill/>
        </p:spPr>
        <p:txBody>
          <a:bodyPr wrap="square" rtlCol="0">
            <a:spAutoFit/>
          </a:bodyPr>
          <a:lstStyle/>
          <a:p>
            <a:pPr marL="171450" indent="-171450" algn="just">
              <a:buFont typeface="Arial" pitchFamily="34" charset="0"/>
              <a:buChar char="•"/>
            </a:pPr>
            <a:r>
              <a:rPr lang="en-US" sz="1200" dirty="0" smtClean="0"/>
              <a:t>Telenor and </a:t>
            </a:r>
            <a:r>
              <a:rPr lang="en-US" sz="1200" dirty="0" err="1" smtClean="0"/>
              <a:t>Yoma</a:t>
            </a:r>
            <a:r>
              <a:rPr lang="en-US" sz="1200" dirty="0" smtClean="0"/>
              <a:t> Bank have announced that they will work together in developing a mobile money platform and serve those in need of credit.</a:t>
            </a:r>
            <a:endParaRPr lang="en-US" sz="1200" dirty="0"/>
          </a:p>
        </p:txBody>
      </p:sp>
      <p:sp>
        <p:nvSpPr>
          <p:cNvPr id="12" name="TextBox 11"/>
          <p:cNvSpPr txBox="1"/>
          <p:nvPr/>
        </p:nvSpPr>
        <p:spPr>
          <a:xfrm>
            <a:off x="4611578" y="3511900"/>
            <a:ext cx="5002563" cy="461665"/>
          </a:xfrm>
          <a:prstGeom prst="rect">
            <a:avLst/>
          </a:prstGeom>
          <a:noFill/>
        </p:spPr>
        <p:txBody>
          <a:bodyPr wrap="square" rtlCol="0">
            <a:spAutoFit/>
          </a:bodyPr>
          <a:lstStyle/>
          <a:p>
            <a:pPr marL="171450" indent="-171450" algn="just">
              <a:buFont typeface="Arial" pitchFamily="34" charset="0"/>
              <a:buChar char="•"/>
            </a:pPr>
            <a:r>
              <a:rPr lang="en-US" sz="1200" dirty="0" err="1" smtClean="0"/>
              <a:t>Ooredoo</a:t>
            </a:r>
            <a:r>
              <a:rPr lang="en-US" sz="1200" dirty="0" smtClean="0"/>
              <a:t> will form a partnership with either AYA Bank or CB Bank. It is also possible that </a:t>
            </a:r>
            <a:r>
              <a:rPr lang="en-US" sz="1200" dirty="0" err="1" smtClean="0"/>
              <a:t>Ooredoo</a:t>
            </a:r>
            <a:r>
              <a:rPr lang="en-US" sz="1200" dirty="0" smtClean="0"/>
              <a:t> could stand as solo provider as well.</a:t>
            </a:r>
            <a:endParaRPr lang="en-US" sz="1200" dirty="0"/>
          </a:p>
        </p:txBody>
      </p:sp>
      <p:cxnSp>
        <p:nvCxnSpPr>
          <p:cNvPr id="20" name="Straight Connector 19"/>
          <p:cNvCxnSpPr/>
          <p:nvPr/>
        </p:nvCxnSpPr>
        <p:spPr>
          <a:xfrm>
            <a:off x="533400" y="3130898"/>
            <a:ext cx="39624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33400" y="4343400"/>
            <a:ext cx="39624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pic>
        <p:nvPicPr>
          <p:cNvPr id="15" name="Picture 2" descr="C:\Users\zweoak.soe\Pictures\mobile money\1660666_1379845188947061_1733260811_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3099" y="4456672"/>
            <a:ext cx="944702" cy="5725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Users\zweoak.soe\Pictures\mobile money\firs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47952" y="4456670"/>
            <a:ext cx="1009650" cy="57253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p:cNvCxnSpPr/>
          <p:nvPr/>
        </p:nvCxnSpPr>
        <p:spPr>
          <a:xfrm>
            <a:off x="533400" y="5105400"/>
            <a:ext cx="39624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572001" y="4381548"/>
            <a:ext cx="5042140" cy="723853"/>
          </a:xfrm>
          <a:prstGeom prst="rect">
            <a:avLst/>
          </a:prstGeom>
        </p:spPr>
        <p:txBody>
          <a:bodyPr wrap="square">
            <a:spAutoFit/>
          </a:bodyPr>
          <a:lstStyle/>
          <a:p>
            <a:pPr marL="171450" indent="-171450" algn="just">
              <a:lnSpc>
                <a:spcPct val="114000"/>
              </a:lnSpc>
              <a:buFont typeface="Arial" pitchFamily="34" charset="0"/>
              <a:buChar char="•"/>
            </a:pPr>
            <a:r>
              <a:rPr lang="en-US" sz="1200" dirty="0" err="1" smtClean="0"/>
              <a:t>myKyat</a:t>
            </a:r>
            <a:r>
              <a:rPr lang="en-US" sz="1200" dirty="0" smtClean="0"/>
              <a:t> </a:t>
            </a:r>
            <a:r>
              <a:rPr lang="en-US" sz="1200" dirty="0"/>
              <a:t>was supposed to provide the full service in the early 2015 but due to some circumstances, the service will not be available </a:t>
            </a:r>
            <a:r>
              <a:rPr lang="en-US" sz="1200" dirty="0" smtClean="0"/>
              <a:t>until some time. </a:t>
            </a:r>
            <a:r>
              <a:rPr lang="en-US" sz="1200" dirty="0"/>
              <a:t>Agents location and services available will be announced at the same time.</a:t>
            </a:r>
          </a:p>
        </p:txBody>
      </p:sp>
      <p:sp>
        <p:nvSpPr>
          <p:cNvPr id="19" name="Rectangle 18"/>
          <p:cNvSpPr/>
          <p:nvPr/>
        </p:nvSpPr>
        <p:spPr>
          <a:xfrm>
            <a:off x="228601" y="5237842"/>
            <a:ext cx="9448800" cy="934358"/>
          </a:xfrm>
          <a:prstGeom prst="rect">
            <a:avLst/>
          </a:prstGeom>
        </p:spPr>
        <p:txBody>
          <a:bodyPr wrap="square">
            <a:spAutoFit/>
          </a:bodyPr>
          <a:lstStyle/>
          <a:p>
            <a:pPr algn="just">
              <a:lnSpc>
                <a:spcPct val="114000"/>
              </a:lnSpc>
            </a:pPr>
            <a:r>
              <a:rPr lang="en-US" sz="1200" dirty="0" smtClean="0"/>
              <a:t>There is another potential mobile money operator called Speed Kyat which is also another branch of Internet wallet.</a:t>
            </a:r>
          </a:p>
          <a:p>
            <a:pPr marL="171450" indent="-171450" algn="just">
              <a:lnSpc>
                <a:spcPct val="114000"/>
              </a:lnSpc>
              <a:buFont typeface="Arial" pitchFamily="34" charset="0"/>
              <a:buChar char="•"/>
            </a:pPr>
            <a:r>
              <a:rPr lang="en-US" sz="1200" dirty="0" smtClean="0"/>
              <a:t>Speed Kyat will initially focus on mobile money business and after that, it might be considered as </a:t>
            </a:r>
            <a:r>
              <a:rPr lang="en-US" sz="1200" dirty="0"/>
              <a:t>mobile payment platform for loan disbursement and </a:t>
            </a:r>
            <a:r>
              <a:rPr lang="en-US" sz="1200" dirty="0" smtClean="0"/>
              <a:t>collection</a:t>
            </a:r>
            <a:r>
              <a:rPr lang="en-US" sz="1200" dirty="0"/>
              <a:t> </a:t>
            </a:r>
            <a:r>
              <a:rPr lang="en-US" sz="1200" dirty="0" smtClean="0"/>
              <a:t>of Internet Wallet.</a:t>
            </a:r>
            <a:endParaRPr lang="en-US" sz="1200" dirty="0"/>
          </a:p>
          <a:p>
            <a:pPr marL="171450" indent="-171450" algn="just">
              <a:lnSpc>
                <a:spcPct val="114000"/>
              </a:lnSpc>
              <a:buFont typeface="Arial" pitchFamily="34" charset="0"/>
              <a:buChar char="•"/>
            </a:pPr>
            <a:r>
              <a:rPr lang="en-US" sz="1200" dirty="0" smtClean="0"/>
              <a:t>Speed Kyat refuse </a:t>
            </a:r>
            <a:r>
              <a:rPr lang="en-US" sz="1200" dirty="0"/>
              <a:t>to disclose the application modules and </a:t>
            </a:r>
            <a:r>
              <a:rPr lang="en-US" sz="1200" dirty="0" smtClean="0"/>
              <a:t>agent networks since they </a:t>
            </a:r>
            <a:r>
              <a:rPr lang="en-US" sz="1200" dirty="0"/>
              <a:t>are still in </a:t>
            </a:r>
            <a:r>
              <a:rPr lang="en-US" sz="1200" dirty="0" smtClean="0"/>
              <a:t>the development stage.</a:t>
            </a:r>
            <a:endParaRPr lang="en-US" sz="1200" dirty="0"/>
          </a:p>
        </p:txBody>
      </p:sp>
    </p:spTree>
    <p:extLst>
      <p:ext uri="{BB962C8B-B14F-4D97-AF65-F5344CB8AC3E}">
        <p14:creationId xmlns:p14="http://schemas.microsoft.com/office/powerpoint/2010/main" val="37046652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zweoak.soe\Pictures\mobile money\10401953_644170452394908_5376922186910310033_n.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1096" y="1066800"/>
            <a:ext cx="1356705" cy="685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04800" y="1832819"/>
            <a:ext cx="9296400" cy="2053383"/>
          </a:xfrm>
          <a:prstGeom prst="rect">
            <a:avLst/>
          </a:prstGeom>
        </p:spPr>
        <p:txBody>
          <a:bodyPr wrap="square">
            <a:spAutoFit/>
          </a:bodyPr>
          <a:lstStyle/>
          <a:p>
            <a:pPr marL="171450" indent="-171450" algn="just">
              <a:lnSpc>
                <a:spcPct val="114000"/>
              </a:lnSpc>
              <a:buFont typeface="Arial" pitchFamily="34" charset="0"/>
              <a:buChar char="•"/>
            </a:pPr>
            <a:r>
              <a:rPr lang="en-US" sz="1200" dirty="0" smtClean="0"/>
              <a:t>Under the umbrella of the military-run Myanmar Economic Corporation (MEC), Myanmar Mobile Money is the first to open in the country in collaboration with </a:t>
            </a:r>
            <a:r>
              <a:rPr lang="en-US" sz="1200" dirty="0" err="1" smtClean="0"/>
              <a:t>Innwa</a:t>
            </a:r>
            <a:r>
              <a:rPr lang="en-US" sz="1200" dirty="0" smtClean="0"/>
              <a:t> Bank, a subsidiary of MEC.</a:t>
            </a:r>
          </a:p>
          <a:p>
            <a:pPr marL="171450" indent="-171450" algn="just">
              <a:lnSpc>
                <a:spcPct val="114000"/>
              </a:lnSpc>
              <a:buFont typeface="Arial" pitchFamily="34" charset="0"/>
              <a:buChar char="•"/>
            </a:pPr>
            <a:r>
              <a:rPr lang="en-US" sz="1200" dirty="0" smtClean="0"/>
              <a:t>MMM was established with the direction of Commander-in-Chief Senior General Min Aung Hlaing with the intention of developing infrastructure, reducing poverty and raising the lives of the poor. MMM operates in a model of 50% for profit and 50% for development.</a:t>
            </a:r>
          </a:p>
          <a:p>
            <a:pPr marL="171450" indent="-171450" algn="just">
              <a:lnSpc>
                <a:spcPct val="114000"/>
              </a:lnSpc>
              <a:buFont typeface="Arial" pitchFamily="34" charset="0"/>
              <a:buChar char="•"/>
            </a:pPr>
            <a:r>
              <a:rPr lang="en-US" sz="1200" dirty="0" smtClean="0"/>
              <a:t>Launched at the beginning of 2014.  MMM has now 55,026 customers countrywide and 528 agents in total. MMM works only with MPT and MEC Tel, the two largest market share holders. It is now in talks with Telenor and </a:t>
            </a:r>
            <a:r>
              <a:rPr lang="en-US" sz="1200" dirty="0" err="1" smtClean="0"/>
              <a:t>Ooredoo</a:t>
            </a:r>
            <a:r>
              <a:rPr lang="en-US" sz="1200" dirty="0" smtClean="0"/>
              <a:t> to </a:t>
            </a:r>
          </a:p>
          <a:p>
            <a:pPr marL="171450" indent="-171450" algn="just">
              <a:lnSpc>
                <a:spcPct val="114000"/>
              </a:lnSpc>
              <a:buFont typeface="Arial" pitchFamily="34" charset="0"/>
              <a:buChar char="•"/>
            </a:pPr>
            <a:r>
              <a:rPr lang="en-US" sz="1200" dirty="0" smtClean="0"/>
              <a:t>The platform uses technology from More Magic – USA and </a:t>
            </a:r>
            <a:r>
              <a:rPr lang="en-US" sz="1200" dirty="0" err="1" smtClean="0"/>
              <a:t>Oberthur</a:t>
            </a:r>
            <a:r>
              <a:rPr lang="en-US" sz="1200" dirty="0" smtClean="0"/>
              <a:t> – France. Following international practices and working with the world’s most secured and advanced technology companies, MMM guarantees the security of customers’ accounts and every transaction.</a:t>
            </a:r>
          </a:p>
          <a:p>
            <a:pPr algn="just"/>
            <a:endParaRPr lang="en-US" dirty="0"/>
          </a:p>
        </p:txBody>
      </p:sp>
      <p:pic>
        <p:nvPicPr>
          <p:cNvPr id="2050" name="Picture 2" descr="C:\Users\zweoak.soe\Pictures\mobile money\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0299" y="1041145"/>
            <a:ext cx="1140939" cy="7114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
        <p:nvSpPr>
          <p:cNvPr id="12" name="TextBox 11"/>
          <p:cNvSpPr txBox="1"/>
          <p:nvPr/>
        </p:nvSpPr>
        <p:spPr>
          <a:xfrm>
            <a:off x="82550" y="1261646"/>
            <a:ext cx="9442450" cy="338554"/>
          </a:xfrm>
          <a:prstGeom prst="rect">
            <a:avLst/>
          </a:prstGeom>
          <a:noFill/>
          <a:ln w="28575">
            <a:noFill/>
          </a:ln>
        </p:spPr>
        <p:txBody>
          <a:bodyPr wrap="square" rtlCol="0">
            <a:spAutoFit/>
          </a:bodyPr>
          <a:lstStyle/>
          <a:p>
            <a:r>
              <a:rPr lang="en-US" sz="1600" dirty="0" smtClean="0">
                <a:solidFill>
                  <a:schemeClr val="tx2">
                    <a:lumMod val="50000"/>
                  </a:schemeClr>
                </a:solidFill>
              </a:rPr>
              <a:t>Myanmar Mobile Money</a:t>
            </a:r>
            <a:endParaRPr lang="en-US" sz="1600" dirty="0">
              <a:solidFill>
                <a:schemeClr val="tx2">
                  <a:lumMod val="50000"/>
                </a:schemeClr>
              </a:solidFill>
            </a:endParaRPr>
          </a:p>
        </p:txBody>
      </p:sp>
      <p:sp>
        <p:nvSpPr>
          <p:cNvPr id="13" name="TextBox 12"/>
          <p:cNvSpPr txBox="1"/>
          <p:nvPr/>
        </p:nvSpPr>
        <p:spPr>
          <a:xfrm>
            <a:off x="82550" y="438091"/>
            <a:ext cx="9442450" cy="400110"/>
          </a:xfrm>
          <a:prstGeom prst="rect">
            <a:avLst/>
          </a:prstGeom>
          <a:noFill/>
          <a:ln w="28575">
            <a:noFill/>
          </a:ln>
        </p:spPr>
        <p:txBody>
          <a:bodyPr wrap="square" rtlCol="0">
            <a:spAutoFit/>
          </a:bodyPr>
          <a:lstStyle/>
          <a:p>
            <a:r>
              <a:rPr lang="en-US" sz="2000" dirty="0" smtClean="0">
                <a:solidFill>
                  <a:schemeClr val="tx2">
                    <a:lumMod val="50000"/>
                  </a:schemeClr>
                </a:solidFill>
              </a:rPr>
              <a:t>Myanmar Mobile Money </a:t>
            </a:r>
            <a:endParaRPr lang="en-US" sz="2000" dirty="0">
              <a:solidFill>
                <a:schemeClr val="tx2">
                  <a:lumMod val="50000"/>
                </a:scheme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723527868"/>
              </p:ext>
            </p:extLst>
          </p:nvPr>
        </p:nvGraphicFramePr>
        <p:xfrm>
          <a:off x="1386363" y="4001548"/>
          <a:ext cx="1890238" cy="2018252"/>
        </p:xfrm>
        <a:graphic>
          <a:graphicData uri="http://schemas.openxmlformats.org/drawingml/2006/table">
            <a:tbl>
              <a:tblPr firstRow="1" bandRow="1">
                <a:tableStyleId>{5C22544A-7EE6-4342-B048-85BDC9FD1C3A}</a:tableStyleId>
              </a:tblPr>
              <a:tblGrid>
                <a:gridCol w="1890238">
                  <a:extLst>
                    <a:ext uri="{9D8B030D-6E8A-4147-A177-3AD203B41FA5}">
                      <a16:colId xmlns:a16="http://schemas.microsoft.com/office/drawing/2014/main" val="20000"/>
                    </a:ext>
                  </a:extLst>
                </a:gridCol>
              </a:tblGrid>
              <a:tr h="381000">
                <a:tc>
                  <a:txBody>
                    <a:bodyPr/>
                    <a:lstStyle/>
                    <a:p>
                      <a:pPr algn="ctr"/>
                      <a:r>
                        <a:rPr lang="en-US" sz="1200" dirty="0" smtClean="0"/>
                        <a:t>Services Available</a:t>
                      </a:r>
                      <a:endParaRPr lang="en-US" sz="1200" dirty="0"/>
                    </a:p>
                  </a:txBody>
                  <a:tcPr/>
                </a:tc>
                <a:extLst>
                  <a:ext uri="{0D108BD9-81ED-4DB2-BD59-A6C34878D82A}">
                    <a16:rowId xmlns:a16="http://schemas.microsoft.com/office/drawing/2014/main" val="10000"/>
                  </a:ext>
                </a:extLst>
              </a:tr>
              <a:tr h="1637252">
                <a:tc>
                  <a:txBody>
                    <a:bodyPr/>
                    <a:lstStyle/>
                    <a:p>
                      <a:pPr marL="171450" indent="-171450">
                        <a:buFont typeface="Arial" pitchFamily="34" charset="0"/>
                        <a:buChar char="•"/>
                      </a:pPr>
                      <a:endParaRPr lang="en-US" sz="1100" dirty="0" smtClean="0"/>
                    </a:p>
                    <a:p>
                      <a:pPr marL="171450" indent="-171450">
                        <a:buFont typeface="Arial" pitchFamily="34" charset="0"/>
                        <a:buChar char="•"/>
                      </a:pPr>
                      <a:r>
                        <a:rPr lang="en-US" sz="1100" dirty="0" smtClean="0"/>
                        <a:t>Cash</a:t>
                      </a:r>
                      <a:r>
                        <a:rPr lang="en-US" sz="1100" baseline="0" dirty="0" smtClean="0"/>
                        <a:t> in</a:t>
                      </a:r>
                    </a:p>
                    <a:p>
                      <a:pPr marL="171450" indent="-171450">
                        <a:buFont typeface="Arial" pitchFamily="34" charset="0"/>
                        <a:buChar char="•"/>
                      </a:pPr>
                      <a:r>
                        <a:rPr lang="en-US" sz="1100" baseline="0" dirty="0" smtClean="0"/>
                        <a:t>Cash out</a:t>
                      </a:r>
                    </a:p>
                    <a:p>
                      <a:pPr marL="171450" indent="-171450">
                        <a:buFont typeface="Arial" pitchFamily="34" charset="0"/>
                        <a:buChar char="•"/>
                      </a:pPr>
                      <a:r>
                        <a:rPr lang="en-US" sz="1100" baseline="0" dirty="0" smtClean="0"/>
                        <a:t>P2P Transfer</a:t>
                      </a:r>
                    </a:p>
                    <a:p>
                      <a:pPr marL="171450" indent="-171450">
                        <a:buFont typeface="Arial" pitchFamily="34" charset="0"/>
                        <a:buChar char="•"/>
                      </a:pPr>
                      <a:r>
                        <a:rPr lang="en-US" sz="1100" baseline="0" dirty="0" smtClean="0"/>
                        <a:t>Top Up</a:t>
                      </a:r>
                    </a:p>
                    <a:p>
                      <a:pPr marL="171450" indent="-171450">
                        <a:buFont typeface="Arial" pitchFamily="34" charset="0"/>
                        <a:buChar char="•"/>
                      </a:pPr>
                      <a:r>
                        <a:rPr lang="en-US" sz="1100" baseline="0" dirty="0" smtClean="0"/>
                        <a:t>Purchase</a:t>
                      </a:r>
                    </a:p>
                    <a:p>
                      <a:pPr marL="171450" indent="-171450">
                        <a:buFont typeface="Arial" pitchFamily="34" charset="0"/>
                        <a:buChar char="•"/>
                      </a:pPr>
                      <a:r>
                        <a:rPr lang="en-US" sz="1100" baseline="0" dirty="0" smtClean="0"/>
                        <a:t>Salary Disbursement</a:t>
                      </a:r>
                    </a:p>
                  </a:txBody>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112984553"/>
              </p:ext>
            </p:extLst>
          </p:nvPr>
        </p:nvGraphicFramePr>
        <p:xfrm>
          <a:off x="5181601" y="3581402"/>
          <a:ext cx="3200400" cy="1201571"/>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tblGrid>
              <a:tr h="304800">
                <a:tc>
                  <a:txBody>
                    <a:bodyPr/>
                    <a:lstStyle/>
                    <a:p>
                      <a:pPr algn="ctr"/>
                      <a:r>
                        <a:rPr lang="en-US" sz="1200" dirty="0" smtClean="0"/>
                        <a:t>Flow of funds into</a:t>
                      </a:r>
                      <a:r>
                        <a:rPr lang="en-US" sz="1200" baseline="0" dirty="0" smtClean="0"/>
                        <a:t> account</a:t>
                      </a:r>
                      <a:endParaRPr lang="en-US" sz="1200" dirty="0"/>
                    </a:p>
                  </a:txBody>
                  <a:tcPr/>
                </a:tc>
                <a:extLst>
                  <a:ext uri="{0D108BD9-81ED-4DB2-BD59-A6C34878D82A}">
                    <a16:rowId xmlns:a16="http://schemas.microsoft.com/office/drawing/2014/main" val="10000"/>
                  </a:ext>
                </a:extLst>
              </a:tr>
              <a:tr h="896771">
                <a:tc>
                  <a:txBody>
                    <a:bodyPr/>
                    <a:lstStyle/>
                    <a:p>
                      <a:pPr marL="171450" indent="-171450">
                        <a:buFont typeface="Arial" pitchFamily="34" charset="0"/>
                        <a:buChar char="•"/>
                      </a:pPr>
                      <a:r>
                        <a:rPr lang="en-US" sz="1100" dirty="0" smtClean="0"/>
                        <a:t>Link</a:t>
                      </a:r>
                      <a:r>
                        <a:rPr lang="en-US" sz="1100" baseline="0" dirty="0" smtClean="0"/>
                        <a:t> the phone to an account</a:t>
                      </a:r>
                    </a:p>
                    <a:p>
                      <a:pPr marL="171450" indent="-171450">
                        <a:buFont typeface="Arial" pitchFamily="34" charset="0"/>
                        <a:buChar char="•"/>
                      </a:pPr>
                      <a:r>
                        <a:rPr lang="en-US" sz="1100" baseline="0" dirty="0" smtClean="0"/>
                        <a:t>Cash deposited with an agent</a:t>
                      </a:r>
                    </a:p>
                    <a:p>
                      <a:pPr marL="171450" indent="-171450">
                        <a:buFont typeface="Arial" pitchFamily="34" charset="0"/>
                        <a:buChar char="•"/>
                      </a:pPr>
                      <a:r>
                        <a:rPr lang="en-US" sz="1100" baseline="0" dirty="0" smtClean="0"/>
                        <a:t>Money transferred from another account</a:t>
                      </a:r>
                    </a:p>
                    <a:p>
                      <a:pPr marL="171450" indent="-171450">
                        <a:buFont typeface="Arial" pitchFamily="34" charset="0"/>
                        <a:buChar char="•"/>
                      </a:pPr>
                      <a:r>
                        <a:rPr lang="en-US" sz="1100" baseline="0" dirty="0" smtClean="0"/>
                        <a:t>Salaries sent to the phone</a:t>
                      </a:r>
                      <a:endParaRPr lang="en-US" sz="1100" dirty="0"/>
                    </a:p>
                  </a:txBody>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266287132"/>
              </p:ext>
            </p:extLst>
          </p:nvPr>
        </p:nvGraphicFramePr>
        <p:xfrm>
          <a:off x="5181601" y="4970629"/>
          <a:ext cx="3200400" cy="1234440"/>
        </p:xfrm>
        <a:graphic>
          <a:graphicData uri="http://schemas.openxmlformats.org/drawingml/2006/table">
            <a:tbl>
              <a:tblPr firstRow="1" bandRow="1">
                <a:tableStyleId>{5C22544A-7EE6-4342-B048-85BDC9FD1C3A}</a:tableStyleId>
              </a:tblPr>
              <a:tblGrid>
                <a:gridCol w="3200400">
                  <a:extLst>
                    <a:ext uri="{9D8B030D-6E8A-4147-A177-3AD203B41FA5}">
                      <a16:colId xmlns:a16="http://schemas.microsoft.com/office/drawing/2014/main" val="20000"/>
                    </a:ext>
                  </a:extLst>
                </a:gridCol>
              </a:tblGrid>
              <a:tr h="304800">
                <a:tc>
                  <a:txBody>
                    <a:bodyPr/>
                    <a:lstStyle/>
                    <a:p>
                      <a:pPr algn="ctr"/>
                      <a:r>
                        <a:rPr lang="en-US" sz="1200" dirty="0" smtClean="0"/>
                        <a:t>Flow of funds out</a:t>
                      </a:r>
                      <a:r>
                        <a:rPr lang="en-US" sz="1200" baseline="0" dirty="0" smtClean="0"/>
                        <a:t> account</a:t>
                      </a:r>
                      <a:endParaRPr lang="en-US" sz="1200" dirty="0"/>
                    </a:p>
                  </a:txBody>
                  <a:tcPr/>
                </a:tc>
                <a:extLst>
                  <a:ext uri="{0D108BD9-81ED-4DB2-BD59-A6C34878D82A}">
                    <a16:rowId xmlns:a16="http://schemas.microsoft.com/office/drawing/2014/main" val="10000"/>
                  </a:ext>
                </a:extLst>
              </a:tr>
              <a:tr h="896771">
                <a:tc>
                  <a:txBody>
                    <a:bodyPr/>
                    <a:lstStyle/>
                    <a:p>
                      <a:pPr marL="171450" indent="-171450">
                        <a:buFont typeface="Arial" pitchFamily="34" charset="0"/>
                        <a:buChar char="•"/>
                      </a:pPr>
                      <a:r>
                        <a:rPr lang="en-US" sz="1100" dirty="0" smtClean="0"/>
                        <a:t>Withdraw cash from an agent</a:t>
                      </a:r>
                    </a:p>
                    <a:p>
                      <a:pPr marL="171450" indent="-171450">
                        <a:buFont typeface="Arial" pitchFamily="34" charset="0"/>
                        <a:buChar char="•"/>
                      </a:pPr>
                      <a:r>
                        <a:rPr lang="en-US" sz="1100" dirty="0" smtClean="0"/>
                        <a:t>Pay</a:t>
                      </a:r>
                      <a:r>
                        <a:rPr lang="en-US" sz="1100" baseline="0" dirty="0" smtClean="0"/>
                        <a:t> for goods and services (web, in store, bills, airtime, </a:t>
                      </a:r>
                      <a:r>
                        <a:rPr lang="en-US" sz="1100" baseline="0" dirty="0" err="1" smtClean="0"/>
                        <a:t>etc</a:t>
                      </a:r>
                      <a:r>
                        <a:rPr lang="en-US" sz="1100" baseline="0" dirty="0" smtClean="0"/>
                        <a:t>)</a:t>
                      </a:r>
                    </a:p>
                    <a:p>
                      <a:pPr marL="171450" indent="-171450">
                        <a:buFont typeface="Arial" pitchFamily="34" charset="0"/>
                        <a:buChar char="•"/>
                      </a:pPr>
                      <a:r>
                        <a:rPr lang="en-US" sz="1100" baseline="0" dirty="0" smtClean="0"/>
                        <a:t>Send money to others (remittances)</a:t>
                      </a:r>
                    </a:p>
                    <a:p>
                      <a:pPr marL="171450" indent="-171450">
                        <a:buFont typeface="Arial" pitchFamily="34" charset="0"/>
                        <a:buChar char="•"/>
                      </a:pPr>
                      <a:r>
                        <a:rPr lang="en-US" sz="1100" baseline="0" dirty="0" smtClean="0"/>
                        <a:t>Savings, health insurance, </a:t>
                      </a:r>
                      <a:r>
                        <a:rPr lang="en-US" sz="1100" baseline="0" dirty="0" err="1" smtClean="0"/>
                        <a:t>etc</a:t>
                      </a:r>
                      <a:endParaRPr lang="en-US" sz="1100" dirty="0"/>
                    </a:p>
                  </a:txBody>
                  <a:tcPr/>
                </a:tc>
                <a:extLst>
                  <a:ext uri="{0D108BD9-81ED-4DB2-BD59-A6C34878D82A}">
                    <a16:rowId xmlns:a16="http://schemas.microsoft.com/office/drawing/2014/main" val="10001"/>
                  </a:ext>
                </a:extLst>
              </a:tr>
            </a:tbl>
          </a:graphicData>
        </a:graphic>
      </p:graphicFrame>
      <p:cxnSp>
        <p:nvCxnSpPr>
          <p:cNvPr id="18" name="Straight Arrow Connector 17"/>
          <p:cNvCxnSpPr/>
          <p:nvPr/>
        </p:nvCxnSpPr>
        <p:spPr>
          <a:xfrm flipV="1">
            <a:off x="4183554" y="4495800"/>
            <a:ext cx="693247"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650154" y="4953000"/>
            <a:ext cx="5482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183554" y="4953000"/>
            <a:ext cx="693247"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2550" y="6477000"/>
            <a:ext cx="7099300" cy="230832"/>
          </a:xfrm>
          <a:prstGeom prst="rect">
            <a:avLst/>
          </a:prstGeom>
          <a:noFill/>
          <a:ln>
            <a:noFill/>
          </a:ln>
        </p:spPr>
        <p:txBody>
          <a:bodyPr wrap="square" rtlCol="0">
            <a:spAutoFit/>
          </a:bodyPr>
          <a:lstStyle/>
          <a:p>
            <a:r>
              <a:rPr lang="en-US" sz="900" dirty="0" smtClean="0"/>
              <a:t>Source: Myanmar Mobile Money</a:t>
            </a:r>
            <a:endParaRPr lang="en-US" sz="900" dirty="0"/>
          </a:p>
        </p:txBody>
      </p:sp>
    </p:spTree>
    <p:extLst>
      <p:ext uri="{BB962C8B-B14F-4D97-AF65-F5344CB8AC3E}">
        <p14:creationId xmlns:p14="http://schemas.microsoft.com/office/powerpoint/2010/main" val="347743371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3400" y="1459468"/>
            <a:ext cx="992372" cy="369332"/>
          </a:xfrm>
          <a:prstGeom prst="rect">
            <a:avLst/>
          </a:prstGeom>
          <a:noFill/>
        </p:spPr>
        <p:txBody>
          <a:bodyPr wrap="square" rtlCol="0">
            <a:spAutoFit/>
          </a:bodyPr>
          <a:lstStyle/>
          <a:p>
            <a:r>
              <a:rPr lang="en-US" dirty="0" smtClean="0">
                <a:solidFill>
                  <a:prstClr val="black"/>
                </a:solidFill>
              </a:rPr>
              <a:t>USSD</a:t>
            </a:r>
            <a:endParaRPr lang="en-US" dirty="0">
              <a:solidFill>
                <a:prstClr val="black"/>
              </a:solidFill>
            </a:endParaRPr>
          </a:p>
        </p:txBody>
      </p:sp>
      <p:sp>
        <p:nvSpPr>
          <p:cNvPr id="9" name="TextBox 8"/>
          <p:cNvSpPr txBox="1"/>
          <p:nvPr/>
        </p:nvSpPr>
        <p:spPr>
          <a:xfrm>
            <a:off x="4876800" y="1459468"/>
            <a:ext cx="1066800" cy="369332"/>
          </a:xfrm>
          <a:prstGeom prst="rect">
            <a:avLst/>
          </a:prstGeom>
          <a:noFill/>
        </p:spPr>
        <p:txBody>
          <a:bodyPr wrap="square" rtlCol="0">
            <a:spAutoFit/>
          </a:bodyPr>
          <a:lstStyle/>
          <a:p>
            <a:r>
              <a:rPr lang="en-US" dirty="0" smtClean="0">
                <a:solidFill>
                  <a:prstClr val="black"/>
                </a:solidFill>
              </a:rPr>
              <a:t>SMS</a:t>
            </a:r>
            <a:endParaRPr lang="en-US" dirty="0">
              <a:solidFill>
                <a:prstClr val="black"/>
              </a:solidFill>
            </a:endParaRPr>
          </a:p>
        </p:txBody>
      </p:sp>
      <p:grpSp>
        <p:nvGrpSpPr>
          <p:cNvPr id="15" name="Group 14"/>
          <p:cNvGrpSpPr/>
          <p:nvPr/>
        </p:nvGrpSpPr>
        <p:grpSpPr>
          <a:xfrm>
            <a:off x="152400" y="1428750"/>
            <a:ext cx="9525000" cy="4972050"/>
            <a:chOff x="76200" y="1066800"/>
            <a:chExt cx="9525000" cy="4972050"/>
          </a:xfrm>
        </p:grpSpPr>
        <p:pic>
          <p:nvPicPr>
            <p:cNvPr id="2" name="Picture 3" descr="E:\Share\Business Development\Sai Phyo\THAR ADAM 1\Sector_002\Others\Other Images\Images\For Boot\Cash Out\Cash 0444.jpg"/>
            <p:cNvPicPr>
              <a:picLocks noChangeAspect="1" noChangeArrowheads="1"/>
            </p:cNvPicPr>
            <p:nvPr/>
          </p:nvPicPr>
          <p:blipFill>
            <a:blip r:embed="rId2"/>
            <a:srcRect t="5000" b="50000"/>
            <a:stretch>
              <a:fillRect/>
            </a:stretch>
          </p:blipFill>
          <p:spPr bwMode="auto">
            <a:xfrm>
              <a:off x="4648200" y="1600200"/>
              <a:ext cx="2286000" cy="1639957"/>
            </a:xfrm>
            <a:prstGeom prst="rect">
              <a:avLst/>
            </a:prstGeom>
            <a:noFill/>
          </p:spPr>
        </p:pic>
        <p:pic>
          <p:nvPicPr>
            <p:cNvPr id="5" name="Picture 5" descr="\\server\Share\Business Development\Sai Phyo\FFD 1\Sector_002\Others\Other Images\Images\For Boot\Reg\Reg 001.png"/>
            <p:cNvPicPr>
              <a:picLocks noChangeAspect="1" noChangeArrowheads="1"/>
            </p:cNvPicPr>
            <p:nvPr/>
          </p:nvPicPr>
          <p:blipFill>
            <a:blip r:embed="rId3" cstate="print"/>
            <a:srcRect t="4167" b="24324"/>
            <a:stretch>
              <a:fillRect/>
            </a:stretch>
          </p:blipFill>
          <p:spPr bwMode="auto">
            <a:xfrm>
              <a:off x="152400" y="1547112"/>
              <a:ext cx="1600200" cy="2034288"/>
            </a:xfrm>
            <a:prstGeom prst="rect">
              <a:avLst/>
            </a:prstGeom>
            <a:noFill/>
          </p:spPr>
        </p:pic>
        <p:pic>
          <p:nvPicPr>
            <p:cNvPr id="6" name="Picture 7" descr="\\server\Share\Business Development\Sai Phyo\FFD 1\Sector_002\Others\Other Images\Images\For Boot\Reg\Reg 002.png"/>
            <p:cNvPicPr>
              <a:picLocks noChangeAspect="1" noChangeArrowheads="1"/>
            </p:cNvPicPr>
            <p:nvPr/>
          </p:nvPicPr>
          <p:blipFill>
            <a:blip r:embed="rId4" cstate="print"/>
            <a:srcRect t="4167" b="24324"/>
            <a:stretch>
              <a:fillRect/>
            </a:stretch>
          </p:blipFill>
          <p:spPr bwMode="auto">
            <a:xfrm>
              <a:off x="1830572" y="1547111"/>
              <a:ext cx="1598428" cy="2032034"/>
            </a:xfrm>
            <a:prstGeom prst="rect">
              <a:avLst/>
            </a:prstGeom>
            <a:noFill/>
          </p:spPr>
        </p:pic>
        <p:pic>
          <p:nvPicPr>
            <p:cNvPr id="7" name="Picture 6" descr="cashin2 short.jpg"/>
            <p:cNvPicPr>
              <a:picLocks noChangeAspect="1"/>
            </p:cNvPicPr>
            <p:nvPr/>
          </p:nvPicPr>
          <p:blipFill>
            <a:blip r:embed="rId5" cstate="print"/>
            <a:stretch>
              <a:fillRect/>
            </a:stretch>
          </p:blipFill>
          <p:spPr>
            <a:xfrm>
              <a:off x="7010400" y="1600200"/>
              <a:ext cx="2133600" cy="1613646"/>
            </a:xfrm>
            <a:prstGeom prst="rect">
              <a:avLst/>
            </a:prstGeom>
          </p:spPr>
        </p:pic>
        <p:pic>
          <p:nvPicPr>
            <p:cNvPr id="3074" name="Picture 2" descr="C:\Users\zweoak.soe\Pictures\mobile money\ap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09950" y="4191000"/>
              <a:ext cx="2476500" cy="18478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038600" y="3688318"/>
              <a:ext cx="1676400" cy="369332"/>
            </a:xfrm>
            <a:prstGeom prst="rect">
              <a:avLst/>
            </a:prstGeom>
            <a:noFill/>
          </p:spPr>
          <p:txBody>
            <a:bodyPr wrap="square" rtlCol="0">
              <a:spAutoFit/>
            </a:bodyPr>
            <a:lstStyle/>
            <a:p>
              <a:r>
                <a:rPr lang="en-US" dirty="0" smtClean="0">
                  <a:solidFill>
                    <a:prstClr val="black"/>
                  </a:solidFill>
                </a:rPr>
                <a:t>Mobile Apps</a:t>
              </a:r>
              <a:endParaRPr lang="en-US" dirty="0">
                <a:solidFill>
                  <a:prstClr val="black"/>
                </a:solidFill>
              </a:endParaRPr>
            </a:p>
          </p:txBody>
        </p:sp>
        <p:sp>
          <p:nvSpPr>
            <p:cNvPr id="11" name="TextBox 10"/>
            <p:cNvSpPr txBox="1"/>
            <p:nvPr/>
          </p:nvSpPr>
          <p:spPr>
            <a:xfrm>
              <a:off x="152400" y="3994666"/>
              <a:ext cx="3429000" cy="1231106"/>
            </a:xfrm>
            <a:prstGeom prst="rect">
              <a:avLst/>
            </a:prstGeom>
            <a:noFill/>
          </p:spPr>
          <p:txBody>
            <a:bodyPr wrap="square" rtlCol="0">
              <a:spAutoFit/>
            </a:bodyPr>
            <a:lstStyle/>
            <a:p>
              <a:pPr algn="just"/>
              <a:r>
                <a:rPr lang="en-US" sz="1200" dirty="0" smtClean="0">
                  <a:solidFill>
                    <a:prstClr val="black"/>
                  </a:solidFill>
                </a:rPr>
                <a:t>There are three types of functions available to use mobile money via Myanmar Mobile Money.</a:t>
              </a:r>
            </a:p>
            <a:p>
              <a:pPr marL="342900" indent="-342900" algn="just">
                <a:buFontTx/>
                <a:buAutoNum type="arabicPeriod"/>
              </a:pPr>
              <a:r>
                <a:rPr lang="en-US" sz="1200" dirty="0" smtClean="0">
                  <a:solidFill>
                    <a:prstClr val="black"/>
                  </a:solidFill>
                </a:rPr>
                <a:t>USSD</a:t>
              </a:r>
            </a:p>
            <a:p>
              <a:pPr marL="342900" indent="-342900" algn="just">
                <a:buFontTx/>
                <a:buAutoNum type="arabicPeriod"/>
              </a:pPr>
              <a:r>
                <a:rPr lang="en-US" sz="1200" dirty="0" smtClean="0">
                  <a:solidFill>
                    <a:prstClr val="black"/>
                  </a:solidFill>
                </a:rPr>
                <a:t>SMS</a:t>
              </a:r>
            </a:p>
            <a:p>
              <a:pPr marL="342900" indent="-342900" algn="just">
                <a:buFontTx/>
                <a:buAutoNum type="arabicPeriod"/>
              </a:pPr>
              <a:r>
                <a:rPr lang="en-US" sz="1200" dirty="0" smtClean="0">
                  <a:solidFill>
                    <a:prstClr val="black"/>
                  </a:solidFill>
                </a:rPr>
                <a:t>Mobile Apps.</a:t>
              </a:r>
            </a:p>
            <a:p>
              <a:endParaRPr lang="en-US" sz="1400" dirty="0">
                <a:solidFill>
                  <a:prstClr val="black"/>
                </a:solidFill>
              </a:endParaRPr>
            </a:p>
          </p:txBody>
        </p:sp>
        <p:sp>
          <p:nvSpPr>
            <p:cNvPr id="12" name="TextBox 11"/>
            <p:cNvSpPr txBox="1"/>
            <p:nvPr/>
          </p:nvSpPr>
          <p:spPr>
            <a:xfrm>
              <a:off x="6172200" y="4061936"/>
              <a:ext cx="3429000" cy="1015663"/>
            </a:xfrm>
            <a:prstGeom prst="rect">
              <a:avLst/>
            </a:prstGeom>
            <a:noFill/>
          </p:spPr>
          <p:txBody>
            <a:bodyPr wrap="square" rtlCol="0">
              <a:spAutoFit/>
            </a:bodyPr>
            <a:lstStyle/>
            <a:p>
              <a:pPr algn="just"/>
              <a:r>
                <a:rPr lang="en-US" sz="1200" dirty="0" smtClean="0">
                  <a:solidFill>
                    <a:prstClr val="black"/>
                  </a:solidFill>
                </a:rPr>
                <a:t>SMS service is widely used by the customers since people from rural areas are not very familiar with USSD and mobile apps systems. Thus, SMS  is also considered as main medium for microfinance services. </a:t>
              </a:r>
              <a:endParaRPr lang="en-US" sz="1200" dirty="0">
                <a:solidFill>
                  <a:prstClr val="black"/>
                </a:solidFill>
              </a:endParaRPr>
            </a:p>
          </p:txBody>
        </p:sp>
        <p:sp>
          <p:nvSpPr>
            <p:cNvPr id="14" name="Oval 13"/>
            <p:cNvSpPr/>
            <p:nvPr/>
          </p:nvSpPr>
          <p:spPr>
            <a:xfrm>
              <a:off x="76200" y="1066800"/>
              <a:ext cx="381000" cy="381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1</a:t>
              </a:r>
              <a:endParaRPr lang="en-US" dirty="0">
                <a:solidFill>
                  <a:prstClr val="white"/>
                </a:solidFill>
              </a:endParaRPr>
            </a:p>
          </p:txBody>
        </p:sp>
        <p:sp>
          <p:nvSpPr>
            <p:cNvPr id="16" name="Oval 15"/>
            <p:cNvSpPr/>
            <p:nvPr/>
          </p:nvSpPr>
          <p:spPr>
            <a:xfrm>
              <a:off x="4343400" y="1066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2</a:t>
              </a:r>
              <a:endParaRPr lang="en-US" dirty="0">
                <a:solidFill>
                  <a:prstClr val="white"/>
                </a:solidFill>
              </a:endParaRPr>
            </a:p>
          </p:txBody>
        </p:sp>
        <p:sp>
          <p:nvSpPr>
            <p:cNvPr id="17" name="Oval 16"/>
            <p:cNvSpPr/>
            <p:nvPr/>
          </p:nvSpPr>
          <p:spPr>
            <a:xfrm>
              <a:off x="35814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prstClr val="white"/>
                  </a:solidFill>
                </a:rPr>
                <a:t>3</a:t>
              </a:r>
              <a:endParaRPr lang="en-US" dirty="0">
                <a:solidFill>
                  <a:prstClr val="white"/>
                </a:solidFill>
              </a:endParaRPr>
            </a:p>
          </p:txBody>
        </p:sp>
      </p:grpSp>
      <p:sp>
        <p:nvSpPr>
          <p:cNvPr id="19" name="TextBox 18"/>
          <p:cNvSpPr txBox="1"/>
          <p:nvPr/>
        </p:nvSpPr>
        <p:spPr>
          <a:xfrm>
            <a:off x="1" y="533400"/>
            <a:ext cx="5791200" cy="369332"/>
          </a:xfrm>
          <a:prstGeom prst="rect">
            <a:avLst/>
          </a:prstGeom>
          <a:noFill/>
        </p:spPr>
        <p:txBody>
          <a:bodyPr wrap="square" rtlCol="0">
            <a:spAutoFit/>
          </a:bodyPr>
          <a:lstStyle/>
          <a:p>
            <a:r>
              <a:rPr lang="en-US" dirty="0" smtClean="0">
                <a:solidFill>
                  <a:prstClr val="black"/>
                </a:solidFill>
              </a:rPr>
              <a:t>Mediums used by Myanmar Mobile Money (MMM)</a:t>
            </a:r>
            <a:endParaRPr lang="en-US" dirty="0">
              <a:solidFill>
                <a:prstClr val="black"/>
              </a:solidFill>
            </a:endParaRPr>
          </a:p>
        </p:txBody>
      </p:sp>
      <p:sp>
        <p:nvSpPr>
          <p:cNvPr id="18" name="TextBox 17"/>
          <p:cNvSpPr txBox="1"/>
          <p:nvPr/>
        </p:nvSpPr>
        <p:spPr>
          <a:xfrm>
            <a:off x="82550" y="6477000"/>
            <a:ext cx="7099300" cy="230832"/>
          </a:xfrm>
          <a:prstGeom prst="rect">
            <a:avLst/>
          </a:prstGeom>
          <a:noFill/>
          <a:ln>
            <a:noFill/>
          </a:ln>
        </p:spPr>
        <p:txBody>
          <a:bodyPr wrap="square" rtlCol="0">
            <a:spAutoFit/>
          </a:bodyPr>
          <a:lstStyle/>
          <a:p>
            <a:r>
              <a:rPr lang="en-US" sz="900" dirty="0" smtClean="0"/>
              <a:t>Source: Myanmar Mobile Money</a:t>
            </a:r>
            <a:endParaRPr lang="en-US" sz="900" dirty="0"/>
          </a:p>
        </p:txBody>
      </p:sp>
      <p:sp>
        <p:nvSpPr>
          <p:cNvPr id="20"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Tree>
    <p:extLst>
      <p:ext uri="{BB962C8B-B14F-4D97-AF65-F5344CB8AC3E}">
        <p14:creationId xmlns:p14="http://schemas.microsoft.com/office/powerpoint/2010/main" val="30720617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4686300" y="2221742"/>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214813" y="2428767"/>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801486" y="2929845"/>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848101" y="2874299"/>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3810000" y="3390900"/>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38600" y="3124200"/>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367323" y="3155780"/>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4724400" y="3733800"/>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4114800" y="4267200"/>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4343401" y="3810000"/>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4419600" y="4191000"/>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105400" y="5334000"/>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876800" y="4419600"/>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p:cNvSpPr/>
          <p:nvPr/>
        </p:nvSpPr>
        <p:spPr>
          <a:xfrm>
            <a:off x="4744253" y="4327130"/>
            <a:ext cx="76200" cy="76200"/>
          </a:xfrm>
          <a:prstGeom prst="ellipse">
            <a:avLst/>
          </a:prstGeom>
          <a:solidFill>
            <a:srgbClr val="FFFF00"/>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TextBox 125"/>
          <p:cNvSpPr txBox="1"/>
          <p:nvPr/>
        </p:nvSpPr>
        <p:spPr>
          <a:xfrm>
            <a:off x="82550" y="438095"/>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Myanmar Mobile Money Platform (Agents Location)</a:t>
            </a:r>
            <a:endParaRPr lang="en-US" sz="2400" dirty="0">
              <a:solidFill>
                <a:schemeClr val="tx2">
                  <a:lumMod val="50000"/>
                </a:schemeClr>
              </a:solidFill>
            </a:endParaRPr>
          </a:p>
        </p:txBody>
      </p:sp>
      <p:grpSp>
        <p:nvGrpSpPr>
          <p:cNvPr id="3" name="Group 2"/>
          <p:cNvGrpSpPr/>
          <p:nvPr/>
        </p:nvGrpSpPr>
        <p:grpSpPr>
          <a:xfrm>
            <a:off x="519496" y="1049476"/>
            <a:ext cx="8017499" cy="5346527"/>
            <a:chOff x="519496" y="1049473"/>
            <a:chExt cx="8017498" cy="5346527"/>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200" y="1447800"/>
              <a:ext cx="2955472" cy="4597400"/>
            </a:xfrm>
            <a:prstGeom prst="rect">
              <a:avLst/>
            </a:prstGeom>
          </p:spPr>
        </p:pic>
        <p:cxnSp>
          <p:nvCxnSpPr>
            <p:cNvPr id="5" name="Straight Connector 4"/>
            <p:cNvCxnSpPr>
              <a:endCxn id="13" idx="1"/>
            </p:cNvCxnSpPr>
            <p:nvPr/>
          </p:nvCxnSpPr>
          <p:spPr>
            <a:xfrm flipV="1">
              <a:off x="4724400" y="1626555"/>
              <a:ext cx="419098" cy="65944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450831" y="1669430"/>
              <a:ext cx="896120" cy="1038746"/>
              <a:chOff x="831079" y="1251320"/>
              <a:chExt cx="896120" cy="1038746"/>
            </a:xfrm>
          </p:grpSpPr>
          <p:sp>
            <p:nvSpPr>
              <p:cNvPr id="8" name="TextBox 7"/>
              <p:cNvSpPr txBox="1"/>
              <p:nvPr/>
            </p:nvSpPr>
            <p:spPr>
              <a:xfrm>
                <a:off x="831081" y="1251320"/>
                <a:ext cx="896118" cy="230832"/>
              </a:xfrm>
              <a:prstGeom prst="rect">
                <a:avLst/>
              </a:prstGeom>
              <a:solidFill>
                <a:schemeClr val="bg1">
                  <a:lumMod val="75000"/>
                </a:schemeClr>
              </a:solidFill>
              <a:ln>
                <a:solidFill>
                  <a:schemeClr val="accent2"/>
                </a:solidFill>
              </a:ln>
            </p:spPr>
            <p:txBody>
              <a:bodyPr wrap="square" rtlCol="0">
                <a:spAutoFit/>
              </a:bodyPr>
              <a:lstStyle/>
              <a:p>
                <a:r>
                  <a:rPr lang="en-US" sz="900" dirty="0" smtClean="0"/>
                  <a:t>Shan</a:t>
                </a:r>
                <a:endParaRPr lang="en-US" sz="900" dirty="0"/>
              </a:p>
            </p:txBody>
          </p:sp>
          <p:sp>
            <p:nvSpPr>
              <p:cNvPr id="9" name="TextBox 8"/>
              <p:cNvSpPr txBox="1"/>
              <p:nvPr/>
            </p:nvSpPr>
            <p:spPr>
              <a:xfrm>
                <a:off x="831079" y="1505236"/>
                <a:ext cx="896120" cy="784830"/>
              </a:xfrm>
              <a:prstGeom prst="rect">
                <a:avLst/>
              </a:prstGeom>
              <a:noFill/>
              <a:ln>
                <a:solidFill>
                  <a:schemeClr val="accent2"/>
                </a:solidFill>
              </a:ln>
            </p:spPr>
            <p:txBody>
              <a:bodyPr wrap="square" rtlCol="0">
                <a:spAutoFit/>
              </a:bodyPr>
              <a:lstStyle/>
              <a:p>
                <a:r>
                  <a:rPr lang="en-US" sz="900" dirty="0" smtClean="0"/>
                  <a:t>Mega Agent:</a:t>
                </a:r>
              </a:p>
              <a:p>
                <a:r>
                  <a:rPr lang="en-US" sz="900" dirty="0" smtClean="0"/>
                  <a:t>Super Agent: </a:t>
                </a:r>
              </a:p>
              <a:p>
                <a:r>
                  <a:rPr lang="en-US" sz="900" dirty="0" smtClean="0"/>
                  <a:t>Agent: 8</a:t>
                </a:r>
              </a:p>
              <a:p>
                <a:r>
                  <a:rPr lang="en-US" sz="900" dirty="0" smtClean="0"/>
                  <a:t>Sub-Agent: 5</a:t>
                </a:r>
              </a:p>
              <a:p>
                <a:r>
                  <a:rPr lang="en-US" sz="900" dirty="0" smtClean="0"/>
                  <a:t>Merchant: </a:t>
                </a:r>
                <a:r>
                  <a:rPr lang="en-US" sz="900" dirty="0"/>
                  <a:t>4</a:t>
                </a:r>
                <a:endParaRPr lang="en-US" sz="900" dirty="0" smtClean="0"/>
              </a:p>
            </p:txBody>
          </p:sp>
        </p:grpSp>
        <p:grpSp>
          <p:nvGrpSpPr>
            <p:cNvPr id="11" name="Group 10"/>
            <p:cNvGrpSpPr/>
            <p:nvPr/>
          </p:nvGrpSpPr>
          <p:grpSpPr>
            <a:xfrm>
              <a:off x="5143499" y="1049473"/>
              <a:ext cx="1266826" cy="900247"/>
              <a:chOff x="952498" y="1291847"/>
              <a:chExt cx="1266826" cy="900247"/>
            </a:xfrm>
          </p:grpSpPr>
          <p:sp>
            <p:nvSpPr>
              <p:cNvPr id="12" name="TextBox 11"/>
              <p:cNvSpPr txBox="1"/>
              <p:nvPr/>
            </p:nvSpPr>
            <p:spPr>
              <a:xfrm>
                <a:off x="952499" y="1291847"/>
                <a:ext cx="1266825" cy="230832"/>
              </a:xfrm>
              <a:prstGeom prst="rect">
                <a:avLst/>
              </a:prstGeom>
              <a:solidFill>
                <a:schemeClr val="bg1">
                  <a:lumMod val="75000"/>
                </a:schemeClr>
              </a:solidFill>
              <a:ln>
                <a:solidFill>
                  <a:schemeClr val="accent2"/>
                </a:solidFill>
              </a:ln>
            </p:spPr>
            <p:txBody>
              <a:bodyPr wrap="square" rtlCol="0">
                <a:spAutoFit/>
              </a:bodyPr>
              <a:lstStyle/>
              <a:p>
                <a:r>
                  <a:rPr lang="en-US" sz="900" dirty="0" err="1" smtClean="0"/>
                  <a:t>Kachin</a:t>
                </a:r>
                <a:endParaRPr lang="en-US" sz="900" dirty="0"/>
              </a:p>
            </p:txBody>
          </p:sp>
          <p:sp>
            <p:nvSpPr>
              <p:cNvPr id="13" name="TextBox 12"/>
              <p:cNvSpPr txBox="1"/>
              <p:nvPr/>
            </p:nvSpPr>
            <p:spPr>
              <a:xfrm>
                <a:off x="952498" y="1545763"/>
                <a:ext cx="1266826" cy="646331"/>
              </a:xfrm>
              <a:prstGeom prst="rect">
                <a:avLst/>
              </a:prstGeom>
              <a:noFill/>
              <a:ln>
                <a:solidFill>
                  <a:schemeClr val="accent2"/>
                </a:solidFill>
              </a:ln>
            </p:spPr>
            <p:txBody>
              <a:bodyPr wrap="square" rtlCol="0">
                <a:spAutoFit/>
              </a:bodyPr>
              <a:lstStyle/>
              <a:p>
                <a:r>
                  <a:rPr lang="en-US" sz="900" dirty="0" smtClean="0"/>
                  <a:t>Mega Agent: </a:t>
                </a:r>
              </a:p>
              <a:p>
                <a:r>
                  <a:rPr lang="en-US" sz="900" dirty="0" smtClean="0"/>
                  <a:t>Super Agent: -</a:t>
                </a:r>
              </a:p>
              <a:p>
                <a:r>
                  <a:rPr lang="en-US" sz="900" dirty="0" smtClean="0"/>
                  <a:t>Agent: 2</a:t>
                </a:r>
              </a:p>
              <a:p>
                <a:r>
                  <a:rPr lang="en-US" sz="900" dirty="0" smtClean="0"/>
                  <a:t>Merchant: </a:t>
                </a:r>
                <a:r>
                  <a:rPr lang="en-US" sz="900" dirty="0"/>
                  <a:t>-</a:t>
                </a:r>
                <a:endParaRPr lang="en-US" sz="900" dirty="0" smtClean="0"/>
              </a:p>
            </p:txBody>
          </p:sp>
        </p:grpSp>
        <p:cxnSp>
          <p:nvCxnSpPr>
            <p:cNvPr id="15" name="Straight Connector 14"/>
            <p:cNvCxnSpPr/>
            <p:nvPr/>
          </p:nvCxnSpPr>
          <p:spPr>
            <a:xfrm>
              <a:off x="3989869" y="2158853"/>
              <a:ext cx="224944" cy="3247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1099692" y="1066518"/>
              <a:ext cx="1266826" cy="1038746"/>
              <a:chOff x="741064" y="140176"/>
              <a:chExt cx="1266826" cy="1038746"/>
            </a:xfrm>
          </p:grpSpPr>
          <p:sp>
            <p:nvSpPr>
              <p:cNvPr id="17" name="TextBox 16"/>
              <p:cNvSpPr txBox="1"/>
              <p:nvPr/>
            </p:nvSpPr>
            <p:spPr>
              <a:xfrm>
                <a:off x="741065" y="140176"/>
                <a:ext cx="1266825" cy="230832"/>
              </a:xfrm>
              <a:prstGeom prst="rect">
                <a:avLst/>
              </a:prstGeom>
              <a:solidFill>
                <a:schemeClr val="bg1">
                  <a:lumMod val="75000"/>
                </a:schemeClr>
              </a:solidFill>
              <a:ln>
                <a:solidFill>
                  <a:schemeClr val="accent2"/>
                </a:solidFill>
              </a:ln>
            </p:spPr>
            <p:txBody>
              <a:bodyPr wrap="square" rtlCol="0">
                <a:spAutoFit/>
              </a:bodyPr>
              <a:lstStyle/>
              <a:p>
                <a:r>
                  <a:rPr lang="en-US" sz="900" dirty="0" smtClean="0"/>
                  <a:t>Chin</a:t>
                </a:r>
                <a:endParaRPr lang="en-US" sz="900" dirty="0"/>
              </a:p>
            </p:txBody>
          </p:sp>
          <p:sp>
            <p:nvSpPr>
              <p:cNvPr id="18" name="TextBox 17"/>
              <p:cNvSpPr txBox="1"/>
              <p:nvPr/>
            </p:nvSpPr>
            <p:spPr>
              <a:xfrm>
                <a:off x="741064" y="394092"/>
                <a:ext cx="1266826" cy="784830"/>
              </a:xfrm>
              <a:prstGeom prst="rect">
                <a:avLst/>
              </a:prstGeom>
              <a:noFill/>
              <a:ln>
                <a:solidFill>
                  <a:schemeClr val="accent2"/>
                </a:solidFill>
              </a:ln>
            </p:spPr>
            <p:txBody>
              <a:bodyPr wrap="square" rtlCol="0">
                <a:spAutoFit/>
              </a:bodyPr>
              <a:lstStyle/>
              <a:p>
                <a:r>
                  <a:rPr lang="en-US" sz="900" dirty="0" smtClean="0"/>
                  <a:t>Mega Agent:</a:t>
                </a:r>
              </a:p>
              <a:p>
                <a:r>
                  <a:rPr lang="en-US" sz="900" dirty="0" smtClean="0"/>
                  <a:t>Super Agent: -</a:t>
                </a:r>
              </a:p>
              <a:p>
                <a:r>
                  <a:rPr lang="en-US" sz="900" dirty="0" smtClean="0"/>
                  <a:t>Agent: -</a:t>
                </a:r>
              </a:p>
              <a:p>
                <a:r>
                  <a:rPr lang="en-US" sz="900" dirty="0" smtClean="0"/>
                  <a:t>Sub-Agent: 1</a:t>
                </a:r>
              </a:p>
              <a:p>
                <a:r>
                  <a:rPr lang="en-US" sz="900" dirty="0" smtClean="0"/>
                  <a:t>Merchant: </a:t>
                </a:r>
                <a:r>
                  <a:rPr lang="en-US" sz="900" dirty="0"/>
                  <a:t>-</a:t>
                </a:r>
                <a:endParaRPr lang="en-US" sz="900" dirty="0" smtClean="0"/>
              </a:p>
            </p:txBody>
          </p:sp>
        </p:grpSp>
        <p:cxnSp>
          <p:nvCxnSpPr>
            <p:cNvPr id="20" name="Straight Connector 19"/>
            <p:cNvCxnSpPr>
              <a:endCxn id="9" idx="1"/>
            </p:cNvCxnSpPr>
            <p:nvPr/>
          </p:nvCxnSpPr>
          <p:spPr>
            <a:xfrm flipV="1">
              <a:off x="4861627" y="2315761"/>
              <a:ext cx="1589204" cy="64384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2761142" y="1166921"/>
              <a:ext cx="1266826" cy="900247"/>
              <a:chOff x="1032354" y="1102478"/>
              <a:chExt cx="1266826" cy="900247"/>
            </a:xfrm>
          </p:grpSpPr>
          <p:sp>
            <p:nvSpPr>
              <p:cNvPr id="25" name="TextBox 24"/>
              <p:cNvSpPr txBox="1"/>
              <p:nvPr/>
            </p:nvSpPr>
            <p:spPr>
              <a:xfrm>
                <a:off x="1032355" y="1102478"/>
                <a:ext cx="1266825" cy="230832"/>
              </a:xfrm>
              <a:prstGeom prst="rect">
                <a:avLst/>
              </a:prstGeom>
              <a:solidFill>
                <a:schemeClr val="bg1">
                  <a:lumMod val="75000"/>
                </a:schemeClr>
              </a:solidFill>
              <a:ln>
                <a:solidFill>
                  <a:schemeClr val="accent2"/>
                </a:solidFill>
              </a:ln>
            </p:spPr>
            <p:txBody>
              <a:bodyPr wrap="square" rtlCol="0">
                <a:spAutoFit/>
              </a:bodyPr>
              <a:lstStyle/>
              <a:p>
                <a:r>
                  <a:rPr lang="en-US" sz="900" dirty="0" err="1" smtClean="0"/>
                  <a:t>Sagaing</a:t>
                </a:r>
                <a:endParaRPr lang="en-US" sz="900" dirty="0"/>
              </a:p>
            </p:txBody>
          </p:sp>
          <p:sp>
            <p:nvSpPr>
              <p:cNvPr id="26" name="TextBox 25"/>
              <p:cNvSpPr txBox="1"/>
              <p:nvPr/>
            </p:nvSpPr>
            <p:spPr>
              <a:xfrm>
                <a:off x="1032354" y="1356394"/>
                <a:ext cx="1266826" cy="646331"/>
              </a:xfrm>
              <a:prstGeom prst="rect">
                <a:avLst/>
              </a:prstGeom>
              <a:noFill/>
              <a:ln>
                <a:solidFill>
                  <a:schemeClr val="accent2"/>
                </a:solidFill>
              </a:ln>
            </p:spPr>
            <p:txBody>
              <a:bodyPr wrap="square" rtlCol="0">
                <a:spAutoFit/>
              </a:bodyPr>
              <a:lstStyle/>
              <a:p>
                <a:r>
                  <a:rPr lang="en-US" sz="900" dirty="0" smtClean="0"/>
                  <a:t>Super Agent: 5</a:t>
                </a:r>
              </a:p>
              <a:p>
                <a:r>
                  <a:rPr lang="en-US" sz="900" dirty="0" smtClean="0"/>
                  <a:t>Agent: 18</a:t>
                </a:r>
              </a:p>
              <a:p>
                <a:r>
                  <a:rPr lang="en-US" sz="900" dirty="0" smtClean="0"/>
                  <a:t>Sub-Agent: 6</a:t>
                </a:r>
              </a:p>
              <a:p>
                <a:r>
                  <a:rPr lang="en-US" sz="900" dirty="0" smtClean="0"/>
                  <a:t>Merchant: 20</a:t>
                </a:r>
              </a:p>
            </p:txBody>
          </p:sp>
        </p:grpSp>
        <p:cxnSp>
          <p:nvCxnSpPr>
            <p:cNvPr id="28" name="Straight Connector 27"/>
            <p:cNvCxnSpPr/>
            <p:nvPr/>
          </p:nvCxnSpPr>
          <p:spPr>
            <a:xfrm>
              <a:off x="2366518" y="2042053"/>
              <a:ext cx="1443481" cy="99203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1898593" y="3062675"/>
              <a:ext cx="1074192" cy="1038746"/>
              <a:chOff x="803218" y="967175"/>
              <a:chExt cx="1074192" cy="1038746"/>
            </a:xfrm>
          </p:grpSpPr>
          <p:sp>
            <p:nvSpPr>
              <p:cNvPr id="32" name="TextBox 31"/>
              <p:cNvSpPr txBox="1"/>
              <p:nvPr/>
            </p:nvSpPr>
            <p:spPr>
              <a:xfrm>
                <a:off x="803219" y="967175"/>
                <a:ext cx="1074191" cy="230832"/>
              </a:xfrm>
              <a:prstGeom prst="rect">
                <a:avLst/>
              </a:prstGeom>
              <a:solidFill>
                <a:schemeClr val="bg1">
                  <a:lumMod val="75000"/>
                </a:schemeClr>
              </a:solidFill>
              <a:ln>
                <a:solidFill>
                  <a:schemeClr val="accent2"/>
                </a:solidFill>
              </a:ln>
            </p:spPr>
            <p:txBody>
              <a:bodyPr wrap="square" rtlCol="0">
                <a:spAutoFit/>
              </a:bodyPr>
              <a:lstStyle/>
              <a:p>
                <a:r>
                  <a:rPr lang="en-US" sz="900" dirty="0" err="1" smtClean="0"/>
                  <a:t>Rakhaing</a:t>
                </a:r>
                <a:endParaRPr lang="en-US" sz="900" dirty="0"/>
              </a:p>
            </p:txBody>
          </p:sp>
          <p:sp>
            <p:nvSpPr>
              <p:cNvPr id="33" name="TextBox 32"/>
              <p:cNvSpPr txBox="1"/>
              <p:nvPr/>
            </p:nvSpPr>
            <p:spPr>
              <a:xfrm>
                <a:off x="803218" y="1221091"/>
                <a:ext cx="1074192" cy="784830"/>
              </a:xfrm>
              <a:prstGeom prst="rect">
                <a:avLst/>
              </a:prstGeom>
              <a:noFill/>
              <a:ln>
                <a:solidFill>
                  <a:schemeClr val="accent2"/>
                </a:solidFill>
              </a:ln>
            </p:spPr>
            <p:txBody>
              <a:bodyPr wrap="square" rtlCol="0">
                <a:spAutoFit/>
              </a:bodyPr>
              <a:lstStyle/>
              <a:p>
                <a:r>
                  <a:rPr lang="en-US" sz="900" dirty="0" smtClean="0"/>
                  <a:t>Mega Agent:</a:t>
                </a:r>
              </a:p>
              <a:p>
                <a:r>
                  <a:rPr lang="en-US" sz="900" dirty="0" smtClean="0"/>
                  <a:t>Super Agent: 1</a:t>
                </a:r>
              </a:p>
              <a:p>
                <a:r>
                  <a:rPr lang="en-US" sz="900" dirty="0" smtClean="0"/>
                  <a:t>Agent: 5</a:t>
                </a:r>
              </a:p>
              <a:p>
                <a:r>
                  <a:rPr lang="en-US" sz="900" dirty="0" smtClean="0"/>
                  <a:t>Sub-Agent: 1</a:t>
                </a:r>
              </a:p>
              <a:p>
                <a:r>
                  <a:rPr lang="en-US" sz="900" dirty="0" smtClean="0"/>
                  <a:t>Merchant: 3</a:t>
                </a:r>
              </a:p>
            </p:txBody>
          </p:sp>
        </p:grpSp>
        <p:cxnSp>
          <p:nvCxnSpPr>
            <p:cNvPr id="35" name="Straight Connector 34"/>
            <p:cNvCxnSpPr>
              <a:stCxn id="33" idx="3"/>
            </p:cNvCxnSpPr>
            <p:nvPr/>
          </p:nvCxnSpPr>
          <p:spPr>
            <a:xfrm flipV="1">
              <a:off x="2972785" y="3461525"/>
              <a:ext cx="875315" cy="247481"/>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519496" y="2154355"/>
              <a:ext cx="1266826" cy="1038746"/>
              <a:chOff x="1192890" y="111092"/>
              <a:chExt cx="1266826" cy="1038746"/>
            </a:xfrm>
          </p:grpSpPr>
          <p:sp>
            <p:nvSpPr>
              <p:cNvPr id="47" name="TextBox 46"/>
              <p:cNvSpPr txBox="1"/>
              <p:nvPr/>
            </p:nvSpPr>
            <p:spPr>
              <a:xfrm>
                <a:off x="1192891" y="111092"/>
                <a:ext cx="1266825" cy="230832"/>
              </a:xfrm>
              <a:prstGeom prst="rect">
                <a:avLst/>
              </a:prstGeom>
              <a:solidFill>
                <a:schemeClr val="bg1">
                  <a:lumMod val="75000"/>
                </a:schemeClr>
              </a:solidFill>
              <a:ln>
                <a:solidFill>
                  <a:schemeClr val="accent2"/>
                </a:solidFill>
              </a:ln>
            </p:spPr>
            <p:txBody>
              <a:bodyPr wrap="square" rtlCol="0">
                <a:spAutoFit/>
              </a:bodyPr>
              <a:lstStyle/>
              <a:p>
                <a:r>
                  <a:rPr lang="en-US" sz="900" dirty="0" err="1" smtClean="0"/>
                  <a:t>Magwe</a:t>
                </a:r>
                <a:endParaRPr lang="en-US" sz="900" dirty="0"/>
              </a:p>
            </p:txBody>
          </p:sp>
          <p:sp>
            <p:nvSpPr>
              <p:cNvPr id="48" name="TextBox 47"/>
              <p:cNvSpPr txBox="1"/>
              <p:nvPr/>
            </p:nvSpPr>
            <p:spPr>
              <a:xfrm>
                <a:off x="1192890" y="365008"/>
                <a:ext cx="1266826" cy="784830"/>
              </a:xfrm>
              <a:prstGeom prst="rect">
                <a:avLst/>
              </a:prstGeom>
              <a:noFill/>
              <a:ln>
                <a:solidFill>
                  <a:schemeClr val="accent2"/>
                </a:solidFill>
              </a:ln>
            </p:spPr>
            <p:txBody>
              <a:bodyPr wrap="square" rtlCol="0">
                <a:spAutoFit/>
              </a:bodyPr>
              <a:lstStyle/>
              <a:p>
                <a:r>
                  <a:rPr lang="en-US" sz="900" dirty="0" smtClean="0"/>
                  <a:t>Mega Agent:</a:t>
                </a:r>
              </a:p>
              <a:p>
                <a:r>
                  <a:rPr lang="en-US" sz="900" dirty="0" smtClean="0"/>
                  <a:t>Super Agent: 2</a:t>
                </a:r>
              </a:p>
              <a:p>
                <a:r>
                  <a:rPr lang="en-US" sz="900" dirty="0" smtClean="0"/>
                  <a:t>Agent: 6</a:t>
                </a:r>
              </a:p>
              <a:p>
                <a:r>
                  <a:rPr lang="en-US" sz="900" dirty="0" smtClean="0"/>
                  <a:t>Sub-Agent: 23</a:t>
                </a:r>
              </a:p>
              <a:p>
                <a:r>
                  <a:rPr lang="en-US" sz="900" dirty="0" smtClean="0"/>
                  <a:t>Merchant: </a:t>
                </a:r>
                <a:r>
                  <a:rPr lang="en-US" sz="900" dirty="0"/>
                  <a:t>2</a:t>
                </a:r>
                <a:endParaRPr lang="en-US" sz="900" dirty="0" smtClean="0"/>
              </a:p>
            </p:txBody>
          </p:sp>
        </p:grpSp>
        <p:cxnSp>
          <p:nvCxnSpPr>
            <p:cNvPr id="50" name="Straight Connector 49"/>
            <p:cNvCxnSpPr>
              <a:stCxn id="48" idx="3"/>
              <a:endCxn id="53" idx="6"/>
            </p:cNvCxnSpPr>
            <p:nvPr/>
          </p:nvCxnSpPr>
          <p:spPr>
            <a:xfrm>
              <a:off x="1786322" y="2800686"/>
              <a:ext cx="2328478" cy="36161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7489105" y="1985210"/>
              <a:ext cx="1047889" cy="1009497"/>
              <a:chOff x="388685" y="1305579"/>
              <a:chExt cx="904996" cy="1140915"/>
            </a:xfrm>
          </p:grpSpPr>
          <p:sp>
            <p:nvSpPr>
              <p:cNvPr id="55" name="TextBox 54"/>
              <p:cNvSpPr txBox="1"/>
              <p:nvPr/>
            </p:nvSpPr>
            <p:spPr>
              <a:xfrm>
                <a:off x="388687" y="1305579"/>
                <a:ext cx="904994" cy="260882"/>
              </a:xfrm>
              <a:prstGeom prst="rect">
                <a:avLst/>
              </a:prstGeom>
              <a:solidFill>
                <a:schemeClr val="bg1">
                  <a:lumMod val="75000"/>
                </a:schemeClr>
              </a:solidFill>
              <a:ln>
                <a:solidFill>
                  <a:schemeClr val="accent2"/>
                </a:solidFill>
              </a:ln>
            </p:spPr>
            <p:txBody>
              <a:bodyPr wrap="square" rtlCol="0">
                <a:spAutoFit/>
              </a:bodyPr>
              <a:lstStyle/>
              <a:p>
                <a:r>
                  <a:rPr lang="en-US" sz="900" dirty="0" smtClean="0"/>
                  <a:t>Mandalay</a:t>
                </a:r>
                <a:endParaRPr lang="en-US" sz="900" dirty="0"/>
              </a:p>
            </p:txBody>
          </p:sp>
          <p:sp>
            <p:nvSpPr>
              <p:cNvPr id="56" name="TextBox 55"/>
              <p:cNvSpPr txBox="1"/>
              <p:nvPr/>
            </p:nvSpPr>
            <p:spPr>
              <a:xfrm>
                <a:off x="388685" y="1559494"/>
                <a:ext cx="904995" cy="887000"/>
              </a:xfrm>
              <a:prstGeom prst="rect">
                <a:avLst/>
              </a:prstGeom>
              <a:noFill/>
              <a:ln>
                <a:solidFill>
                  <a:schemeClr val="accent2"/>
                </a:solidFill>
              </a:ln>
            </p:spPr>
            <p:txBody>
              <a:bodyPr wrap="square" rtlCol="0">
                <a:spAutoFit/>
              </a:bodyPr>
              <a:lstStyle/>
              <a:p>
                <a:r>
                  <a:rPr lang="en-US" sz="900" dirty="0" smtClean="0"/>
                  <a:t>Mega Agent:</a:t>
                </a:r>
              </a:p>
              <a:p>
                <a:r>
                  <a:rPr lang="en-US" sz="900" dirty="0" smtClean="0"/>
                  <a:t>Super Agent: 13</a:t>
                </a:r>
              </a:p>
              <a:p>
                <a:r>
                  <a:rPr lang="en-US" sz="900" dirty="0" smtClean="0"/>
                  <a:t>Agent: 35</a:t>
                </a:r>
              </a:p>
              <a:p>
                <a:r>
                  <a:rPr lang="en-US" sz="900" dirty="0" smtClean="0"/>
                  <a:t>Sub-Agent: 5</a:t>
                </a:r>
              </a:p>
              <a:p>
                <a:r>
                  <a:rPr lang="en-US" sz="900" dirty="0" smtClean="0"/>
                  <a:t>Merchant: 11</a:t>
                </a:r>
              </a:p>
            </p:txBody>
          </p:sp>
        </p:grpSp>
        <p:cxnSp>
          <p:nvCxnSpPr>
            <p:cNvPr id="58" name="Straight Connector 57"/>
            <p:cNvCxnSpPr/>
            <p:nvPr/>
          </p:nvCxnSpPr>
          <p:spPr>
            <a:xfrm flipV="1">
              <a:off x="4457701" y="2800686"/>
              <a:ext cx="3004528" cy="3931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6686549" y="3281007"/>
              <a:ext cx="990599" cy="1023769"/>
              <a:chOff x="669102" y="1528407"/>
              <a:chExt cx="990599" cy="1023769"/>
            </a:xfrm>
          </p:grpSpPr>
          <p:sp>
            <p:nvSpPr>
              <p:cNvPr id="62" name="TextBox 61"/>
              <p:cNvSpPr txBox="1"/>
              <p:nvPr/>
            </p:nvSpPr>
            <p:spPr>
              <a:xfrm>
                <a:off x="669103" y="1528407"/>
                <a:ext cx="990598" cy="230832"/>
              </a:xfrm>
              <a:prstGeom prst="rect">
                <a:avLst/>
              </a:prstGeom>
              <a:solidFill>
                <a:schemeClr val="bg1">
                  <a:lumMod val="75000"/>
                </a:schemeClr>
              </a:solidFill>
              <a:ln>
                <a:solidFill>
                  <a:schemeClr val="accent2"/>
                </a:solidFill>
              </a:ln>
            </p:spPr>
            <p:txBody>
              <a:bodyPr wrap="square" rtlCol="0">
                <a:spAutoFit/>
              </a:bodyPr>
              <a:lstStyle/>
              <a:p>
                <a:r>
                  <a:rPr lang="en-US" sz="900" dirty="0" err="1" smtClean="0"/>
                  <a:t>Kayah</a:t>
                </a:r>
                <a:endParaRPr lang="en-US" sz="900" dirty="0"/>
              </a:p>
            </p:txBody>
          </p:sp>
          <p:sp>
            <p:nvSpPr>
              <p:cNvPr id="63" name="TextBox 62"/>
              <p:cNvSpPr txBox="1"/>
              <p:nvPr/>
            </p:nvSpPr>
            <p:spPr>
              <a:xfrm>
                <a:off x="669102" y="1767346"/>
                <a:ext cx="990599" cy="784830"/>
              </a:xfrm>
              <a:prstGeom prst="rect">
                <a:avLst/>
              </a:prstGeom>
              <a:noFill/>
              <a:ln>
                <a:solidFill>
                  <a:schemeClr val="accent2"/>
                </a:solidFill>
              </a:ln>
            </p:spPr>
            <p:txBody>
              <a:bodyPr wrap="square" rtlCol="0">
                <a:spAutoFit/>
              </a:bodyPr>
              <a:lstStyle/>
              <a:p>
                <a:r>
                  <a:rPr lang="en-US" sz="900" dirty="0" smtClean="0"/>
                  <a:t>Mega Agent:</a:t>
                </a:r>
              </a:p>
              <a:p>
                <a:r>
                  <a:rPr lang="en-US" sz="900" dirty="0" smtClean="0"/>
                  <a:t>Super Agent: </a:t>
                </a:r>
                <a:r>
                  <a:rPr lang="en-US" sz="900" dirty="0"/>
                  <a:t>-</a:t>
                </a:r>
                <a:endParaRPr lang="en-US" sz="900" dirty="0" smtClean="0"/>
              </a:p>
              <a:p>
                <a:r>
                  <a:rPr lang="en-US" sz="900" dirty="0" smtClean="0"/>
                  <a:t>Agent: 1</a:t>
                </a:r>
              </a:p>
              <a:p>
                <a:r>
                  <a:rPr lang="en-US" sz="900" dirty="0" smtClean="0"/>
                  <a:t>Sub-Agent:</a:t>
                </a:r>
              </a:p>
              <a:p>
                <a:r>
                  <a:rPr lang="en-US" sz="900" dirty="0" smtClean="0"/>
                  <a:t>Merchant: 1</a:t>
                </a:r>
              </a:p>
            </p:txBody>
          </p:sp>
        </p:grpSp>
        <p:cxnSp>
          <p:nvCxnSpPr>
            <p:cNvPr id="65" name="Straight Connector 64"/>
            <p:cNvCxnSpPr>
              <a:stCxn id="66" idx="7"/>
              <a:endCxn id="62" idx="1"/>
            </p:cNvCxnSpPr>
            <p:nvPr/>
          </p:nvCxnSpPr>
          <p:spPr>
            <a:xfrm flipV="1">
              <a:off x="4789440" y="3396423"/>
              <a:ext cx="1897110" cy="34853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68" name="Group 67"/>
            <p:cNvGrpSpPr/>
            <p:nvPr/>
          </p:nvGrpSpPr>
          <p:grpSpPr>
            <a:xfrm>
              <a:off x="1656296" y="5333999"/>
              <a:ext cx="1420442" cy="1038746"/>
              <a:chOff x="2193113" y="1984105"/>
              <a:chExt cx="1266826" cy="1038746"/>
            </a:xfrm>
          </p:grpSpPr>
          <p:sp>
            <p:nvSpPr>
              <p:cNvPr id="69" name="TextBox 68"/>
              <p:cNvSpPr txBox="1"/>
              <p:nvPr/>
            </p:nvSpPr>
            <p:spPr>
              <a:xfrm>
                <a:off x="2193114" y="1984105"/>
                <a:ext cx="1266825" cy="230832"/>
              </a:xfrm>
              <a:prstGeom prst="rect">
                <a:avLst/>
              </a:prstGeom>
              <a:solidFill>
                <a:schemeClr val="bg1">
                  <a:lumMod val="75000"/>
                </a:schemeClr>
              </a:solidFill>
              <a:ln>
                <a:solidFill>
                  <a:schemeClr val="accent2"/>
                </a:solidFill>
              </a:ln>
            </p:spPr>
            <p:txBody>
              <a:bodyPr wrap="square" rtlCol="0">
                <a:spAutoFit/>
              </a:bodyPr>
              <a:lstStyle/>
              <a:p>
                <a:r>
                  <a:rPr lang="en-US" sz="900" dirty="0" err="1" smtClean="0"/>
                  <a:t>Ayeyarwaddy</a:t>
                </a:r>
                <a:endParaRPr lang="en-US" sz="900" dirty="0"/>
              </a:p>
            </p:txBody>
          </p:sp>
          <p:sp>
            <p:nvSpPr>
              <p:cNvPr id="70" name="TextBox 69"/>
              <p:cNvSpPr txBox="1"/>
              <p:nvPr/>
            </p:nvSpPr>
            <p:spPr>
              <a:xfrm>
                <a:off x="2193113" y="2238021"/>
                <a:ext cx="1266826" cy="784830"/>
              </a:xfrm>
              <a:prstGeom prst="rect">
                <a:avLst/>
              </a:prstGeom>
              <a:noFill/>
              <a:ln>
                <a:solidFill>
                  <a:schemeClr val="accent2"/>
                </a:solidFill>
              </a:ln>
            </p:spPr>
            <p:txBody>
              <a:bodyPr wrap="square" rtlCol="0">
                <a:spAutoFit/>
              </a:bodyPr>
              <a:lstStyle/>
              <a:p>
                <a:r>
                  <a:rPr lang="en-US" sz="900" dirty="0" smtClean="0"/>
                  <a:t>Mega Agent: </a:t>
                </a:r>
              </a:p>
              <a:p>
                <a:r>
                  <a:rPr lang="en-US" sz="900" dirty="0" smtClean="0"/>
                  <a:t>Super Agent: 4</a:t>
                </a:r>
              </a:p>
              <a:p>
                <a:r>
                  <a:rPr lang="en-US" sz="900" dirty="0" smtClean="0"/>
                  <a:t>Agent: 32</a:t>
                </a:r>
              </a:p>
              <a:p>
                <a:r>
                  <a:rPr lang="en-US" sz="900" dirty="0" smtClean="0"/>
                  <a:t>Sub-Agent: 4</a:t>
                </a:r>
              </a:p>
              <a:p>
                <a:r>
                  <a:rPr lang="en-US" sz="900" dirty="0" smtClean="0"/>
                  <a:t>Merchant: 9</a:t>
                </a:r>
              </a:p>
            </p:txBody>
          </p:sp>
        </p:grpSp>
        <p:cxnSp>
          <p:nvCxnSpPr>
            <p:cNvPr id="72" name="Straight Connector 71"/>
            <p:cNvCxnSpPr/>
            <p:nvPr/>
          </p:nvCxnSpPr>
          <p:spPr>
            <a:xfrm flipV="1">
              <a:off x="2514600" y="4327130"/>
              <a:ext cx="1700213" cy="97726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75" name="Group 74"/>
            <p:cNvGrpSpPr/>
            <p:nvPr/>
          </p:nvGrpSpPr>
          <p:grpSpPr>
            <a:xfrm>
              <a:off x="5610157" y="3683866"/>
              <a:ext cx="1005576" cy="1019736"/>
              <a:chOff x="1109211" y="1477253"/>
              <a:chExt cx="896826" cy="1019736"/>
            </a:xfrm>
          </p:grpSpPr>
          <p:sp>
            <p:nvSpPr>
              <p:cNvPr id="76" name="TextBox 75"/>
              <p:cNvSpPr txBox="1"/>
              <p:nvPr/>
            </p:nvSpPr>
            <p:spPr>
              <a:xfrm>
                <a:off x="1109211" y="1477253"/>
                <a:ext cx="896826" cy="230832"/>
              </a:xfrm>
              <a:prstGeom prst="rect">
                <a:avLst/>
              </a:prstGeom>
              <a:solidFill>
                <a:schemeClr val="bg1">
                  <a:lumMod val="75000"/>
                </a:schemeClr>
              </a:solidFill>
              <a:ln>
                <a:solidFill>
                  <a:schemeClr val="accent2"/>
                </a:solidFill>
              </a:ln>
            </p:spPr>
            <p:txBody>
              <a:bodyPr wrap="square" rtlCol="0">
                <a:spAutoFit/>
              </a:bodyPr>
              <a:lstStyle/>
              <a:p>
                <a:r>
                  <a:rPr lang="en-US" sz="900" dirty="0" smtClean="0"/>
                  <a:t>Yangon</a:t>
                </a:r>
                <a:endParaRPr lang="en-US" sz="900" dirty="0"/>
              </a:p>
            </p:txBody>
          </p:sp>
          <p:sp>
            <p:nvSpPr>
              <p:cNvPr id="77" name="TextBox 76"/>
              <p:cNvSpPr txBox="1"/>
              <p:nvPr/>
            </p:nvSpPr>
            <p:spPr>
              <a:xfrm>
                <a:off x="1109211" y="1712159"/>
                <a:ext cx="896826" cy="784830"/>
              </a:xfrm>
              <a:prstGeom prst="rect">
                <a:avLst/>
              </a:prstGeom>
              <a:noFill/>
              <a:ln>
                <a:solidFill>
                  <a:schemeClr val="accent2"/>
                </a:solidFill>
              </a:ln>
            </p:spPr>
            <p:txBody>
              <a:bodyPr wrap="square" rtlCol="0">
                <a:spAutoFit/>
              </a:bodyPr>
              <a:lstStyle/>
              <a:p>
                <a:r>
                  <a:rPr lang="en-US" sz="900" dirty="0" smtClean="0"/>
                  <a:t>Mega Agent: 2</a:t>
                </a:r>
              </a:p>
              <a:p>
                <a:r>
                  <a:rPr lang="en-US" sz="900" dirty="0" smtClean="0"/>
                  <a:t>Super Agent: 28</a:t>
                </a:r>
              </a:p>
              <a:p>
                <a:r>
                  <a:rPr lang="en-US" sz="900" dirty="0" smtClean="0"/>
                  <a:t>Agent: 44</a:t>
                </a:r>
              </a:p>
              <a:p>
                <a:r>
                  <a:rPr lang="en-US" sz="900" dirty="0" smtClean="0"/>
                  <a:t>Sub-Agent: 55</a:t>
                </a:r>
              </a:p>
              <a:p>
                <a:r>
                  <a:rPr lang="en-US" sz="900" dirty="0" smtClean="0"/>
                  <a:t>Merchant: 78</a:t>
                </a:r>
              </a:p>
            </p:txBody>
          </p:sp>
        </p:grpSp>
        <p:cxnSp>
          <p:nvCxnSpPr>
            <p:cNvPr id="79" name="Straight Connector 78"/>
            <p:cNvCxnSpPr/>
            <p:nvPr/>
          </p:nvCxnSpPr>
          <p:spPr>
            <a:xfrm flipV="1">
              <a:off x="2457171" y="3886200"/>
              <a:ext cx="1886230" cy="8194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1187466" y="4249814"/>
              <a:ext cx="1269705" cy="1038746"/>
              <a:chOff x="198837" y="624753"/>
              <a:chExt cx="1266826" cy="1038746"/>
            </a:xfrm>
          </p:grpSpPr>
          <p:sp>
            <p:nvSpPr>
              <p:cNvPr id="85" name="TextBox 84"/>
              <p:cNvSpPr txBox="1"/>
              <p:nvPr/>
            </p:nvSpPr>
            <p:spPr>
              <a:xfrm>
                <a:off x="198838" y="624753"/>
                <a:ext cx="1266825" cy="230832"/>
              </a:xfrm>
              <a:prstGeom prst="rect">
                <a:avLst/>
              </a:prstGeom>
              <a:solidFill>
                <a:schemeClr val="bg1">
                  <a:lumMod val="75000"/>
                </a:schemeClr>
              </a:solidFill>
              <a:ln>
                <a:solidFill>
                  <a:schemeClr val="accent2"/>
                </a:solidFill>
              </a:ln>
            </p:spPr>
            <p:txBody>
              <a:bodyPr wrap="square" rtlCol="0">
                <a:spAutoFit/>
              </a:bodyPr>
              <a:lstStyle/>
              <a:p>
                <a:r>
                  <a:rPr lang="en-US" sz="900" dirty="0" err="1" smtClean="0"/>
                  <a:t>Bago</a:t>
                </a:r>
                <a:endParaRPr lang="en-US" sz="900" dirty="0"/>
              </a:p>
            </p:txBody>
          </p:sp>
          <p:sp>
            <p:nvSpPr>
              <p:cNvPr id="86" name="TextBox 85"/>
              <p:cNvSpPr txBox="1"/>
              <p:nvPr/>
            </p:nvSpPr>
            <p:spPr>
              <a:xfrm>
                <a:off x="198837" y="878669"/>
                <a:ext cx="1266826" cy="784830"/>
              </a:xfrm>
              <a:prstGeom prst="rect">
                <a:avLst/>
              </a:prstGeom>
              <a:noFill/>
              <a:ln>
                <a:solidFill>
                  <a:schemeClr val="accent2"/>
                </a:solidFill>
              </a:ln>
            </p:spPr>
            <p:txBody>
              <a:bodyPr wrap="square" rtlCol="0">
                <a:spAutoFit/>
              </a:bodyPr>
              <a:lstStyle/>
              <a:p>
                <a:r>
                  <a:rPr lang="en-US" sz="900" dirty="0" smtClean="0"/>
                  <a:t>Mega Agent:</a:t>
                </a:r>
              </a:p>
              <a:p>
                <a:r>
                  <a:rPr lang="en-US" sz="900" dirty="0" smtClean="0"/>
                  <a:t>Super Agent: 2</a:t>
                </a:r>
              </a:p>
              <a:p>
                <a:r>
                  <a:rPr lang="en-US" sz="900" dirty="0" smtClean="0"/>
                  <a:t>Agent: 4</a:t>
                </a:r>
              </a:p>
              <a:p>
                <a:r>
                  <a:rPr lang="en-US" sz="900" dirty="0" smtClean="0"/>
                  <a:t>Sub-Agent: 6</a:t>
                </a:r>
              </a:p>
              <a:p>
                <a:r>
                  <a:rPr lang="en-US" sz="900" dirty="0" smtClean="0"/>
                  <a:t>Merchant: </a:t>
                </a:r>
                <a:r>
                  <a:rPr lang="en-US" sz="900" dirty="0"/>
                  <a:t>5</a:t>
                </a:r>
                <a:endParaRPr lang="en-US" sz="900" dirty="0" smtClean="0"/>
              </a:p>
            </p:txBody>
          </p:sp>
        </p:grpSp>
        <p:cxnSp>
          <p:nvCxnSpPr>
            <p:cNvPr id="91" name="Straight Connector 90"/>
            <p:cNvCxnSpPr>
              <a:stCxn id="92" idx="7"/>
            </p:cNvCxnSpPr>
            <p:nvPr/>
          </p:nvCxnSpPr>
          <p:spPr>
            <a:xfrm flipV="1">
              <a:off x="4484641" y="4125261"/>
              <a:ext cx="1077960" cy="7689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95" name="Group 94"/>
            <p:cNvGrpSpPr/>
            <p:nvPr/>
          </p:nvGrpSpPr>
          <p:grpSpPr>
            <a:xfrm>
              <a:off x="5503655" y="5357254"/>
              <a:ext cx="1182895" cy="1038746"/>
              <a:chOff x="923969" y="1426388"/>
              <a:chExt cx="1054969" cy="1038746"/>
            </a:xfrm>
          </p:grpSpPr>
          <p:sp>
            <p:nvSpPr>
              <p:cNvPr id="96" name="TextBox 95"/>
              <p:cNvSpPr txBox="1"/>
              <p:nvPr/>
            </p:nvSpPr>
            <p:spPr>
              <a:xfrm>
                <a:off x="923970" y="1426388"/>
                <a:ext cx="1054968" cy="230832"/>
              </a:xfrm>
              <a:prstGeom prst="rect">
                <a:avLst/>
              </a:prstGeom>
              <a:solidFill>
                <a:schemeClr val="bg1">
                  <a:lumMod val="75000"/>
                </a:schemeClr>
              </a:solidFill>
              <a:ln>
                <a:solidFill>
                  <a:schemeClr val="accent2"/>
                </a:solidFill>
              </a:ln>
            </p:spPr>
            <p:txBody>
              <a:bodyPr wrap="square" rtlCol="0">
                <a:spAutoFit/>
              </a:bodyPr>
              <a:lstStyle/>
              <a:p>
                <a:r>
                  <a:rPr lang="en-US" sz="900" dirty="0" err="1" smtClean="0"/>
                  <a:t>Tanintharyi</a:t>
                </a:r>
                <a:endParaRPr lang="en-US" sz="900" dirty="0"/>
              </a:p>
            </p:txBody>
          </p:sp>
          <p:sp>
            <p:nvSpPr>
              <p:cNvPr id="97" name="TextBox 96"/>
              <p:cNvSpPr txBox="1"/>
              <p:nvPr/>
            </p:nvSpPr>
            <p:spPr>
              <a:xfrm>
                <a:off x="923969" y="1680304"/>
                <a:ext cx="1054969" cy="784830"/>
              </a:xfrm>
              <a:prstGeom prst="rect">
                <a:avLst/>
              </a:prstGeom>
              <a:noFill/>
              <a:ln>
                <a:solidFill>
                  <a:schemeClr val="accent2"/>
                </a:solidFill>
              </a:ln>
            </p:spPr>
            <p:txBody>
              <a:bodyPr wrap="square" rtlCol="0">
                <a:spAutoFit/>
              </a:bodyPr>
              <a:lstStyle/>
              <a:p>
                <a:r>
                  <a:rPr lang="en-US" sz="900" dirty="0" smtClean="0"/>
                  <a:t>Mega Agent: </a:t>
                </a:r>
              </a:p>
              <a:p>
                <a:r>
                  <a:rPr lang="en-US" sz="900" dirty="0" smtClean="0"/>
                  <a:t>Super Agent: 1</a:t>
                </a:r>
              </a:p>
              <a:p>
                <a:r>
                  <a:rPr lang="en-US" sz="900" dirty="0" smtClean="0"/>
                  <a:t>Agent: 2</a:t>
                </a:r>
              </a:p>
              <a:p>
                <a:r>
                  <a:rPr lang="en-US" sz="900" dirty="0" smtClean="0"/>
                  <a:t>Sub-Agent: 4</a:t>
                </a:r>
              </a:p>
              <a:p>
                <a:r>
                  <a:rPr lang="en-US" sz="900" dirty="0" smtClean="0"/>
                  <a:t>Merchant: </a:t>
                </a:r>
                <a:r>
                  <a:rPr lang="en-US" sz="900" dirty="0"/>
                  <a:t>1</a:t>
                </a:r>
                <a:endParaRPr lang="en-US" sz="900" dirty="0" smtClean="0"/>
              </a:p>
            </p:txBody>
          </p:sp>
        </p:grpSp>
        <p:cxnSp>
          <p:nvCxnSpPr>
            <p:cNvPr id="99" name="Straight Connector 98"/>
            <p:cNvCxnSpPr>
              <a:stCxn id="96" idx="1"/>
            </p:cNvCxnSpPr>
            <p:nvPr/>
          </p:nvCxnSpPr>
          <p:spPr>
            <a:xfrm flipH="1" flipV="1">
              <a:off x="5088345" y="5136126"/>
              <a:ext cx="415311" cy="336544"/>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4876800" y="4343400"/>
              <a:ext cx="1875207" cy="91315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12" name="Group 111"/>
            <p:cNvGrpSpPr/>
            <p:nvPr/>
          </p:nvGrpSpPr>
          <p:grpSpPr>
            <a:xfrm>
              <a:off x="6752007" y="4890731"/>
              <a:ext cx="1420442" cy="1038746"/>
              <a:chOff x="321866" y="1581091"/>
              <a:chExt cx="1266826" cy="1038746"/>
            </a:xfrm>
          </p:grpSpPr>
          <p:sp>
            <p:nvSpPr>
              <p:cNvPr id="113" name="TextBox 112"/>
              <p:cNvSpPr txBox="1"/>
              <p:nvPr/>
            </p:nvSpPr>
            <p:spPr>
              <a:xfrm>
                <a:off x="321867" y="1581091"/>
                <a:ext cx="1266825" cy="230832"/>
              </a:xfrm>
              <a:prstGeom prst="rect">
                <a:avLst/>
              </a:prstGeom>
              <a:solidFill>
                <a:schemeClr val="bg1">
                  <a:lumMod val="75000"/>
                </a:schemeClr>
              </a:solidFill>
              <a:ln>
                <a:solidFill>
                  <a:schemeClr val="accent2"/>
                </a:solidFill>
              </a:ln>
            </p:spPr>
            <p:txBody>
              <a:bodyPr wrap="square" rtlCol="0">
                <a:spAutoFit/>
              </a:bodyPr>
              <a:lstStyle/>
              <a:p>
                <a:r>
                  <a:rPr lang="en-US" sz="900" dirty="0" err="1" smtClean="0"/>
                  <a:t>Kayin</a:t>
                </a:r>
                <a:endParaRPr lang="en-US" sz="900" dirty="0"/>
              </a:p>
            </p:txBody>
          </p:sp>
          <p:sp>
            <p:nvSpPr>
              <p:cNvPr id="114" name="TextBox 113"/>
              <p:cNvSpPr txBox="1"/>
              <p:nvPr/>
            </p:nvSpPr>
            <p:spPr>
              <a:xfrm>
                <a:off x="321866" y="1835007"/>
                <a:ext cx="1266826" cy="784830"/>
              </a:xfrm>
              <a:prstGeom prst="rect">
                <a:avLst/>
              </a:prstGeom>
              <a:noFill/>
              <a:ln>
                <a:solidFill>
                  <a:schemeClr val="accent2"/>
                </a:solidFill>
              </a:ln>
            </p:spPr>
            <p:txBody>
              <a:bodyPr wrap="square" rtlCol="0">
                <a:spAutoFit/>
              </a:bodyPr>
              <a:lstStyle/>
              <a:p>
                <a:r>
                  <a:rPr lang="en-US" sz="900" dirty="0" smtClean="0"/>
                  <a:t>Mega Agent:</a:t>
                </a:r>
              </a:p>
              <a:p>
                <a:r>
                  <a:rPr lang="en-US" sz="900" dirty="0" smtClean="0"/>
                  <a:t>Super Agent: -</a:t>
                </a:r>
              </a:p>
              <a:p>
                <a:r>
                  <a:rPr lang="en-US" sz="900" dirty="0" smtClean="0"/>
                  <a:t>Agent: 3</a:t>
                </a:r>
              </a:p>
              <a:p>
                <a:r>
                  <a:rPr lang="en-US" sz="900" dirty="0" smtClean="0"/>
                  <a:t>Sub-Agent:</a:t>
                </a:r>
              </a:p>
              <a:p>
                <a:r>
                  <a:rPr lang="en-US" sz="900" dirty="0" smtClean="0"/>
                  <a:t>Merchant: 2</a:t>
                </a:r>
              </a:p>
            </p:txBody>
          </p:sp>
        </p:grpSp>
        <p:grpSp>
          <p:nvGrpSpPr>
            <p:cNvPr id="116" name="Group 115"/>
            <p:cNvGrpSpPr/>
            <p:nvPr/>
          </p:nvGrpSpPr>
          <p:grpSpPr>
            <a:xfrm>
              <a:off x="3169975" y="5025726"/>
              <a:ext cx="1420442" cy="1038746"/>
              <a:chOff x="850011" y="1273707"/>
              <a:chExt cx="1266826" cy="1038746"/>
            </a:xfrm>
          </p:grpSpPr>
          <p:sp>
            <p:nvSpPr>
              <p:cNvPr id="117" name="TextBox 116"/>
              <p:cNvSpPr txBox="1"/>
              <p:nvPr/>
            </p:nvSpPr>
            <p:spPr>
              <a:xfrm>
                <a:off x="850012" y="1273707"/>
                <a:ext cx="1266825" cy="230832"/>
              </a:xfrm>
              <a:prstGeom prst="rect">
                <a:avLst/>
              </a:prstGeom>
              <a:solidFill>
                <a:schemeClr val="bg1">
                  <a:lumMod val="75000"/>
                </a:schemeClr>
              </a:solidFill>
              <a:ln>
                <a:solidFill>
                  <a:schemeClr val="accent2"/>
                </a:solidFill>
              </a:ln>
            </p:spPr>
            <p:txBody>
              <a:bodyPr wrap="square" rtlCol="0">
                <a:spAutoFit/>
              </a:bodyPr>
              <a:lstStyle/>
              <a:p>
                <a:r>
                  <a:rPr lang="en-US" sz="900" dirty="0" smtClean="0"/>
                  <a:t>Mon</a:t>
                </a:r>
                <a:endParaRPr lang="en-US" sz="900" dirty="0"/>
              </a:p>
            </p:txBody>
          </p:sp>
          <p:sp>
            <p:nvSpPr>
              <p:cNvPr id="118" name="TextBox 117"/>
              <p:cNvSpPr txBox="1"/>
              <p:nvPr/>
            </p:nvSpPr>
            <p:spPr>
              <a:xfrm>
                <a:off x="850011" y="1527623"/>
                <a:ext cx="1266826" cy="784830"/>
              </a:xfrm>
              <a:prstGeom prst="rect">
                <a:avLst/>
              </a:prstGeom>
              <a:noFill/>
              <a:ln>
                <a:solidFill>
                  <a:schemeClr val="accent2"/>
                </a:solidFill>
              </a:ln>
            </p:spPr>
            <p:txBody>
              <a:bodyPr wrap="square" rtlCol="0">
                <a:spAutoFit/>
              </a:bodyPr>
              <a:lstStyle/>
              <a:p>
                <a:r>
                  <a:rPr lang="en-US" sz="900" dirty="0" smtClean="0"/>
                  <a:t>Mega Agent:</a:t>
                </a:r>
              </a:p>
              <a:p>
                <a:r>
                  <a:rPr lang="en-US" sz="900" dirty="0" smtClean="0"/>
                  <a:t>Super Agent:</a:t>
                </a:r>
              </a:p>
              <a:p>
                <a:r>
                  <a:rPr lang="en-US" sz="900" dirty="0" smtClean="0"/>
                  <a:t>Agent: 2</a:t>
                </a:r>
              </a:p>
              <a:p>
                <a:r>
                  <a:rPr lang="en-US" sz="900" dirty="0" smtClean="0"/>
                  <a:t>Sub-Agent: 1</a:t>
                </a:r>
              </a:p>
              <a:p>
                <a:r>
                  <a:rPr lang="en-US" sz="900" dirty="0" smtClean="0"/>
                  <a:t>Merchant: </a:t>
                </a:r>
                <a:r>
                  <a:rPr lang="en-US" sz="900" dirty="0"/>
                  <a:t>-</a:t>
                </a:r>
                <a:endParaRPr lang="en-US" sz="900" dirty="0" smtClean="0"/>
              </a:p>
            </p:txBody>
          </p:sp>
        </p:grpSp>
        <p:cxnSp>
          <p:nvCxnSpPr>
            <p:cNvPr id="122" name="Straight Connector 121"/>
            <p:cNvCxnSpPr>
              <a:stCxn id="117" idx="0"/>
              <a:endCxn id="123" idx="2"/>
            </p:cNvCxnSpPr>
            <p:nvPr/>
          </p:nvCxnSpPr>
          <p:spPr>
            <a:xfrm flipV="1">
              <a:off x="3880196" y="4365230"/>
              <a:ext cx="864057" cy="660496"/>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80"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
        <p:nvSpPr>
          <p:cNvPr id="81" name="TextBox 80"/>
          <p:cNvSpPr txBox="1"/>
          <p:nvPr/>
        </p:nvSpPr>
        <p:spPr>
          <a:xfrm>
            <a:off x="7677149" y="3039217"/>
            <a:ext cx="1090730" cy="233126"/>
          </a:xfrm>
          <a:prstGeom prst="rect">
            <a:avLst/>
          </a:prstGeom>
          <a:solidFill>
            <a:schemeClr val="bg1">
              <a:lumMod val="75000"/>
            </a:schemeClr>
          </a:solidFill>
          <a:ln>
            <a:solidFill>
              <a:schemeClr val="accent2"/>
            </a:solidFill>
          </a:ln>
        </p:spPr>
        <p:txBody>
          <a:bodyPr wrap="square" rtlCol="0">
            <a:spAutoFit/>
          </a:bodyPr>
          <a:lstStyle/>
          <a:p>
            <a:r>
              <a:rPr lang="en-US" sz="900" dirty="0" err="1" smtClean="0"/>
              <a:t>Naypyidaw</a:t>
            </a:r>
            <a:endParaRPr lang="en-US" sz="900" dirty="0"/>
          </a:p>
        </p:txBody>
      </p:sp>
      <p:sp>
        <p:nvSpPr>
          <p:cNvPr id="83" name="TextBox 82"/>
          <p:cNvSpPr txBox="1"/>
          <p:nvPr/>
        </p:nvSpPr>
        <p:spPr>
          <a:xfrm>
            <a:off x="7677152" y="3276600"/>
            <a:ext cx="1090731" cy="792628"/>
          </a:xfrm>
          <a:prstGeom prst="rect">
            <a:avLst/>
          </a:prstGeom>
          <a:noFill/>
          <a:ln>
            <a:solidFill>
              <a:schemeClr val="accent2"/>
            </a:solidFill>
          </a:ln>
        </p:spPr>
        <p:txBody>
          <a:bodyPr wrap="square" rtlCol="0">
            <a:spAutoFit/>
          </a:bodyPr>
          <a:lstStyle/>
          <a:p>
            <a:r>
              <a:rPr lang="en-US" sz="900" dirty="0" smtClean="0"/>
              <a:t>Mega Agent: 1</a:t>
            </a:r>
          </a:p>
          <a:p>
            <a:r>
              <a:rPr lang="en-US" sz="900" dirty="0" smtClean="0"/>
              <a:t>Super Agent: 4</a:t>
            </a:r>
          </a:p>
          <a:p>
            <a:r>
              <a:rPr lang="en-US" sz="900" dirty="0" smtClean="0"/>
              <a:t>Agent: 12</a:t>
            </a:r>
          </a:p>
          <a:p>
            <a:r>
              <a:rPr lang="en-US" sz="900" dirty="0" smtClean="0"/>
              <a:t>Sub-Agent: 6</a:t>
            </a:r>
          </a:p>
          <a:p>
            <a:r>
              <a:rPr lang="en-US" sz="900" dirty="0" smtClean="0"/>
              <a:t>Merchant: 11</a:t>
            </a:r>
          </a:p>
        </p:txBody>
      </p:sp>
      <p:cxnSp>
        <p:nvCxnSpPr>
          <p:cNvPr id="88" name="Straight Connector 87"/>
          <p:cNvCxnSpPr/>
          <p:nvPr/>
        </p:nvCxnSpPr>
        <p:spPr>
          <a:xfrm flipV="1">
            <a:off x="4457701" y="3113726"/>
            <a:ext cx="3219448" cy="3470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82550" y="6477000"/>
            <a:ext cx="7099300" cy="230832"/>
          </a:xfrm>
          <a:prstGeom prst="rect">
            <a:avLst/>
          </a:prstGeom>
          <a:noFill/>
          <a:ln>
            <a:noFill/>
          </a:ln>
        </p:spPr>
        <p:txBody>
          <a:bodyPr wrap="square" rtlCol="0">
            <a:spAutoFit/>
          </a:bodyPr>
          <a:lstStyle/>
          <a:p>
            <a:r>
              <a:rPr lang="en-US" sz="900" dirty="0" smtClean="0"/>
              <a:t>Source: Myanmar Mobile Money</a:t>
            </a:r>
            <a:endParaRPr lang="en-US" sz="900" dirty="0"/>
          </a:p>
        </p:txBody>
      </p:sp>
    </p:spTree>
    <p:extLst>
      <p:ext uri="{BB962C8B-B14F-4D97-AF65-F5344CB8AC3E}">
        <p14:creationId xmlns:p14="http://schemas.microsoft.com/office/powerpoint/2010/main" val="10278443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82550" y="438095"/>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Myanmar Mobile Money Eco System</a:t>
            </a:r>
            <a:endParaRPr lang="en-US" sz="2400" dirty="0">
              <a:solidFill>
                <a:schemeClr val="tx2">
                  <a:lumMod val="50000"/>
                </a:schemeClr>
              </a:solidFill>
            </a:endParaRPr>
          </a:p>
        </p:txBody>
      </p:sp>
      <p:sp>
        <p:nvSpPr>
          <p:cNvPr id="41" name="TextBox 40"/>
          <p:cNvSpPr txBox="1"/>
          <p:nvPr/>
        </p:nvSpPr>
        <p:spPr>
          <a:xfrm>
            <a:off x="6419702" y="1205805"/>
            <a:ext cx="3467100" cy="1569660"/>
          </a:xfrm>
          <a:prstGeom prst="rect">
            <a:avLst/>
          </a:prstGeom>
          <a:noFill/>
        </p:spPr>
        <p:txBody>
          <a:bodyPr wrap="square" rtlCol="0">
            <a:spAutoFit/>
          </a:bodyPr>
          <a:lstStyle/>
          <a:p>
            <a:pPr algn="just"/>
            <a:r>
              <a:rPr lang="en-US" sz="1200" b="1" dirty="0" smtClean="0"/>
              <a:t>Agent Deposits Amount</a:t>
            </a:r>
          </a:p>
          <a:p>
            <a:pPr algn="just"/>
            <a:r>
              <a:rPr lang="en-US" sz="1200" dirty="0" smtClean="0"/>
              <a:t>Mega Agent: Above 100,000 USD</a:t>
            </a:r>
          </a:p>
          <a:p>
            <a:pPr algn="just"/>
            <a:r>
              <a:rPr lang="en-US" sz="1200" dirty="0" smtClean="0"/>
              <a:t>Super Agent: 25,001 USD to 100,000 USD</a:t>
            </a:r>
          </a:p>
          <a:p>
            <a:pPr algn="just"/>
            <a:r>
              <a:rPr lang="en-US" sz="1200" dirty="0" smtClean="0"/>
              <a:t>Agent: 5,001 USD to 25,000 USD</a:t>
            </a:r>
          </a:p>
          <a:p>
            <a:pPr algn="just"/>
            <a:r>
              <a:rPr lang="en-US" sz="1200" dirty="0" smtClean="0"/>
              <a:t>Sub-Agent: 2,001 USD to 5,000 USD</a:t>
            </a:r>
          </a:p>
          <a:p>
            <a:pPr algn="just"/>
            <a:r>
              <a:rPr lang="en-US" sz="1200" dirty="0" smtClean="0"/>
              <a:t>Merchant: 300 USD to 2,000 USD</a:t>
            </a:r>
          </a:p>
          <a:p>
            <a:pPr algn="just"/>
            <a:r>
              <a:rPr lang="en-US" sz="1200" dirty="0" smtClean="0"/>
              <a:t>** Deposit payment is to  be made to its partner, </a:t>
            </a:r>
            <a:r>
              <a:rPr lang="en-US" sz="1200" dirty="0" err="1" smtClean="0"/>
              <a:t>Innwa</a:t>
            </a:r>
            <a:r>
              <a:rPr lang="en-US" sz="1200" dirty="0" smtClean="0"/>
              <a:t> Bank. </a:t>
            </a:r>
          </a:p>
        </p:txBody>
      </p:sp>
      <p:grpSp>
        <p:nvGrpSpPr>
          <p:cNvPr id="2" name="Group 1"/>
          <p:cNvGrpSpPr/>
          <p:nvPr/>
        </p:nvGrpSpPr>
        <p:grpSpPr>
          <a:xfrm>
            <a:off x="247650" y="990600"/>
            <a:ext cx="9245600" cy="5257800"/>
            <a:chOff x="247650" y="990600"/>
            <a:chExt cx="9245600" cy="5257800"/>
          </a:xfrm>
        </p:grpSpPr>
        <p:sp>
          <p:nvSpPr>
            <p:cNvPr id="3" name="Rectangle 2"/>
            <p:cNvSpPr/>
            <p:nvPr/>
          </p:nvSpPr>
          <p:spPr>
            <a:xfrm>
              <a:off x="3467100" y="990600"/>
              <a:ext cx="272415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Myanmar Mobile Money</a:t>
              </a:r>
              <a:endParaRPr lang="en-US" sz="1400" dirty="0"/>
            </a:p>
          </p:txBody>
        </p:sp>
        <p:sp>
          <p:nvSpPr>
            <p:cNvPr id="4" name="Rectangle 3"/>
            <p:cNvSpPr/>
            <p:nvPr/>
          </p:nvSpPr>
          <p:spPr>
            <a:xfrm>
              <a:off x="2136702" y="1866118"/>
              <a:ext cx="206375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Mega Agent</a:t>
              </a:r>
              <a:endParaRPr lang="en-US" sz="1400" dirty="0"/>
            </a:p>
          </p:txBody>
        </p:sp>
        <p:sp>
          <p:nvSpPr>
            <p:cNvPr id="5" name="Rectangle 4"/>
            <p:cNvSpPr/>
            <p:nvPr/>
          </p:nvSpPr>
          <p:spPr>
            <a:xfrm>
              <a:off x="3797300" y="2590800"/>
              <a:ext cx="2063751"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Super Agent</a:t>
              </a:r>
              <a:endParaRPr lang="en-US" sz="1400" dirty="0"/>
            </a:p>
          </p:txBody>
        </p:sp>
        <p:sp>
          <p:nvSpPr>
            <p:cNvPr id="6" name="Rectangle 5"/>
            <p:cNvSpPr/>
            <p:nvPr/>
          </p:nvSpPr>
          <p:spPr>
            <a:xfrm>
              <a:off x="3219450" y="3657600"/>
              <a:ext cx="11557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Agent</a:t>
              </a:r>
              <a:endParaRPr lang="en-US" sz="1400" dirty="0"/>
            </a:p>
          </p:txBody>
        </p:sp>
        <p:sp>
          <p:nvSpPr>
            <p:cNvPr id="7" name="Rectangle 6"/>
            <p:cNvSpPr/>
            <p:nvPr/>
          </p:nvSpPr>
          <p:spPr>
            <a:xfrm>
              <a:off x="5118100" y="3657600"/>
              <a:ext cx="11557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Sub-Agent</a:t>
              </a:r>
              <a:endParaRPr lang="en-US" sz="1400" dirty="0"/>
            </a:p>
          </p:txBody>
        </p:sp>
        <p:sp>
          <p:nvSpPr>
            <p:cNvPr id="8" name="Rectangle 7"/>
            <p:cNvSpPr/>
            <p:nvPr/>
          </p:nvSpPr>
          <p:spPr>
            <a:xfrm>
              <a:off x="4292600" y="4724400"/>
              <a:ext cx="11557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Merchant</a:t>
              </a:r>
              <a:endParaRPr lang="en-US" sz="1400" dirty="0"/>
            </a:p>
          </p:txBody>
        </p:sp>
        <p:sp>
          <p:nvSpPr>
            <p:cNvPr id="9" name="Rectangle 8"/>
            <p:cNvSpPr/>
            <p:nvPr/>
          </p:nvSpPr>
          <p:spPr>
            <a:xfrm>
              <a:off x="247650" y="5715000"/>
              <a:ext cx="11557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Customer</a:t>
              </a:r>
              <a:endParaRPr lang="en-US" sz="1400" dirty="0"/>
            </a:p>
          </p:txBody>
        </p:sp>
        <p:sp>
          <p:nvSpPr>
            <p:cNvPr id="10" name="Rectangle 9"/>
            <p:cNvSpPr/>
            <p:nvPr/>
          </p:nvSpPr>
          <p:spPr>
            <a:xfrm>
              <a:off x="2146300" y="5715000"/>
              <a:ext cx="11557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Customer</a:t>
              </a:r>
              <a:endParaRPr lang="en-US" sz="1400" dirty="0"/>
            </a:p>
          </p:txBody>
        </p:sp>
        <p:sp>
          <p:nvSpPr>
            <p:cNvPr id="11" name="Rectangle 10"/>
            <p:cNvSpPr/>
            <p:nvPr/>
          </p:nvSpPr>
          <p:spPr>
            <a:xfrm>
              <a:off x="4292600" y="5715000"/>
              <a:ext cx="11557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Customer</a:t>
              </a:r>
              <a:endParaRPr lang="en-US" sz="1400" dirty="0"/>
            </a:p>
          </p:txBody>
        </p:sp>
        <p:sp>
          <p:nvSpPr>
            <p:cNvPr id="12" name="Rectangle 11"/>
            <p:cNvSpPr/>
            <p:nvPr/>
          </p:nvSpPr>
          <p:spPr>
            <a:xfrm>
              <a:off x="6438900" y="5715000"/>
              <a:ext cx="11557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Customer</a:t>
              </a:r>
              <a:endParaRPr lang="en-US" sz="1400" dirty="0"/>
            </a:p>
          </p:txBody>
        </p:sp>
        <p:sp>
          <p:nvSpPr>
            <p:cNvPr id="13" name="Rectangle 12"/>
            <p:cNvSpPr/>
            <p:nvPr/>
          </p:nvSpPr>
          <p:spPr>
            <a:xfrm>
              <a:off x="8337550" y="5715000"/>
              <a:ext cx="11557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Customer</a:t>
              </a:r>
              <a:endParaRPr lang="en-US" sz="1400" dirty="0"/>
            </a:p>
          </p:txBody>
        </p:sp>
        <p:cxnSp>
          <p:nvCxnSpPr>
            <p:cNvPr id="29" name="Elbow Connector 28"/>
            <p:cNvCxnSpPr>
              <a:stCxn id="12" idx="0"/>
              <a:endCxn id="7" idx="3"/>
            </p:cNvCxnSpPr>
            <p:nvPr/>
          </p:nvCxnSpPr>
          <p:spPr>
            <a:xfrm rot="16200000" flipV="1">
              <a:off x="5749925" y="4448175"/>
              <a:ext cx="1790700" cy="742950"/>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Elbow Connector 29"/>
            <p:cNvCxnSpPr>
              <a:endCxn id="5" idx="3"/>
            </p:cNvCxnSpPr>
            <p:nvPr/>
          </p:nvCxnSpPr>
          <p:spPr>
            <a:xfrm rot="16200000" flipV="1">
              <a:off x="5959475" y="2759075"/>
              <a:ext cx="2857500" cy="3054350"/>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9" idx="0"/>
              <a:endCxn id="4" idx="1"/>
            </p:cNvCxnSpPr>
            <p:nvPr/>
          </p:nvCxnSpPr>
          <p:spPr>
            <a:xfrm rot="5400000" flipH="1" flipV="1">
              <a:off x="-309990" y="3268308"/>
              <a:ext cx="3582182" cy="1311202"/>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endCxn id="6" idx="1"/>
            </p:cNvCxnSpPr>
            <p:nvPr/>
          </p:nvCxnSpPr>
          <p:spPr>
            <a:xfrm rot="5400000" flipH="1" flipV="1">
              <a:off x="1993900" y="4489450"/>
              <a:ext cx="1790700" cy="660400"/>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1" idx="0"/>
              <a:endCxn id="8" idx="2"/>
            </p:cNvCxnSpPr>
            <p:nvPr/>
          </p:nvCxnSpPr>
          <p:spPr>
            <a:xfrm flipV="1">
              <a:off x="4870450" y="5257800"/>
              <a:ext cx="0" cy="4572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4953000" y="1447800"/>
              <a:ext cx="0" cy="11430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9" name="Elbow Connector 48"/>
            <p:cNvCxnSpPr>
              <a:stCxn id="8" idx="0"/>
              <a:endCxn id="6" idx="2"/>
            </p:cNvCxnSpPr>
            <p:nvPr/>
          </p:nvCxnSpPr>
          <p:spPr>
            <a:xfrm rot="16200000" flipV="1">
              <a:off x="4067175" y="3921125"/>
              <a:ext cx="533400" cy="1073150"/>
            </a:xfrm>
            <a:prstGeom prst="bentConnector3">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8" idx="3"/>
              <a:endCxn id="7" idx="2"/>
            </p:cNvCxnSpPr>
            <p:nvPr/>
          </p:nvCxnSpPr>
          <p:spPr>
            <a:xfrm flipV="1">
              <a:off x="5448300" y="4191000"/>
              <a:ext cx="247650" cy="800100"/>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3" name="Elbow Connector 62"/>
            <p:cNvCxnSpPr>
              <a:endCxn id="5" idx="1"/>
            </p:cNvCxnSpPr>
            <p:nvPr/>
          </p:nvCxnSpPr>
          <p:spPr>
            <a:xfrm rot="5400000" flipH="1" flipV="1">
              <a:off x="3149599" y="3009902"/>
              <a:ext cx="800100" cy="495299"/>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5572125" y="3124200"/>
              <a:ext cx="0" cy="53340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25500" y="990600"/>
              <a:ext cx="206375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Innwa</a:t>
              </a:r>
              <a:r>
                <a:rPr lang="en-US" sz="1400" dirty="0" smtClean="0"/>
                <a:t> Bank</a:t>
              </a:r>
              <a:endParaRPr lang="en-US" sz="1400" dirty="0"/>
            </a:p>
          </p:txBody>
        </p:sp>
        <p:cxnSp>
          <p:nvCxnSpPr>
            <p:cNvPr id="15" name="Straight Arrow Connector 14"/>
            <p:cNvCxnSpPr>
              <a:stCxn id="27" idx="3"/>
              <a:endCxn id="3" idx="1"/>
            </p:cNvCxnSpPr>
            <p:nvPr/>
          </p:nvCxnSpPr>
          <p:spPr>
            <a:xfrm>
              <a:off x="2889250" y="1257300"/>
              <a:ext cx="577850"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6" idx="1"/>
            </p:cNvCxnSpPr>
            <p:nvPr/>
          </p:nvCxnSpPr>
          <p:spPr>
            <a:xfrm rot="10800000">
              <a:off x="2682875" y="2424329"/>
              <a:ext cx="536575" cy="1499973"/>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4200452" y="2132818"/>
              <a:ext cx="752548" cy="0"/>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82550" y="6477000"/>
            <a:ext cx="7099300" cy="230832"/>
          </a:xfrm>
          <a:prstGeom prst="rect">
            <a:avLst/>
          </a:prstGeom>
          <a:noFill/>
          <a:ln>
            <a:noFill/>
          </a:ln>
        </p:spPr>
        <p:txBody>
          <a:bodyPr wrap="square" rtlCol="0">
            <a:spAutoFit/>
          </a:bodyPr>
          <a:lstStyle/>
          <a:p>
            <a:r>
              <a:rPr lang="en-US" sz="900" dirty="0" smtClean="0"/>
              <a:t>Source: Myanmar Mobile Money</a:t>
            </a:r>
            <a:endParaRPr lang="en-US" sz="900" dirty="0"/>
          </a:p>
        </p:txBody>
      </p:sp>
      <p:sp>
        <p:nvSpPr>
          <p:cNvPr id="35"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Tree>
    <p:extLst>
      <p:ext uri="{BB962C8B-B14F-4D97-AF65-F5344CB8AC3E}">
        <p14:creationId xmlns:p14="http://schemas.microsoft.com/office/powerpoint/2010/main" val="179048554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307404401"/>
              </p:ext>
            </p:extLst>
          </p:nvPr>
        </p:nvGraphicFramePr>
        <p:xfrm>
          <a:off x="381001" y="1051616"/>
          <a:ext cx="9143999" cy="5310995"/>
        </p:xfrm>
        <a:graphic>
          <a:graphicData uri="http://schemas.openxmlformats.org/drawingml/2006/table">
            <a:tbl>
              <a:tblPr/>
              <a:tblGrid>
                <a:gridCol w="3044599">
                  <a:extLst>
                    <a:ext uri="{9D8B030D-6E8A-4147-A177-3AD203B41FA5}">
                      <a16:colId xmlns:a16="http://schemas.microsoft.com/office/drawing/2014/main" val="20000"/>
                    </a:ext>
                  </a:extLst>
                </a:gridCol>
                <a:gridCol w="2080730">
                  <a:extLst>
                    <a:ext uri="{9D8B030D-6E8A-4147-A177-3AD203B41FA5}">
                      <a16:colId xmlns:a16="http://schemas.microsoft.com/office/drawing/2014/main" val="20001"/>
                    </a:ext>
                  </a:extLst>
                </a:gridCol>
                <a:gridCol w="2223527">
                  <a:extLst>
                    <a:ext uri="{9D8B030D-6E8A-4147-A177-3AD203B41FA5}">
                      <a16:colId xmlns:a16="http://schemas.microsoft.com/office/drawing/2014/main" val="20002"/>
                    </a:ext>
                  </a:extLst>
                </a:gridCol>
                <a:gridCol w="1795143">
                  <a:extLst>
                    <a:ext uri="{9D8B030D-6E8A-4147-A177-3AD203B41FA5}">
                      <a16:colId xmlns:a16="http://schemas.microsoft.com/office/drawing/2014/main" val="20003"/>
                    </a:ext>
                  </a:extLst>
                </a:gridCol>
              </a:tblGrid>
              <a:tr h="170567">
                <a:tc>
                  <a:txBody>
                    <a:bodyPr/>
                    <a:lstStyle/>
                    <a:p>
                      <a:pPr algn="l" fontAlgn="b"/>
                      <a:r>
                        <a:rPr lang="en-US" sz="1100" b="1" i="0" u="none" strike="noStrike" dirty="0">
                          <a:solidFill>
                            <a:srgbClr val="000000"/>
                          </a:solidFill>
                          <a:effectLst/>
                          <a:latin typeface="Calibri"/>
                        </a:rPr>
                        <a:t>Available Transaction</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1" i="0" u="none" strike="noStrike" dirty="0">
                          <a:solidFill>
                            <a:srgbClr val="000000"/>
                          </a:solidFill>
                          <a:effectLst/>
                          <a:latin typeface="Calibri"/>
                        </a:rPr>
                        <a:t>Amount</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1" i="0" u="none" strike="noStrike">
                          <a:solidFill>
                            <a:srgbClr val="000000"/>
                          </a:solidFill>
                          <a:effectLst/>
                          <a:latin typeface="Calibri"/>
                        </a:rPr>
                        <a:t>Fees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1" i="0" u="none" strike="noStrike" dirty="0">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170567">
                <a:tc>
                  <a:txBody>
                    <a:bodyPr/>
                    <a:lstStyle/>
                    <a:p>
                      <a:pPr algn="l" fontAlgn="b"/>
                      <a:r>
                        <a:rPr lang="en-US" sz="1100" b="0" i="0" u="none" strike="noStrike" dirty="0">
                          <a:solidFill>
                            <a:srgbClr val="000000"/>
                          </a:solidFill>
                          <a:effectLst/>
                          <a:latin typeface="Calibri"/>
                        </a:rPr>
                        <a:t>New Account Opening (KYC)</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US" sz="1100" b="0" i="0" u="none" strike="noStrike" dirty="0" smtClean="0">
                          <a:solidFill>
                            <a:srgbClr val="000000"/>
                          </a:solidFill>
                          <a:effectLst/>
                          <a:latin typeface="Calibri"/>
                        </a:rPr>
                        <a:t>500(G</a:t>
                      </a:r>
                      <a:r>
                        <a:rPr lang="en-US" sz="1100" b="0" i="0" u="none" strike="noStrike" baseline="0" dirty="0" smtClean="0">
                          <a:solidFill>
                            <a:srgbClr val="000000"/>
                          </a:solidFill>
                          <a:effectLst/>
                          <a:latin typeface="Calibri"/>
                        </a:rPr>
                        <a:t>oes to Agent)</a:t>
                      </a:r>
                      <a:endParaRPr lang="en-US" sz="1100" b="0" i="0" u="none" strike="noStrike" dirty="0">
                        <a:solidFill>
                          <a:srgbClr val="000000"/>
                        </a:solidFill>
                        <a:effectLst/>
                        <a:latin typeface="Calibri"/>
                      </a:endParaRP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170567">
                <a:tc>
                  <a:txBody>
                    <a:bodyPr/>
                    <a:lstStyle/>
                    <a:p>
                      <a:pPr algn="l" fontAlgn="b"/>
                      <a:r>
                        <a:rPr lang="en-US" sz="1100" b="0" i="0" u="none" strike="noStrike" dirty="0">
                          <a:solidFill>
                            <a:srgbClr val="000000"/>
                          </a:solidFill>
                          <a:effectLst/>
                          <a:latin typeface="Calibri"/>
                        </a:rPr>
                        <a:t>Monthly Fees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170567">
                <a:tc>
                  <a:txBody>
                    <a:bodyPr/>
                    <a:lstStyle/>
                    <a:p>
                      <a:pPr algn="l" fontAlgn="b"/>
                      <a:r>
                        <a:rPr lang="en-US" sz="1100" b="0" i="0" u="none" strike="noStrike" dirty="0">
                          <a:solidFill>
                            <a:srgbClr val="000000"/>
                          </a:solidFill>
                          <a:effectLst/>
                          <a:latin typeface="Calibri"/>
                        </a:rPr>
                        <a:t>Money Transfer</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Min</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Max</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Fees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170567">
                <a:tc rowSpan="4">
                  <a:txBody>
                    <a:bodyPr/>
                    <a:lstStyle/>
                    <a:p>
                      <a:pPr algn="ctr" fontAlgn="ctr"/>
                      <a:r>
                        <a:rPr lang="en-US" sz="1100" b="0" i="0" u="none" strike="noStrike" dirty="0">
                          <a:solidFill>
                            <a:srgbClr val="000000"/>
                          </a:solidFill>
                          <a:effectLst/>
                          <a:latin typeface="Calibri"/>
                        </a:rPr>
                        <a:t>P2P Transfer (Register User</a:t>
                      </a:r>
                      <a:r>
                        <a:rPr lang="en-US" sz="1100" b="0" i="0" u="none" strike="noStrike" dirty="0" smtClean="0">
                          <a:solidFill>
                            <a:srgbClr val="000000"/>
                          </a:solidFill>
                          <a:effectLst/>
                          <a:latin typeface="Calibri"/>
                        </a:rPr>
                        <a:t>)</a:t>
                      </a:r>
                      <a:br>
                        <a:rPr lang="en-US" sz="1100" b="0" i="0" u="none" strike="noStrike" dirty="0" smtClean="0">
                          <a:solidFill>
                            <a:srgbClr val="000000"/>
                          </a:solidFill>
                          <a:effectLst/>
                          <a:latin typeface="Calibri"/>
                        </a:rPr>
                      </a:br>
                      <a:r>
                        <a:rPr lang="en-US" sz="1100" b="0" i="0" u="none" strike="noStrike" dirty="0" smtClean="0">
                          <a:solidFill>
                            <a:srgbClr val="000000"/>
                          </a:solidFill>
                          <a:effectLst/>
                          <a:latin typeface="Calibri"/>
                        </a:rPr>
                        <a:t>The</a:t>
                      </a:r>
                      <a:r>
                        <a:rPr lang="en-US" sz="1100" b="0" i="0" u="none" strike="noStrike" baseline="0" dirty="0" smtClean="0">
                          <a:solidFill>
                            <a:srgbClr val="000000"/>
                          </a:solidFill>
                          <a:effectLst/>
                          <a:latin typeface="Calibri"/>
                        </a:rPr>
                        <a:t> fees go to MMM</a:t>
                      </a:r>
                      <a:endParaRPr lang="en-US" sz="1100" b="0" i="0" u="none" strike="noStrike" dirty="0">
                        <a:solidFill>
                          <a:srgbClr val="000000"/>
                        </a:solidFill>
                        <a:effectLst/>
                        <a:latin typeface="Calibri"/>
                      </a:endParaRPr>
                    </a:p>
                  </a:txBody>
                  <a:tcPr marL="7496" marR="7496" marT="74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1,000 Ks / 1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50,000 Ks/ 50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80 Ks/ 8 Cents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r h="170567">
                <a:tc vMerge="1">
                  <a:txBody>
                    <a:bodyPr/>
                    <a:lstStyle/>
                    <a:p>
                      <a:endParaRPr lang="en-US"/>
                    </a:p>
                  </a:txBody>
                  <a:tcPr/>
                </a:tc>
                <a:tc>
                  <a:txBody>
                    <a:bodyPr/>
                    <a:lstStyle/>
                    <a:p>
                      <a:pPr algn="l" fontAlgn="b"/>
                      <a:r>
                        <a:rPr lang="en-US" sz="1100" b="0" i="0" u="none" strike="noStrike">
                          <a:solidFill>
                            <a:srgbClr val="000000"/>
                          </a:solidFill>
                          <a:effectLst/>
                          <a:latin typeface="Calibri"/>
                        </a:rPr>
                        <a:t>50,001 Ks/ 50.1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100,000 Ks/ 100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120 Ks/ 12 Cents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5"/>
                  </a:ext>
                </a:extLst>
              </a:tr>
              <a:tr h="258325">
                <a:tc vMerge="1">
                  <a:txBody>
                    <a:bodyPr/>
                    <a:lstStyle/>
                    <a:p>
                      <a:endParaRPr lang="en-US"/>
                    </a:p>
                  </a:txBody>
                  <a:tcPr/>
                </a:tc>
                <a:tc>
                  <a:txBody>
                    <a:bodyPr/>
                    <a:lstStyle/>
                    <a:p>
                      <a:pPr algn="l" fontAlgn="b"/>
                      <a:r>
                        <a:rPr lang="en-US" sz="1100" b="0" i="0" u="none" strike="noStrike" dirty="0">
                          <a:solidFill>
                            <a:srgbClr val="000000"/>
                          </a:solidFill>
                          <a:effectLst/>
                          <a:latin typeface="Calibri"/>
                        </a:rPr>
                        <a:t>100,001 Ks/ 100.1USD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200,000 Ks/ 200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160 Ks/ 16 Cents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6"/>
                  </a:ext>
                </a:extLst>
              </a:tr>
              <a:tr h="258325">
                <a:tc vMerge="1">
                  <a:txBody>
                    <a:bodyPr/>
                    <a:lstStyle/>
                    <a:p>
                      <a:endParaRPr lang="en-US"/>
                    </a:p>
                  </a:txBody>
                  <a:tcPr/>
                </a:tc>
                <a:tc>
                  <a:txBody>
                    <a:bodyPr/>
                    <a:lstStyle/>
                    <a:p>
                      <a:pPr algn="l" fontAlgn="b"/>
                      <a:r>
                        <a:rPr lang="en-US" sz="1100" b="0" i="0" u="none" strike="noStrike" dirty="0">
                          <a:solidFill>
                            <a:srgbClr val="000000"/>
                          </a:solidFill>
                          <a:effectLst/>
                          <a:latin typeface="Calibri"/>
                        </a:rPr>
                        <a:t>200,001 Ks/ 200.1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500,000 Ks/ 500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400 Ks/ 40 Cents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7"/>
                  </a:ext>
                </a:extLst>
              </a:tr>
              <a:tr h="170567">
                <a:tc rowSpan="5">
                  <a:txBody>
                    <a:bodyPr/>
                    <a:lstStyle/>
                    <a:p>
                      <a:pPr algn="ctr" fontAlgn="ctr"/>
                      <a:r>
                        <a:rPr lang="en-US" sz="1100" b="0" i="0" u="none" strike="noStrike" dirty="0">
                          <a:solidFill>
                            <a:srgbClr val="000000"/>
                          </a:solidFill>
                          <a:effectLst/>
                          <a:latin typeface="Calibri"/>
                        </a:rPr>
                        <a:t>Cash Out (Register User</a:t>
                      </a:r>
                      <a:r>
                        <a:rPr lang="en-US" sz="1100" b="0" i="0" u="none" strike="noStrike" dirty="0" smtClean="0">
                          <a:solidFill>
                            <a:srgbClr val="000000"/>
                          </a:solidFill>
                          <a:effectLst/>
                          <a:latin typeface="Calibri"/>
                        </a:rPr>
                        <a:t>)</a:t>
                      </a:r>
                      <a:br>
                        <a:rPr lang="en-US" sz="1100" b="0" i="0" u="none" strike="noStrike" dirty="0" smtClean="0">
                          <a:solidFill>
                            <a:srgbClr val="000000"/>
                          </a:solidFill>
                          <a:effectLst/>
                          <a:latin typeface="Calibri"/>
                        </a:rPr>
                      </a:br>
                      <a:r>
                        <a:rPr lang="en-US" sz="1100" b="0" i="0" u="none" strike="noStrike" dirty="0" smtClean="0">
                          <a:solidFill>
                            <a:srgbClr val="000000"/>
                          </a:solidFill>
                          <a:effectLst/>
                          <a:latin typeface="Calibri"/>
                        </a:rPr>
                        <a:t>The</a:t>
                      </a:r>
                      <a:r>
                        <a:rPr lang="en-US" sz="1100" b="0" i="0" u="none" strike="noStrike" baseline="0" dirty="0" smtClean="0">
                          <a:solidFill>
                            <a:srgbClr val="000000"/>
                          </a:solidFill>
                          <a:effectLst/>
                          <a:latin typeface="Calibri"/>
                        </a:rPr>
                        <a:t> fees go to agents</a:t>
                      </a:r>
                      <a:endParaRPr lang="en-US" sz="1100" b="0" i="0" u="none" strike="noStrike" dirty="0">
                        <a:solidFill>
                          <a:srgbClr val="000000"/>
                        </a:solidFill>
                        <a:effectLst/>
                        <a:latin typeface="Calibri"/>
                      </a:endParaRPr>
                    </a:p>
                  </a:txBody>
                  <a:tcPr marL="7496" marR="7496" marT="74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1,000 Ks / 1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5,000 Ks/ 5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120 Ks/ 12 Cents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8"/>
                  </a:ext>
                </a:extLst>
              </a:tr>
              <a:tr h="170567">
                <a:tc vMerge="1">
                  <a:txBody>
                    <a:bodyPr/>
                    <a:lstStyle/>
                    <a:p>
                      <a:endParaRPr lang="en-US"/>
                    </a:p>
                  </a:txBody>
                  <a:tcPr/>
                </a:tc>
                <a:tc>
                  <a:txBody>
                    <a:bodyPr/>
                    <a:lstStyle/>
                    <a:p>
                      <a:pPr algn="l" fontAlgn="b"/>
                      <a:r>
                        <a:rPr lang="en-US" sz="1100" b="0" i="0" u="none" strike="noStrike" dirty="0">
                          <a:solidFill>
                            <a:srgbClr val="000000"/>
                          </a:solidFill>
                          <a:effectLst/>
                          <a:latin typeface="Calibri"/>
                        </a:rPr>
                        <a:t>50,001 Ks/ 50.1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100,000/ 100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180 Ks/ 18 Cents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9"/>
                  </a:ext>
                </a:extLst>
              </a:tr>
              <a:tr h="258325">
                <a:tc vMerge="1">
                  <a:txBody>
                    <a:bodyPr/>
                    <a:lstStyle/>
                    <a:p>
                      <a:endParaRPr lang="en-US"/>
                    </a:p>
                  </a:txBody>
                  <a:tcPr/>
                </a:tc>
                <a:tc>
                  <a:txBody>
                    <a:bodyPr/>
                    <a:lstStyle/>
                    <a:p>
                      <a:pPr algn="l" fontAlgn="b"/>
                      <a:r>
                        <a:rPr lang="en-US" sz="1100" b="0" i="0" u="none" strike="noStrike" dirty="0">
                          <a:solidFill>
                            <a:srgbClr val="000000"/>
                          </a:solidFill>
                          <a:effectLst/>
                          <a:latin typeface="Calibri"/>
                        </a:rPr>
                        <a:t>100,001 Ks/ 100.1USD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200,000/ 200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240 Ks/ 24 Cents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0"/>
                  </a:ext>
                </a:extLst>
              </a:tr>
              <a:tr h="258325">
                <a:tc vMerge="1">
                  <a:txBody>
                    <a:bodyPr/>
                    <a:lstStyle/>
                    <a:p>
                      <a:endParaRPr lang="en-US"/>
                    </a:p>
                  </a:txBody>
                  <a:tcPr/>
                </a:tc>
                <a:tc>
                  <a:txBody>
                    <a:bodyPr/>
                    <a:lstStyle/>
                    <a:p>
                      <a:pPr algn="l" fontAlgn="b"/>
                      <a:r>
                        <a:rPr lang="en-US" sz="1100" b="0" i="0" u="none" strike="noStrike" dirty="0">
                          <a:solidFill>
                            <a:srgbClr val="000000"/>
                          </a:solidFill>
                          <a:effectLst/>
                          <a:latin typeface="Calibri"/>
                        </a:rPr>
                        <a:t>200,001 Ks/ 200.1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500,000/ 500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400 Ks/ 40 Cents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1"/>
                  </a:ext>
                </a:extLst>
              </a:tr>
              <a:tr h="258325">
                <a:tc vMerge="1">
                  <a:txBody>
                    <a:bodyPr/>
                    <a:lstStyle/>
                    <a:p>
                      <a:endParaRPr lang="en-US"/>
                    </a:p>
                  </a:txBody>
                  <a:tcPr/>
                </a:tc>
                <a:tc>
                  <a:txBody>
                    <a:bodyPr/>
                    <a:lstStyle/>
                    <a:p>
                      <a:pPr algn="l" fontAlgn="b"/>
                      <a:r>
                        <a:rPr lang="en-US" sz="1100" b="0" i="0" u="none" strike="noStrike" dirty="0">
                          <a:solidFill>
                            <a:srgbClr val="000000"/>
                          </a:solidFill>
                          <a:effectLst/>
                          <a:latin typeface="Calibri"/>
                        </a:rPr>
                        <a:t>500,001 Ks/ 500.1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10,000,000/ 1000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800 Ks/ 80 Cents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2"/>
                  </a:ext>
                </a:extLst>
              </a:tr>
              <a:tr h="170567">
                <a:tc rowSpan="5">
                  <a:txBody>
                    <a:bodyPr/>
                    <a:lstStyle/>
                    <a:p>
                      <a:pPr algn="ctr" fontAlgn="ctr"/>
                      <a:r>
                        <a:rPr lang="en-US" sz="1100" b="0" i="0" u="none" strike="noStrike" dirty="0">
                          <a:solidFill>
                            <a:srgbClr val="000000"/>
                          </a:solidFill>
                          <a:effectLst/>
                          <a:latin typeface="Calibri"/>
                        </a:rPr>
                        <a:t>P2P </a:t>
                      </a:r>
                      <a:r>
                        <a:rPr lang="en-US" sz="1100" b="0" i="0" u="none" strike="noStrike" dirty="0" err="1">
                          <a:solidFill>
                            <a:srgbClr val="000000"/>
                          </a:solidFill>
                          <a:effectLst/>
                          <a:latin typeface="Calibri"/>
                        </a:rPr>
                        <a:t>Tansfer</a:t>
                      </a:r>
                      <a:r>
                        <a:rPr lang="en-US" sz="1100" b="0" i="0" u="none" strike="noStrike" dirty="0">
                          <a:solidFill>
                            <a:srgbClr val="000000"/>
                          </a:solidFill>
                          <a:effectLst/>
                          <a:latin typeface="Calibri"/>
                        </a:rPr>
                        <a:t> + Cash Out </a:t>
                      </a:r>
                      <a:br>
                        <a:rPr lang="en-US" sz="1100" b="0" i="0" u="none" strike="noStrike" dirty="0">
                          <a:solidFill>
                            <a:srgbClr val="000000"/>
                          </a:solidFill>
                          <a:effectLst/>
                          <a:latin typeface="Calibri"/>
                        </a:rPr>
                      </a:br>
                      <a:r>
                        <a:rPr lang="en-US" sz="1100" b="0" i="0" u="none" strike="noStrike" dirty="0">
                          <a:solidFill>
                            <a:srgbClr val="000000"/>
                          </a:solidFill>
                          <a:effectLst/>
                          <a:latin typeface="Calibri"/>
                        </a:rPr>
                        <a:t>(Unregister User</a:t>
                      </a:r>
                      <a:r>
                        <a:rPr lang="en-US" sz="1100" b="0" i="0" u="none" strike="noStrike" dirty="0" smtClean="0">
                          <a:solidFill>
                            <a:srgbClr val="000000"/>
                          </a:solidFill>
                          <a:effectLst/>
                          <a:latin typeface="Calibri"/>
                        </a:rPr>
                        <a:t>)</a:t>
                      </a:r>
                    </a:p>
                  </a:txBody>
                  <a:tcPr marL="7496" marR="7496" marT="749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1,000 Ks / 1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20,000 Ks/ 20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400 Ks/ 40 Cents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3"/>
                  </a:ext>
                </a:extLst>
              </a:tr>
              <a:tr h="170567">
                <a:tc vMerge="1">
                  <a:txBody>
                    <a:bodyPr/>
                    <a:lstStyle/>
                    <a:p>
                      <a:endParaRPr lang="en-US"/>
                    </a:p>
                  </a:txBody>
                  <a:tcPr/>
                </a:tc>
                <a:tc>
                  <a:txBody>
                    <a:bodyPr/>
                    <a:lstStyle/>
                    <a:p>
                      <a:pPr algn="l" fontAlgn="b"/>
                      <a:r>
                        <a:rPr lang="en-US" sz="1100" b="0" i="0" u="none" strike="noStrike" dirty="0">
                          <a:solidFill>
                            <a:srgbClr val="000000"/>
                          </a:solidFill>
                          <a:effectLst/>
                          <a:latin typeface="Calibri"/>
                        </a:rPr>
                        <a:t>20,001 Ks/ 20.1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50,000 Ks/ 50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800 Ks/ 80 Cents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4"/>
                  </a:ext>
                </a:extLst>
              </a:tr>
              <a:tr h="170567">
                <a:tc vMerge="1">
                  <a:txBody>
                    <a:bodyPr/>
                    <a:lstStyle/>
                    <a:p>
                      <a:endParaRPr lang="en-US"/>
                    </a:p>
                  </a:txBody>
                  <a:tcPr/>
                </a:tc>
                <a:tc>
                  <a:txBody>
                    <a:bodyPr/>
                    <a:lstStyle/>
                    <a:p>
                      <a:pPr algn="l" fontAlgn="b"/>
                      <a:r>
                        <a:rPr lang="en-US" sz="1100" b="0" i="0" u="none" strike="noStrike" dirty="0">
                          <a:solidFill>
                            <a:srgbClr val="000000"/>
                          </a:solidFill>
                          <a:effectLst/>
                          <a:latin typeface="Calibri"/>
                        </a:rPr>
                        <a:t>50,001 Ks/ 50.1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100,000 Ks/ 100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1,200 Ks/ 1.2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5"/>
                  </a:ext>
                </a:extLst>
              </a:tr>
              <a:tr h="258325">
                <a:tc vMerge="1">
                  <a:txBody>
                    <a:bodyPr/>
                    <a:lstStyle/>
                    <a:p>
                      <a:endParaRPr lang="en-US"/>
                    </a:p>
                  </a:txBody>
                  <a:tcPr/>
                </a:tc>
                <a:tc>
                  <a:txBody>
                    <a:bodyPr/>
                    <a:lstStyle/>
                    <a:p>
                      <a:pPr algn="l" fontAlgn="b"/>
                      <a:r>
                        <a:rPr lang="en-US" sz="1100" b="0" i="0" u="none" strike="noStrike">
                          <a:solidFill>
                            <a:srgbClr val="000000"/>
                          </a:solidFill>
                          <a:effectLst/>
                          <a:latin typeface="Calibri"/>
                        </a:rPr>
                        <a:t>100,001 Ks/ 100.1USD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200,000 Ks/ 200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2,400 Ks/ 2.4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6"/>
                  </a:ext>
                </a:extLst>
              </a:tr>
              <a:tr h="258325">
                <a:tc vMerge="1">
                  <a:txBody>
                    <a:bodyPr/>
                    <a:lstStyle/>
                    <a:p>
                      <a:endParaRPr lang="en-US"/>
                    </a:p>
                  </a:txBody>
                  <a:tcPr/>
                </a:tc>
                <a:tc>
                  <a:txBody>
                    <a:bodyPr/>
                    <a:lstStyle/>
                    <a:p>
                      <a:pPr algn="l" fontAlgn="b"/>
                      <a:r>
                        <a:rPr lang="en-US" sz="1100" b="0" i="0" u="none" strike="noStrike" dirty="0">
                          <a:solidFill>
                            <a:srgbClr val="000000"/>
                          </a:solidFill>
                          <a:effectLst/>
                          <a:latin typeface="Calibri"/>
                        </a:rPr>
                        <a:t>200,001 Ks/ 200.1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500,000 Ks/ 500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4,800 Ks/ 4.8 USD</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7"/>
                  </a:ext>
                </a:extLst>
              </a:tr>
              <a:tr h="170567">
                <a:tc>
                  <a:txBody>
                    <a:bodyPr/>
                    <a:lstStyle/>
                    <a:p>
                      <a:pPr algn="l" fontAlgn="b"/>
                      <a:r>
                        <a:rPr lang="en-US" sz="1100" b="0" i="0" u="none" strike="noStrike">
                          <a:solidFill>
                            <a:srgbClr val="000000"/>
                          </a:solidFill>
                          <a:effectLst/>
                          <a:latin typeface="Calibri"/>
                        </a:rPr>
                        <a:t>Salary Disbursement</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8"/>
                  </a:ext>
                </a:extLst>
              </a:tr>
              <a:tr h="170567">
                <a:tc>
                  <a:txBody>
                    <a:bodyPr/>
                    <a:lstStyle/>
                    <a:p>
                      <a:pPr algn="l" fontAlgn="b"/>
                      <a:r>
                        <a:rPr lang="en-US" sz="1100" b="0" i="0" u="none" strike="noStrike">
                          <a:solidFill>
                            <a:srgbClr val="000000"/>
                          </a:solidFill>
                          <a:effectLst/>
                          <a:latin typeface="Calibri"/>
                        </a:rPr>
                        <a:t>Pension Providers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US" sz="1100" b="0" i="0" u="none" strike="noStrike" dirty="0">
                          <a:solidFill>
                            <a:srgbClr val="000000"/>
                          </a:solidFill>
                          <a:effectLst/>
                          <a:latin typeface="Calibri"/>
                        </a:rPr>
                        <a:t>50</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19"/>
                  </a:ext>
                </a:extLst>
              </a:tr>
              <a:tr h="170567">
                <a:tc>
                  <a:txBody>
                    <a:bodyPr/>
                    <a:lstStyle/>
                    <a:p>
                      <a:pPr algn="l" fontAlgn="b"/>
                      <a:r>
                        <a:rPr lang="en-US" sz="1100" b="0" i="0" u="none" strike="noStrike">
                          <a:solidFill>
                            <a:srgbClr val="000000"/>
                          </a:solidFill>
                          <a:effectLst/>
                          <a:latin typeface="Calibri"/>
                        </a:rPr>
                        <a:t>Employers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US" sz="1100" b="0" i="0" u="none" strike="noStrike">
                          <a:solidFill>
                            <a:srgbClr val="000000"/>
                          </a:solidFill>
                          <a:effectLst/>
                          <a:latin typeface="Calibri"/>
                        </a:rPr>
                        <a:t>100</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0"/>
                  </a:ext>
                </a:extLst>
              </a:tr>
              <a:tr h="170567">
                <a:tc>
                  <a:txBody>
                    <a:bodyPr/>
                    <a:lstStyle/>
                    <a:p>
                      <a:pPr algn="l" fontAlgn="b"/>
                      <a:r>
                        <a:rPr lang="en-US" sz="1100" b="0" i="0" u="none" strike="noStrike">
                          <a:solidFill>
                            <a:srgbClr val="000000"/>
                          </a:solidFill>
                          <a:effectLst/>
                          <a:latin typeface="Calibri"/>
                        </a:rPr>
                        <a:t>Inbound Salary Distributors</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US" sz="1100" b="0" i="0" u="none" strike="noStrike" dirty="0">
                          <a:solidFill>
                            <a:srgbClr val="000000"/>
                          </a:solidFill>
                          <a:effectLst/>
                          <a:latin typeface="Calibri"/>
                        </a:rPr>
                        <a:t>500</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1"/>
                  </a:ext>
                </a:extLst>
              </a:tr>
              <a:tr h="170567">
                <a:tc>
                  <a:txBody>
                    <a:bodyPr/>
                    <a:lstStyle/>
                    <a:p>
                      <a:pPr algn="l" fontAlgn="b"/>
                      <a:r>
                        <a:rPr lang="en-US" sz="1100" b="0" i="0" u="none" strike="noStrike">
                          <a:solidFill>
                            <a:srgbClr val="000000"/>
                          </a:solidFill>
                          <a:effectLst/>
                          <a:latin typeface="Calibri"/>
                        </a:rPr>
                        <a:t>Top-up</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Free</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2"/>
                  </a:ext>
                </a:extLst>
              </a:tr>
              <a:tr h="170567">
                <a:tc>
                  <a:txBody>
                    <a:bodyPr/>
                    <a:lstStyle/>
                    <a:p>
                      <a:pPr algn="l" fontAlgn="b"/>
                      <a:r>
                        <a:rPr lang="en-US" sz="1100" b="0" i="0" u="none" strike="noStrike">
                          <a:solidFill>
                            <a:srgbClr val="000000"/>
                          </a:solidFill>
                          <a:effectLst/>
                          <a:latin typeface="Calibri"/>
                        </a:rPr>
                        <a:t>Pin Change</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US" sz="1100" b="0" i="0" u="none" strike="noStrike">
                          <a:solidFill>
                            <a:srgbClr val="000000"/>
                          </a:solidFill>
                          <a:effectLst/>
                          <a:latin typeface="Calibri"/>
                        </a:rPr>
                        <a:t>200</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3"/>
                  </a:ext>
                </a:extLst>
              </a:tr>
              <a:tr h="170567">
                <a:tc>
                  <a:txBody>
                    <a:bodyPr/>
                    <a:lstStyle/>
                    <a:p>
                      <a:pPr algn="l" fontAlgn="b"/>
                      <a:r>
                        <a:rPr lang="en-US" sz="1100" b="0" i="0" u="none" strike="noStrike">
                          <a:solidFill>
                            <a:srgbClr val="000000"/>
                          </a:solidFill>
                          <a:effectLst/>
                          <a:latin typeface="Calibri"/>
                        </a:rPr>
                        <a:t>Balance Inquiry</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Free</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4"/>
                  </a:ext>
                </a:extLst>
              </a:tr>
              <a:tr h="170567">
                <a:tc>
                  <a:txBody>
                    <a:bodyPr/>
                    <a:lstStyle/>
                    <a:p>
                      <a:pPr algn="l" fontAlgn="b"/>
                      <a:r>
                        <a:rPr lang="en-US" sz="1100" b="0" i="0" u="none" strike="noStrike">
                          <a:solidFill>
                            <a:srgbClr val="000000"/>
                          </a:solidFill>
                          <a:effectLst/>
                          <a:latin typeface="Calibri"/>
                        </a:rPr>
                        <a:t>Account History</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Free</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5"/>
                  </a:ext>
                </a:extLst>
              </a:tr>
              <a:tr h="170567">
                <a:tc>
                  <a:txBody>
                    <a:bodyPr/>
                    <a:lstStyle/>
                    <a:p>
                      <a:pPr algn="l" fontAlgn="b"/>
                      <a:r>
                        <a:rPr lang="en-US" sz="1100" b="0" i="0" u="none" strike="noStrike" dirty="0">
                          <a:solidFill>
                            <a:srgbClr val="000000"/>
                          </a:solidFill>
                          <a:effectLst/>
                          <a:latin typeface="Calibri"/>
                        </a:rPr>
                        <a:t>Cash In</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 </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l" fontAlgn="b"/>
                      <a:r>
                        <a:rPr lang="en-US" sz="1100" b="0" i="0" u="none" strike="noStrike" dirty="0">
                          <a:solidFill>
                            <a:srgbClr val="000000"/>
                          </a:solidFill>
                          <a:effectLst/>
                          <a:latin typeface="Calibri"/>
                        </a:rPr>
                        <a:t>Free</a:t>
                      </a:r>
                    </a:p>
                  </a:txBody>
                  <a:tcPr marL="7496" marR="7496" marT="749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26"/>
                  </a:ext>
                </a:extLst>
              </a:tr>
            </a:tbl>
          </a:graphicData>
        </a:graphic>
      </p:graphicFrame>
      <p:sp>
        <p:nvSpPr>
          <p:cNvPr id="4" name="TextBox 3"/>
          <p:cNvSpPr txBox="1"/>
          <p:nvPr/>
        </p:nvSpPr>
        <p:spPr>
          <a:xfrm>
            <a:off x="0" y="533402"/>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Myanmar Mobile Money Eco System</a:t>
            </a:r>
            <a:endParaRPr lang="en-US" sz="2400" dirty="0">
              <a:solidFill>
                <a:schemeClr val="tx2">
                  <a:lumMod val="50000"/>
                </a:schemeClr>
              </a:solidFill>
            </a:endParaRPr>
          </a:p>
        </p:txBody>
      </p:sp>
      <p:sp>
        <p:nvSpPr>
          <p:cNvPr id="6" name="TextBox 5"/>
          <p:cNvSpPr txBox="1"/>
          <p:nvPr/>
        </p:nvSpPr>
        <p:spPr>
          <a:xfrm>
            <a:off x="82550" y="6477000"/>
            <a:ext cx="7099300" cy="230832"/>
          </a:xfrm>
          <a:prstGeom prst="rect">
            <a:avLst/>
          </a:prstGeom>
          <a:noFill/>
          <a:ln>
            <a:noFill/>
          </a:ln>
        </p:spPr>
        <p:txBody>
          <a:bodyPr wrap="square" rtlCol="0">
            <a:spAutoFit/>
          </a:bodyPr>
          <a:lstStyle/>
          <a:p>
            <a:r>
              <a:rPr lang="en-US" sz="900" dirty="0" smtClean="0"/>
              <a:t>Source: Myanmar Mobile Money</a:t>
            </a:r>
            <a:endParaRPr lang="en-US" sz="900" dirty="0"/>
          </a:p>
        </p:txBody>
      </p:sp>
      <p:sp>
        <p:nvSpPr>
          <p:cNvPr id="7"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Tree>
    <p:extLst>
      <p:ext uri="{BB962C8B-B14F-4D97-AF65-F5344CB8AC3E}">
        <p14:creationId xmlns:p14="http://schemas.microsoft.com/office/powerpoint/2010/main" val="14685758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381000" y="1104086"/>
            <a:ext cx="9067800" cy="3696514"/>
            <a:chOff x="418138" y="1348348"/>
            <a:chExt cx="8116262" cy="4147101"/>
          </a:xfrm>
        </p:grpSpPr>
        <p:grpSp>
          <p:nvGrpSpPr>
            <p:cNvPr id="13" name="Group 12"/>
            <p:cNvGrpSpPr/>
            <p:nvPr/>
          </p:nvGrpSpPr>
          <p:grpSpPr>
            <a:xfrm>
              <a:off x="2737808" y="1386358"/>
              <a:ext cx="3963247" cy="4109091"/>
              <a:chOff x="3124200" y="1274135"/>
              <a:chExt cx="3429000" cy="3450265"/>
            </a:xfrm>
          </p:grpSpPr>
          <p:sp>
            <p:nvSpPr>
              <p:cNvPr id="2" name="Rectangle 1"/>
              <p:cNvSpPr/>
              <p:nvPr/>
            </p:nvSpPr>
            <p:spPr>
              <a:xfrm>
                <a:off x="3124200" y="1274135"/>
                <a:ext cx="1905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Mega Agent or Super Agent</a:t>
                </a:r>
                <a:endParaRPr lang="en-US" sz="1400" dirty="0"/>
              </a:p>
            </p:txBody>
          </p:sp>
          <p:sp>
            <p:nvSpPr>
              <p:cNvPr id="4" name="Rectangle 3"/>
              <p:cNvSpPr/>
              <p:nvPr/>
            </p:nvSpPr>
            <p:spPr>
              <a:xfrm>
                <a:off x="5486400" y="2667000"/>
                <a:ext cx="1066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Agent</a:t>
                </a:r>
                <a:endParaRPr lang="en-US" sz="1400" dirty="0"/>
              </a:p>
            </p:txBody>
          </p:sp>
          <p:sp>
            <p:nvSpPr>
              <p:cNvPr id="5" name="Rectangle 4"/>
              <p:cNvSpPr/>
              <p:nvPr/>
            </p:nvSpPr>
            <p:spPr>
              <a:xfrm>
                <a:off x="3581400" y="4191000"/>
                <a:ext cx="1066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Customer</a:t>
                </a:r>
                <a:endParaRPr lang="en-US" sz="1400" dirty="0"/>
              </a:p>
            </p:txBody>
          </p:sp>
          <p:cxnSp>
            <p:nvCxnSpPr>
              <p:cNvPr id="7" name="Straight Arrow Connector 6"/>
              <p:cNvCxnSpPr>
                <a:stCxn id="5" idx="0"/>
              </p:cNvCxnSpPr>
              <p:nvPr/>
            </p:nvCxnSpPr>
            <p:spPr>
              <a:xfrm flipV="1">
                <a:off x="4114800" y="1807536"/>
                <a:ext cx="0" cy="2383464"/>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5" idx="3"/>
                <a:endCxn id="4" idx="2"/>
              </p:cNvCxnSpPr>
              <p:nvPr/>
            </p:nvCxnSpPr>
            <p:spPr>
              <a:xfrm flipV="1">
                <a:off x="4648200" y="3200400"/>
                <a:ext cx="1371600" cy="1257300"/>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4" idx="0"/>
                <a:endCxn id="2" idx="3"/>
              </p:cNvCxnSpPr>
              <p:nvPr/>
            </p:nvCxnSpPr>
            <p:spPr>
              <a:xfrm rot="16200000" flipV="1">
                <a:off x="4961418" y="1608618"/>
                <a:ext cx="1126165" cy="990600"/>
              </a:xfrm>
              <a:prstGeom prst="bentConnector2">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418138" y="1348348"/>
              <a:ext cx="2286000" cy="725115"/>
            </a:xfrm>
            <a:prstGeom prst="rect">
              <a:avLst/>
            </a:prstGeom>
            <a:noFill/>
          </p:spPr>
          <p:txBody>
            <a:bodyPr wrap="square" rtlCol="0">
              <a:spAutoFit/>
            </a:bodyPr>
            <a:lstStyle/>
            <a:p>
              <a:pPr algn="just"/>
              <a:r>
                <a:rPr lang="en-US" sz="1200" dirty="0" smtClean="0"/>
                <a:t>can </a:t>
              </a:r>
              <a:r>
                <a:rPr lang="en-US" sz="1200" dirty="0" smtClean="0"/>
                <a:t>apply for either Mega Agent or Super Agent to begin the payday loan services.</a:t>
              </a:r>
              <a:endParaRPr lang="en-US" sz="1200" dirty="0"/>
            </a:p>
          </p:txBody>
        </p:sp>
        <p:sp>
          <p:nvSpPr>
            <p:cNvPr id="15" name="TextBox 14"/>
            <p:cNvSpPr txBox="1"/>
            <p:nvPr/>
          </p:nvSpPr>
          <p:spPr>
            <a:xfrm>
              <a:off x="2009910" y="3141833"/>
              <a:ext cx="1828800" cy="725115"/>
            </a:xfrm>
            <a:prstGeom prst="rect">
              <a:avLst/>
            </a:prstGeom>
            <a:noFill/>
          </p:spPr>
          <p:txBody>
            <a:bodyPr wrap="square" rtlCol="0">
              <a:spAutoFit/>
            </a:bodyPr>
            <a:lstStyle/>
            <a:p>
              <a:pPr algn="just"/>
              <a:r>
                <a:rPr lang="en-US" sz="1200" dirty="0" smtClean="0"/>
                <a:t>Mega Agent/Super Agent can connect directly with the customers or via agent.</a:t>
              </a:r>
              <a:endParaRPr lang="en-US" sz="1200" dirty="0"/>
            </a:p>
          </p:txBody>
        </p:sp>
        <p:sp>
          <p:nvSpPr>
            <p:cNvPr id="16" name="TextBox 15"/>
            <p:cNvSpPr txBox="1"/>
            <p:nvPr/>
          </p:nvSpPr>
          <p:spPr>
            <a:xfrm>
              <a:off x="6781800" y="1819447"/>
              <a:ext cx="1752600" cy="3211225"/>
            </a:xfrm>
            <a:prstGeom prst="rect">
              <a:avLst/>
            </a:prstGeom>
            <a:noFill/>
          </p:spPr>
          <p:txBody>
            <a:bodyPr wrap="square" rtlCol="0">
              <a:spAutoFit/>
            </a:bodyPr>
            <a:lstStyle/>
            <a:p>
              <a:pPr marL="171450" indent="-171450" algn="just">
                <a:buFont typeface="Arial" pitchFamily="34" charset="0"/>
                <a:buChar char="•"/>
              </a:pPr>
              <a:r>
                <a:rPr lang="en-US" sz="1200" dirty="0" smtClean="0"/>
                <a:t>can </a:t>
              </a:r>
              <a:r>
                <a:rPr lang="en-US" sz="1200" dirty="0" smtClean="0"/>
                <a:t>hire people to work as agents in certain locations and they will be paid monthly salary but commission fees is an option. In this case, </a:t>
              </a:r>
              <a:r>
                <a:rPr lang="en-US" sz="1200" dirty="0" smtClean="0"/>
                <a:t>must </a:t>
              </a:r>
              <a:r>
                <a:rPr lang="en-US" sz="1200" dirty="0" smtClean="0"/>
                <a:t>put the deposit for each agents.</a:t>
              </a:r>
            </a:p>
            <a:p>
              <a:pPr marL="171450" indent="-171450" algn="just">
                <a:buFont typeface="Arial" pitchFamily="34" charset="0"/>
                <a:buChar char="•"/>
              </a:pPr>
              <a:r>
                <a:rPr lang="en-US" sz="1200" dirty="0" smtClean="0"/>
                <a:t>Agents have the right to limit the services they offer such as top up, cash in, cash out. </a:t>
              </a:r>
            </a:p>
            <a:p>
              <a:pPr marL="171450" indent="-171450" algn="just">
                <a:buFont typeface="Arial" pitchFamily="34" charset="0"/>
                <a:buChar char="•"/>
              </a:pPr>
              <a:r>
                <a:rPr lang="en-US" sz="1200" dirty="0" smtClean="0"/>
                <a:t>They can also limit their customers by only serving payday loan borrowers.</a:t>
              </a:r>
              <a:endParaRPr lang="en-US" sz="1200" dirty="0"/>
            </a:p>
          </p:txBody>
        </p:sp>
      </p:grpSp>
      <p:sp>
        <p:nvSpPr>
          <p:cNvPr id="18" name="TextBox 17"/>
          <p:cNvSpPr txBox="1"/>
          <p:nvPr/>
        </p:nvSpPr>
        <p:spPr>
          <a:xfrm>
            <a:off x="304800" y="5048073"/>
            <a:ext cx="9296400" cy="1355371"/>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t>can </a:t>
            </a:r>
            <a:r>
              <a:rPr lang="en-US" sz="1200" dirty="0" smtClean="0"/>
              <a:t>work with customers with or without agents. However, it seems more convenient and less complicated to have agents in between. Customer can register at the nearest agent and apply for the payday loans and cash out at the same place if granted. The certain amount of money will be deducted from the customer account once the loan period is over. In order to do so, customer must have enough money in his/her e-wallet or they have to be paid salary via mobile money which is still a very rare case in Myanmar. Thus, the customer will have to go back to agent and change the money into virtual cash and make the payment. The transaction between agent and mega agent/super agent can be handled in any convenient way agreed upon both parties. </a:t>
            </a:r>
            <a:endParaRPr lang="en-US" sz="1200" dirty="0"/>
          </a:p>
        </p:txBody>
      </p:sp>
      <p:sp>
        <p:nvSpPr>
          <p:cNvPr id="19" name="TextBox 18"/>
          <p:cNvSpPr txBox="1"/>
          <p:nvPr/>
        </p:nvSpPr>
        <p:spPr>
          <a:xfrm>
            <a:off x="82550" y="438095"/>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Operating as Mega Agent or Super Agent</a:t>
            </a:r>
            <a:endParaRPr lang="en-US" sz="2400" dirty="0">
              <a:solidFill>
                <a:schemeClr val="tx2">
                  <a:lumMod val="50000"/>
                </a:schemeClr>
              </a:solidFill>
            </a:endParaRPr>
          </a:p>
        </p:txBody>
      </p:sp>
      <p:sp>
        <p:nvSpPr>
          <p:cNvPr id="20" name="TextBox 19"/>
          <p:cNvSpPr txBox="1"/>
          <p:nvPr/>
        </p:nvSpPr>
        <p:spPr>
          <a:xfrm>
            <a:off x="82550" y="6477000"/>
            <a:ext cx="7099300" cy="230832"/>
          </a:xfrm>
          <a:prstGeom prst="rect">
            <a:avLst/>
          </a:prstGeom>
          <a:noFill/>
          <a:ln>
            <a:noFill/>
          </a:ln>
        </p:spPr>
        <p:txBody>
          <a:bodyPr wrap="square" rtlCol="0">
            <a:spAutoFit/>
          </a:bodyPr>
          <a:lstStyle/>
          <a:p>
            <a:r>
              <a:rPr lang="en-US" sz="900" dirty="0" smtClean="0"/>
              <a:t>Source: Myanmar Mobile Money</a:t>
            </a:r>
            <a:endParaRPr lang="en-US" sz="900" dirty="0"/>
          </a:p>
        </p:txBody>
      </p:sp>
      <p:sp>
        <p:nvSpPr>
          <p:cNvPr id="21"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Tree>
    <p:extLst>
      <p:ext uri="{BB962C8B-B14F-4D97-AF65-F5344CB8AC3E}">
        <p14:creationId xmlns:p14="http://schemas.microsoft.com/office/powerpoint/2010/main" val="20180783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a:stCxn id="5" idx="3"/>
            <a:endCxn id="4" idx="1"/>
          </p:cNvCxnSpPr>
          <p:nvPr/>
        </p:nvCxnSpPr>
        <p:spPr>
          <a:xfrm flipV="1">
            <a:off x="1758396" y="2423591"/>
            <a:ext cx="2251285" cy="109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4" idx="3"/>
            <a:endCxn id="2" idx="1"/>
          </p:cNvCxnSpPr>
          <p:nvPr/>
        </p:nvCxnSpPr>
        <p:spPr>
          <a:xfrm>
            <a:off x="5222834" y="2423591"/>
            <a:ext cx="2208448" cy="10907"/>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381000" y="1752600"/>
            <a:ext cx="9220201" cy="3797804"/>
            <a:chOff x="3544" y="2703493"/>
            <a:chExt cx="9144000" cy="3797804"/>
          </a:xfrm>
        </p:grpSpPr>
        <p:grpSp>
          <p:nvGrpSpPr>
            <p:cNvPr id="19" name="Group 18"/>
            <p:cNvGrpSpPr/>
            <p:nvPr/>
          </p:nvGrpSpPr>
          <p:grpSpPr>
            <a:xfrm>
              <a:off x="3544" y="2875725"/>
              <a:ext cx="9144000" cy="3625572"/>
              <a:chOff x="18762" y="2794490"/>
              <a:chExt cx="9144000" cy="3625572"/>
            </a:xfrm>
          </p:grpSpPr>
          <p:grpSp>
            <p:nvGrpSpPr>
              <p:cNvPr id="13" name="Group 12"/>
              <p:cNvGrpSpPr/>
              <p:nvPr/>
            </p:nvGrpSpPr>
            <p:grpSpPr>
              <a:xfrm>
                <a:off x="181648" y="3010131"/>
                <a:ext cx="8977570" cy="577139"/>
                <a:chOff x="3015002" y="3037749"/>
                <a:chExt cx="7960317" cy="543675"/>
              </a:xfrm>
            </p:grpSpPr>
            <p:sp>
              <p:nvSpPr>
                <p:cNvPr id="2" name="Rectangle 1"/>
                <p:cNvSpPr/>
                <p:nvPr/>
              </p:nvSpPr>
              <p:spPr>
                <a:xfrm>
                  <a:off x="9070319" y="3048024"/>
                  <a:ext cx="19050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400" dirty="0" smtClean="0">
                      <a:solidFill>
                        <a:prstClr val="white"/>
                      </a:solidFill>
                    </a:rPr>
                    <a:t>Mega Agent or Super Agent</a:t>
                  </a:r>
                  <a:endParaRPr lang="en-US" sz="1400" dirty="0">
                    <a:solidFill>
                      <a:prstClr val="white"/>
                    </a:solidFill>
                  </a:endParaRPr>
                </a:p>
              </p:txBody>
            </p:sp>
            <p:sp>
              <p:nvSpPr>
                <p:cNvPr id="4" name="Rectangle 3"/>
                <p:cNvSpPr/>
                <p:nvPr/>
              </p:nvSpPr>
              <p:spPr>
                <a:xfrm>
                  <a:off x="6061495" y="3037749"/>
                  <a:ext cx="1066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400" dirty="0" smtClean="0">
                      <a:solidFill>
                        <a:prstClr val="white"/>
                      </a:solidFill>
                    </a:rPr>
                    <a:t>Agent/ Loan Officer</a:t>
                  </a:r>
                  <a:endParaRPr lang="en-US" sz="1400" dirty="0">
                    <a:solidFill>
                      <a:prstClr val="white"/>
                    </a:solidFill>
                  </a:endParaRPr>
                </a:p>
              </p:txBody>
            </p:sp>
            <p:sp>
              <p:nvSpPr>
                <p:cNvPr id="5" name="Rectangle 4"/>
                <p:cNvSpPr/>
                <p:nvPr/>
              </p:nvSpPr>
              <p:spPr>
                <a:xfrm>
                  <a:off x="3015002" y="3048024"/>
                  <a:ext cx="10668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400" dirty="0" smtClean="0">
                      <a:solidFill>
                        <a:prstClr val="white"/>
                      </a:solidFill>
                    </a:rPr>
                    <a:t>Customer</a:t>
                  </a:r>
                  <a:endParaRPr lang="en-US" sz="1400" dirty="0">
                    <a:solidFill>
                      <a:prstClr val="white"/>
                    </a:solidFill>
                  </a:endParaRPr>
                </a:p>
              </p:txBody>
            </p:sp>
          </p:grpSp>
          <p:sp>
            <p:nvSpPr>
              <p:cNvPr id="18" name="TextBox 17"/>
              <p:cNvSpPr txBox="1"/>
              <p:nvPr/>
            </p:nvSpPr>
            <p:spPr>
              <a:xfrm>
                <a:off x="18762" y="5004290"/>
                <a:ext cx="9144000" cy="1415772"/>
              </a:xfrm>
              <a:prstGeom prst="rect">
                <a:avLst/>
              </a:prstGeom>
              <a:noFill/>
            </p:spPr>
            <p:txBody>
              <a:bodyPr wrap="square" rtlCol="0">
                <a:spAutoFit/>
              </a:bodyPr>
              <a:lstStyle/>
              <a:p>
                <a:pPr algn="just" fontAlgn="auto">
                  <a:spcBef>
                    <a:spcPts val="0"/>
                  </a:spcBef>
                  <a:spcAft>
                    <a:spcPts val="0"/>
                  </a:spcAft>
                </a:pPr>
                <a:endParaRPr lang="en-US" sz="1200" dirty="0" smtClean="0">
                  <a:solidFill>
                    <a:prstClr val="black"/>
                  </a:solidFill>
                  <a:latin typeface="Calibri"/>
                  <a:cs typeface="+mn-cs"/>
                </a:endParaRPr>
              </a:p>
              <a:p>
                <a:pPr marL="285750" indent="-285750" algn="just" fontAlgn="auto">
                  <a:spcBef>
                    <a:spcPts val="0"/>
                  </a:spcBef>
                  <a:spcAft>
                    <a:spcPts val="0"/>
                  </a:spcAft>
                  <a:buFont typeface="Arial" pitchFamily="34" charset="0"/>
                  <a:buChar char="•"/>
                </a:pPr>
                <a:r>
                  <a:rPr lang="en-US" sz="1200" dirty="0" smtClean="0">
                    <a:solidFill>
                      <a:prstClr val="black"/>
                    </a:solidFill>
                    <a:latin typeface="Calibri"/>
                    <a:cs typeface="+mn-cs"/>
                  </a:rPr>
                  <a:t>Pyae </a:t>
                </a:r>
                <a:r>
                  <a:rPr lang="en-US" sz="1200" dirty="0" err="1">
                    <a:solidFill>
                      <a:prstClr val="black"/>
                    </a:solidFill>
                    <a:latin typeface="Calibri"/>
                    <a:cs typeface="+mn-cs"/>
                  </a:rPr>
                  <a:t>Mahar</a:t>
                </a:r>
                <a:r>
                  <a:rPr lang="en-US" sz="1200" dirty="0">
                    <a:solidFill>
                      <a:prstClr val="black"/>
                    </a:solidFill>
                    <a:latin typeface="Calibri"/>
                    <a:cs typeface="+mn-cs"/>
                  </a:rPr>
                  <a:t> Microfinance institution is operating according to this module. In this case, the microfinance institution </a:t>
                </a:r>
                <a:r>
                  <a:rPr lang="en-US" sz="1200" dirty="0" smtClean="0">
                    <a:solidFill>
                      <a:prstClr val="black"/>
                    </a:solidFill>
                    <a:latin typeface="Calibri"/>
                    <a:cs typeface="+mn-cs"/>
                  </a:rPr>
                  <a:t>puts </a:t>
                </a:r>
                <a:r>
                  <a:rPr lang="en-US" sz="1200" dirty="0">
                    <a:solidFill>
                      <a:prstClr val="black"/>
                    </a:solidFill>
                    <a:latin typeface="Calibri"/>
                    <a:cs typeface="+mn-cs"/>
                  </a:rPr>
                  <a:t>their loan officers </a:t>
                </a:r>
                <a:r>
                  <a:rPr lang="en-US" sz="1200" dirty="0" smtClean="0">
                    <a:solidFill>
                      <a:prstClr val="black"/>
                    </a:solidFill>
                    <a:latin typeface="Calibri"/>
                    <a:cs typeface="+mn-cs"/>
                  </a:rPr>
                  <a:t>as </a:t>
                </a:r>
                <a:r>
                  <a:rPr lang="en-US" sz="1200" dirty="0">
                    <a:solidFill>
                      <a:prstClr val="black"/>
                    </a:solidFill>
                    <a:latin typeface="Calibri"/>
                    <a:cs typeface="+mn-cs"/>
                  </a:rPr>
                  <a:t>agents </a:t>
                </a:r>
                <a:r>
                  <a:rPr lang="en-US" sz="1200" dirty="0" smtClean="0">
                    <a:solidFill>
                      <a:prstClr val="black"/>
                    </a:solidFill>
                    <a:latin typeface="Calibri"/>
                    <a:cs typeface="+mn-cs"/>
                  </a:rPr>
                  <a:t>and </a:t>
                </a:r>
                <a:r>
                  <a:rPr lang="en-US" sz="1200" dirty="0">
                    <a:solidFill>
                      <a:prstClr val="black"/>
                    </a:solidFill>
                    <a:latin typeface="Calibri"/>
                    <a:cs typeface="+mn-cs"/>
                  </a:rPr>
                  <a:t>that way, </a:t>
                </a:r>
                <a:r>
                  <a:rPr lang="en-US" sz="1200" dirty="0" smtClean="0">
                    <a:solidFill>
                      <a:prstClr val="black"/>
                    </a:solidFill>
                    <a:latin typeface="Calibri"/>
                    <a:cs typeface="+mn-cs"/>
                  </a:rPr>
                  <a:t>the loan process can take place faster </a:t>
                </a:r>
                <a:r>
                  <a:rPr lang="en-US" sz="1200" dirty="0">
                    <a:solidFill>
                      <a:prstClr val="black"/>
                    </a:solidFill>
                    <a:latin typeface="Calibri"/>
                    <a:cs typeface="+mn-cs"/>
                  </a:rPr>
                  <a:t>since the loan officers are </a:t>
                </a:r>
                <a:r>
                  <a:rPr lang="en-US" sz="1200" dirty="0" smtClean="0">
                    <a:solidFill>
                      <a:prstClr val="black"/>
                    </a:solidFill>
                    <a:latin typeface="Calibri"/>
                    <a:cs typeface="+mn-cs"/>
                  </a:rPr>
                  <a:t>authorized to disburse money on their judgment. </a:t>
                </a:r>
              </a:p>
              <a:p>
                <a:pPr algn="just" fontAlgn="auto">
                  <a:spcBef>
                    <a:spcPts val="0"/>
                  </a:spcBef>
                  <a:spcAft>
                    <a:spcPts val="0"/>
                  </a:spcAft>
                </a:pPr>
                <a:endParaRPr lang="en-US" sz="1200" dirty="0">
                  <a:solidFill>
                    <a:prstClr val="black"/>
                  </a:solidFill>
                  <a:latin typeface="Calibri"/>
                  <a:cs typeface="+mn-cs"/>
                </a:endParaRPr>
              </a:p>
              <a:p>
                <a:pPr marL="285750" indent="-285750" algn="just" fontAlgn="auto">
                  <a:spcBef>
                    <a:spcPts val="0"/>
                  </a:spcBef>
                  <a:spcAft>
                    <a:spcPts val="0"/>
                  </a:spcAft>
                  <a:buFont typeface="Arial" pitchFamily="34" charset="0"/>
                  <a:buChar char="•"/>
                </a:pPr>
                <a:r>
                  <a:rPr lang="en-US" sz="1200" dirty="0" smtClean="0">
                    <a:solidFill>
                      <a:prstClr val="black"/>
                    </a:solidFill>
                    <a:latin typeface="Calibri"/>
                    <a:cs typeface="+mn-cs"/>
                  </a:rPr>
                  <a:t>We </a:t>
                </a:r>
                <a:r>
                  <a:rPr lang="en-US" sz="1200" dirty="0">
                    <a:solidFill>
                      <a:prstClr val="black"/>
                    </a:solidFill>
                    <a:latin typeface="Calibri"/>
                    <a:cs typeface="+mn-cs"/>
                  </a:rPr>
                  <a:t>have not discussed with Pyae </a:t>
                </a:r>
                <a:r>
                  <a:rPr lang="en-US" sz="1200" dirty="0" err="1">
                    <a:solidFill>
                      <a:prstClr val="black"/>
                    </a:solidFill>
                    <a:latin typeface="Calibri"/>
                    <a:cs typeface="+mn-cs"/>
                  </a:rPr>
                  <a:t>Mahar</a:t>
                </a:r>
                <a:r>
                  <a:rPr lang="en-US" sz="1200" dirty="0">
                    <a:solidFill>
                      <a:prstClr val="black"/>
                    </a:solidFill>
                    <a:latin typeface="Calibri"/>
                    <a:cs typeface="+mn-cs"/>
                  </a:rPr>
                  <a:t> about their feedback on the module but what it looks like is that every transaction has to be handled manually and that could be a barrier. </a:t>
                </a:r>
                <a:endParaRPr lang="en-US" sz="1200" dirty="0" smtClean="0">
                  <a:solidFill>
                    <a:prstClr val="black"/>
                  </a:solidFill>
                  <a:latin typeface="Calibri"/>
                  <a:cs typeface="+mn-cs"/>
                </a:endParaRPr>
              </a:p>
              <a:p>
                <a:pPr marL="285750" indent="-285750" algn="just" fontAlgn="auto">
                  <a:spcBef>
                    <a:spcPts val="0"/>
                  </a:spcBef>
                  <a:spcAft>
                    <a:spcPts val="0"/>
                  </a:spcAft>
                  <a:buFont typeface="Arial" pitchFamily="34" charset="0"/>
                  <a:buChar char="•"/>
                </a:pPr>
                <a:endParaRPr lang="en-US" sz="1400" dirty="0">
                  <a:solidFill>
                    <a:prstClr val="black"/>
                  </a:solidFill>
                  <a:latin typeface="Calibri"/>
                  <a:cs typeface="+mn-cs"/>
                </a:endParaRPr>
              </a:p>
            </p:txBody>
          </p:sp>
          <p:sp>
            <p:nvSpPr>
              <p:cNvPr id="6" name="TextBox 5"/>
              <p:cNvSpPr txBox="1"/>
              <p:nvPr/>
            </p:nvSpPr>
            <p:spPr>
              <a:xfrm>
                <a:off x="1440137" y="3271565"/>
                <a:ext cx="2232681" cy="461665"/>
              </a:xfrm>
              <a:prstGeom prst="rect">
                <a:avLst/>
              </a:prstGeom>
              <a:noFill/>
            </p:spPr>
            <p:txBody>
              <a:bodyPr wrap="square" rtlCol="0">
                <a:spAutoFit/>
              </a:bodyPr>
              <a:lstStyle/>
              <a:p>
                <a:pPr fontAlgn="auto">
                  <a:spcBef>
                    <a:spcPts val="0"/>
                  </a:spcBef>
                  <a:spcAft>
                    <a:spcPts val="0"/>
                  </a:spcAft>
                </a:pPr>
                <a:r>
                  <a:rPr lang="en-US" sz="1200" dirty="0" smtClean="0">
                    <a:solidFill>
                      <a:prstClr val="black"/>
                    </a:solidFill>
                    <a:latin typeface="Calibri"/>
                    <a:cs typeface="+mn-cs"/>
                  </a:rPr>
                  <a:t>Customer also goes to agent/ loan officer to return the loan.</a:t>
                </a:r>
                <a:endParaRPr lang="en-US" sz="1200" dirty="0">
                  <a:solidFill>
                    <a:prstClr val="black"/>
                  </a:solidFill>
                  <a:latin typeface="Calibri"/>
                  <a:cs typeface="+mn-cs"/>
                </a:endParaRPr>
              </a:p>
            </p:txBody>
          </p:sp>
          <p:sp>
            <p:nvSpPr>
              <p:cNvPr id="8" name="TextBox 7"/>
              <p:cNvSpPr txBox="1"/>
              <p:nvPr/>
            </p:nvSpPr>
            <p:spPr>
              <a:xfrm>
                <a:off x="3215618" y="4063342"/>
                <a:ext cx="2590800" cy="1015663"/>
              </a:xfrm>
              <a:prstGeom prst="rect">
                <a:avLst/>
              </a:prstGeom>
              <a:noFill/>
            </p:spPr>
            <p:txBody>
              <a:bodyPr wrap="square" rtlCol="0">
                <a:spAutoFit/>
              </a:bodyPr>
              <a:lstStyle/>
              <a:p>
                <a:pPr fontAlgn="auto">
                  <a:spcBef>
                    <a:spcPts val="0"/>
                  </a:spcBef>
                  <a:spcAft>
                    <a:spcPts val="0"/>
                  </a:spcAft>
                </a:pPr>
                <a:r>
                  <a:rPr lang="en-US" sz="1200" dirty="0" smtClean="0">
                    <a:solidFill>
                      <a:prstClr val="black"/>
                    </a:solidFill>
                    <a:latin typeface="Calibri"/>
                    <a:cs typeface="+mn-cs"/>
                  </a:rPr>
                  <a:t>Loan Officer checks the criteria and decides whether to approve the loan or not.</a:t>
                </a:r>
              </a:p>
              <a:p>
                <a:pPr fontAlgn="auto">
                  <a:spcBef>
                    <a:spcPts val="0"/>
                  </a:spcBef>
                  <a:spcAft>
                    <a:spcPts val="0"/>
                  </a:spcAft>
                </a:pPr>
                <a:r>
                  <a:rPr lang="en-US" sz="1200" dirty="0" smtClean="0">
                    <a:solidFill>
                      <a:prstClr val="black"/>
                    </a:solidFill>
                    <a:latin typeface="Calibri"/>
                    <a:cs typeface="+mn-cs"/>
                  </a:rPr>
                  <a:t>Loan Officer also accepts the loan returns.</a:t>
                </a:r>
                <a:endParaRPr lang="en-US" sz="1200" dirty="0">
                  <a:solidFill>
                    <a:prstClr val="black"/>
                  </a:solidFill>
                  <a:latin typeface="Calibri"/>
                  <a:cs typeface="+mn-cs"/>
                </a:endParaRPr>
              </a:p>
            </p:txBody>
          </p:sp>
          <p:sp>
            <p:nvSpPr>
              <p:cNvPr id="11" name="TextBox 10"/>
              <p:cNvSpPr txBox="1"/>
              <p:nvPr/>
            </p:nvSpPr>
            <p:spPr>
              <a:xfrm>
                <a:off x="4798234" y="2794490"/>
                <a:ext cx="2190196" cy="461665"/>
              </a:xfrm>
              <a:prstGeom prst="rect">
                <a:avLst/>
              </a:prstGeom>
              <a:noFill/>
            </p:spPr>
            <p:txBody>
              <a:bodyPr wrap="square" rtlCol="0">
                <a:spAutoFit/>
              </a:bodyPr>
              <a:lstStyle/>
              <a:p>
                <a:pPr algn="just" fontAlgn="auto">
                  <a:spcBef>
                    <a:spcPts val="0"/>
                  </a:spcBef>
                  <a:spcAft>
                    <a:spcPts val="0"/>
                  </a:spcAft>
                </a:pPr>
                <a:r>
                  <a:rPr lang="en-US" sz="1200" dirty="0" smtClean="0">
                    <a:solidFill>
                      <a:prstClr val="black"/>
                    </a:solidFill>
                    <a:latin typeface="Calibri"/>
                    <a:cs typeface="+mn-cs"/>
                  </a:rPr>
                  <a:t>Report to the super agent if the loan is granted or repaid.</a:t>
                </a:r>
                <a:endParaRPr lang="en-US" sz="1200" dirty="0">
                  <a:solidFill>
                    <a:prstClr val="black"/>
                  </a:solidFill>
                  <a:latin typeface="Calibri"/>
                  <a:cs typeface="+mn-cs"/>
                </a:endParaRPr>
              </a:p>
            </p:txBody>
          </p:sp>
        </p:grpSp>
        <p:sp>
          <p:nvSpPr>
            <p:cNvPr id="31" name="TextBox 30"/>
            <p:cNvSpPr txBox="1"/>
            <p:nvPr/>
          </p:nvSpPr>
          <p:spPr>
            <a:xfrm>
              <a:off x="1424919" y="2703493"/>
              <a:ext cx="2232681" cy="830997"/>
            </a:xfrm>
            <a:prstGeom prst="rect">
              <a:avLst/>
            </a:prstGeom>
            <a:noFill/>
          </p:spPr>
          <p:txBody>
            <a:bodyPr wrap="square" rtlCol="0">
              <a:spAutoFit/>
            </a:bodyPr>
            <a:lstStyle/>
            <a:p>
              <a:pPr algn="just" fontAlgn="auto">
                <a:spcBef>
                  <a:spcPts val="0"/>
                </a:spcBef>
                <a:spcAft>
                  <a:spcPts val="0"/>
                </a:spcAft>
              </a:pPr>
              <a:r>
                <a:rPr lang="en-US" sz="1200" dirty="0">
                  <a:solidFill>
                    <a:prstClr val="black"/>
                  </a:solidFill>
                  <a:latin typeface="Calibri"/>
                  <a:cs typeface="+mn-cs"/>
                </a:rPr>
                <a:t>Customer can go to the nearest agent/ loan officer and apply for the loan.</a:t>
              </a:r>
            </a:p>
            <a:p>
              <a:pPr fontAlgn="auto">
                <a:spcBef>
                  <a:spcPts val="0"/>
                </a:spcBef>
                <a:spcAft>
                  <a:spcPts val="0"/>
                </a:spcAft>
              </a:pPr>
              <a:endParaRPr lang="en-US" sz="1200" dirty="0">
                <a:solidFill>
                  <a:prstClr val="black"/>
                </a:solidFill>
                <a:latin typeface="Calibri"/>
                <a:cs typeface="+mn-cs"/>
              </a:endParaRPr>
            </a:p>
          </p:txBody>
        </p:sp>
      </p:grpSp>
      <p:cxnSp>
        <p:nvCxnSpPr>
          <p:cNvPr id="35" name="Straight Connector 34"/>
          <p:cNvCxnSpPr/>
          <p:nvPr/>
        </p:nvCxnSpPr>
        <p:spPr>
          <a:xfrm flipH="1">
            <a:off x="4616258" y="2743202"/>
            <a:ext cx="1" cy="4869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 y="533400"/>
            <a:ext cx="5818025" cy="369332"/>
          </a:xfrm>
          <a:prstGeom prst="rect">
            <a:avLst/>
          </a:prstGeom>
          <a:noFill/>
        </p:spPr>
        <p:txBody>
          <a:bodyPr wrap="square" rtlCol="0">
            <a:spAutoFit/>
          </a:bodyPr>
          <a:lstStyle/>
          <a:p>
            <a:r>
              <a:rPr lang="en-US" dirty="0" smtClean="0"/>
              <a:t>Case Study – Pyae </a:t>
            </a:r>
            <a:r>
              <a:rPr lang="en-US" dirty="0" err="1" smtClean="0"/>
              <a:t>Mahar</a:t>
            </a:r>
            <a:r>
              <a:rPr lang="en-US" dirty="0" smtClean="0"/>
              <a:t> MFI</a:t>
            </a:r>
            <a:endParaRPr lang="en-US" dirty="0"/>
          </a:p>
        </p:txBody>
      </p:sp>
      <p:sp>
        <p:nvSpPr>
          <p:cNvPr id="17" name="TextBox 16"/>
          <p:cNvSpPr txBox="1"/>
          <p:nvPr/>
        </p:nvSpPr>
        <p:spPr>
          <a:xfrm>
            <a:off x="82550" y="6477000"/>
            <a:ext cx="7099300" cy="230832"/>
          </a:xfrm>
          <a:prstGeom prst="rect">
            <a:avLst/>
          </a:prstGeom>
          <a:noFill/>
          <a:ln>
            <a:noFill/>
          </a:ln>
        </p:spPr>
        <p:txBody>
          <a:bodyPr wrap="square" rtlCol="0">
            <a:spAutoFit/>
          </a:bodyPr>
          <a:lstStyle/>
          <a:p>
            <a:r>
              <a:rPr lang="en-US" sz="900" dirty="0" smtClean="0"/>
              <a:t>Source: Myanmar Mobile Money, Pyae </a:t>
            </a:r>
            <a:r>
              <a:rPr lang="en-US" sz="900" dirty="0" err="1" smtClean="0"/>
              <a:t>Mahar</a:t>
            </a:r>
            <a:endParaRPr lang="en-US" sz="900" dirty="0"/>
          </a:p>
        </p:txBody>
      </p:sp>
      <p:sp>
        <p:nvSpPr>
          <p:cNvPr id="20"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Tree>
    <p:extLst>
      <p:ext uri="{BB962C8B-B14F-4D97-AF65-F5344CB8AC3E}">
        <p14:creationId xmlns:p14="http://schemas.microsoft.com/office/powerpoint/2010/main" val="380436629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5" name="Group 154"/>
          <p:cNvGrpSpPr/>
          <p:nvPr/>
        </p:nvGrpSpPr>
        <p:grpSpPr>
          <a:xfrm>
            <a:off x="457200" y="1558518"/>
            <a:ext cx="9005880" cy="4613683"/>
            <a:chOff x="304800" y="1066800"/>
            <a:chExt cx="9144000" cy="5105400"/>
          </a:xfrm>
          <a:solidFill>
            <a:srgbClr val="C6D9F1"/>
          </a:solidFill>
        </p:grpSpPr>
        <p:grpSp>
          <p:nvGrpSpPr>
            <p:cNvPr id="149" name="Group 148"/>
            <p:cNvGrpSpPr/>
            <p:nvPr/>
          </p:nvGrpSpPr>
          <p:grpSpPr>
            <a:xfrm>
              <a:off x="304800" y="1066800"/>
              <a:ext cx="9144000" cy="5105400"/>
              <a:chOff x="304800" y="1066800"/>
              <a:chExt cx="9144000" cy="5105400"/>
            </a:xfrm>
            <a:grpFill/>
          </p:grpSpPr>
          <p:grpSp>
            <p:nvGrpSpPr>
              <p:cNvPr id="65" name="Group 64"/>
              <p:cNvGrpSpPr/>
              <p:nvPr/>
            </p:nvGrpSpPr>
            <p:grpSpPr>
              <a:xfrm>
                <a:off x="304800" y="1066800"/>
                <a:ext cx="9144000" cy="5105400"/>
                <a:chOff x="1353794" y="1232175"/>
                <a:chExt cx="7138919" cy="7170981"/>
              </a:xfrm>
              <a:grpFill/>
            </p:grpSpPr>
            <p:sp>
              <p:nvSpPr>
                <p:cNvPr id="70" name="Freeform 69"/>
                <p:cNvSpPr/>
                <p:nvPr/>
              </p:nvSpPr>
              <p:spPr>
                <a:xfrm>
                  <a:off x="2107827" y="1232175"/>
                  <a:ext cx="5690345" cy="1029859"/>
                </a:xfrm>
                <a:custGeom>
                  <a:avLst/>
                  <a:gdLst>
                    <a:gd name="connsiteX0" fmla="*/ 0 w 5690345"/>
                    <a:gd name="connsiteY0" fmla="*/ 0 h 1029859"/>
                    <a:gd name="connsiteX1" fmla="*/ 5690345 w 5690345"/>
                    <a:gd name="connsiteY1" fmla="*/ 0 h 1029859"/>
                    <a:gd name="connsiteX2" fmla="*/ 5690345 w 5690345"/>
                    <a:gd name="connsiteY2" fmla="*/ 1029859 h 1029859"/>
                    <a:gd name="connsiteX3" fmla="*/ 0 w 5690345"/>
                    <a:gd name="connsiteY3" fmla="*/ 1029859 h 1029859"/>
                    <a:gd name="connsiteX4" fmla="*/ 0 w 5690345"/>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90345" h="1029859">
                      <a:moveTo>
                        <a:pt x="0" y="0"/>
                      </a:moveTo>
                      <a:lnTo>
                        <a:pt x="5690345" y="0"/>
                      </a:lnTo>
                      <a:lnTo>
                        <a:pt x="5690345"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Rural Development and Poverty Reduction Working Committee</a:t>
                  </a:r>
                  <a:endParaRPr lang="en-US" sz="1200" kern="1200" dirty="0">
                    <a:solidFill>
                      <a:schemeClr val="tx1"/>
                    </a:solidFill>
                  </a:endParaRPr>
                </a:p>
              </p:txBody>
            </p:sp>
            <p:sp>
              <p:nvSpPr>
                <p:cNvPr id="71" name="Freeform 70"/>
                <p:cNvSpPr/>
                <p:nvPr/>
              </p:nvSpPr>
              <p:spPr>
                <a:xfrm>
                  <a:off x="1353794" y="4376471"/>
                  <a:ext cx="3382935" cy="1029859"/>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Region/State and Nay </a:t>
                  </a:r>
                  <a:r>
                    <a:rPr lang="en-US" sz="1200" kern="1200" dirty="0" err="1" smtClean="0">
                      <a:solidFill>
                        <a:schemeClr val="tx1"/>
                      </a:solidFill>
                    </a:rPr>
                    <a:t>Pyi</a:t>
                  </a:r>
                  <a:r>
                    <a:rPr lang="en-US" sz="1200" kern="1200" dirty="0" smtClean="0">
                      <a:solidFill>
                        <a:schemeClr val="tx1"/>
                      </a:solidFill>
                    </a:rPr>
                    <a:t> Taw Council</a:t>
                  </a:r>
                </a:p>
                <a:p>
                  <a:pPr lvl="0" algn="ctr" defTabSz="533400">
                    <a:lnSpc>
                      <a:spcPct val="90000"/>
                    </a:lnSpc>
                    <a:spcBef>
                      <a:spcPct val="0"/>
                    </a:spcBef>
                    <a:spcAft>
                      <a:spcPct val="35000"/>
                    </a:spcAft>
                  </a:pPr>
                  <a:r>
                    <a:rPr lang="en-US" sz="1200" kern="1200" dirty="0" smtClean="0">
                      <a:solidFill>
                        <a:schemeClr val="tx1"/>
                      </a:solidFill>
                    </a:rPr>
                    <a:t>Microfinance Business Development Working Committee</a:t>
                  </a:r>
                  <a:endParaRPr lang="en-US" sz="1200" kern="1200" dirty="0">
                    <a:solidFill>
                      <a:schemeClr val="tx1"/>
                    </a:solidFill>
                  </a:endParaRPr>
                </a:p>
              </p:txBody>
            </p:sp>
            <p:sp>
              <p:nvSpPr>
                <p:cNvPr id="72" name="Freeform 71"/>
                <p:cNvSpPr/>
                <p:nvPr/>
              </p:nvSpPr>
              <p:spPr>
                <a:xfrm>
                  <a:off x="5117344" y="4376471"/>
                  <a:ext cx="3375369" cy="1029859"/>
                </a:xfrm>
                <a:custGeom>
                  <a:avLst/>
                  <a:gdLst>
                    <a:gd name="connsiteX0" fmla="*/ 0 w 3137405"/>
                    <a:gd name="connsiteY0" fmla="*/ 0 h 1029859"/>
                    <a:gd name="connsiteX1" fmla="*/ 3137405 w 3137405"/>
                    <a:gd name="connsiteY1" fmla="*/ 0 h 1029859"/>
                    <a:gd name="connsiteX2" fmla="*/ 3137405 w 3137405"/>
                    <a:gd name="connsiteY2" fmla="*/ 1029859 h 1029859"/>
                    <a:gd name="connsiteX3" fmla="*/ 0 w 3137405"/>
                    <a:gd name="connsiteY3" fmla="*/ 1029859 h 1029859"/>
                    <a:gd name="connsiteX4" fmla="*/ 0 w 3137405"/>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7405" h="1029859">
                      <a:moveTo>
                        <a:pt x="0" y="0"/>
                      </a:moveTo>
                      <a:lnTo>
                        <a:pt x="3137405" y="0"/>
                      </a:lnTo>
                      <a:lnTo>
                        <a:pt x="3137405"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Regional/State Nay </a:t>
                  </a:r>
                  <a:r>
                    <a:rPr lang="en-US" sz="1200" kern="1200" dirty="0" err="1" smtClean="0">
                      <a:solidFill>
                        <a:schemeClr val="tx1"/>
                      </a:solidFill>
                    </a:rPr>
                    <a:t>Pyi</a:t>
                  </a:r>
                  <a:r>
                    <a:rPr lang="en-US" sz="1200" kern="1200" dirty="0" smtClean="0">
                      <a:solidFill>
                        <a:schemeClr val="tx1"/>
                      </a:solidFill>
                    </a:rPr>
                    <a:t> Taw Council</a:t>
                  </a:r>
                </a:p>
                <a:p>
                  <a:pPr lvl="0" algn="ctr" defTabSz="533400">
                    <a:lnSpc>
                      <a:spcPct val="90000"/>
                    </a:lnSpc>
                    <a:spcBef>
                      <a:spcPct val="0"/>
                    </a:spcBef>
                    <a:spcAft>
                      <a:spcPct val="35000"/>
                    </a:spcAft>
                  </a:pPr>
                  <a:r>
                    <a:rPr lang="en-US" sz="1200" dirty="0" smtClean="0">
                      <a:solidFill>
                        <a:schemeClr val="tx1"/>
                      </a:solidFill>
                    </a:rPr>
                    <a:t>Financial Regulatory Department (</a:t>
                  </a:r>
                  <a:r>
                    <a:rPr lang="en-US" sz="1200" dirty="0" err="1" smtClean="0">
                      <a:solidFill>
                        <a:schemeClr val="tx1"/>
                      </a:solidFill>
                    </a:rPr>
                    <a:t>bef</a:t>
                  </a:r>
                  <a:r>
                    <a:rPr lang="en-US" sz="1200" dirty="0" smtClean="0">
                      <a:solidFill>
                        <a:schemeClr val="tx1"/>
                      </a:solidFill>
                    </a:rPr>
                    <a:t>: MMSE)</a:t>
                  </a:r>
                  <a:endParaRPr lang="en-US" sz="1200" kern="1200" dirty="0">
                    <a:solidFill>
                      <a:schemeClr val="tx1"/>
                    </a:solidFill>
                  </a:endParaRPr>
                </a:p>
              </p:txBody>
            </p:sp>
            <p:sp>
              <p:nvSpPr>
                <p:cNvPr id="73" name="Freeform 72"/>
                <p:cNvSpPr/>
                <p:nvPr/>
              </p:nvSpPr>
              <p:spPr>
                <a:xfrm>
                  <a:off x="1863812" y="2914069"/>
                  <a:ext cx="2872916" cy="1029859"/>
                </a:xfrm>
                <a:custGeom>
                  <a:avLst/>
                  <a:gdLst>
                    <a:gd name="connsiteX0" fmla="*/ 0 w 2872916"/>
                    <a:gd name="connsiteY0" fmla="*/ 0 h 1029859"/>
                    <a:gd name="connsiteX1" fmla="*/ 2872916 w 2872916"/>
                    <a:gd name="connsiteY1" fmla="*/ 0 h 1029859"/>
                    <a:gd name="connsiteX2" fmla="*/ 2872916 w 2872916"/>
                    <a:gd name="connsiteY2" fmla="*/ 1029859 h 1029859"/>
                    <a:gd name="connsiteX3" fmla="*/ 0 w 2872916"/>
                    <a:gd name="connsiteY3" fmla="*/ 1029859 h 1029859"/>
                    <a:gd name="connsiteX4" fmla="*/ 0 w 2872916"/>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916" h="1029859">
                      <a:moveTo>
                        <a:pt x="0" y="0"/>
                      </a:moveTo>
                      <a:lnTo>
                        <a:pt x="2872916" y="0"/>
                      </a:lnTo>
                      <a:lnTo>
                        <a:pt x="2872916"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Microfinance Business Supervisory Committee</a:t>
                  </a:r>
                  <a:endParaRPr lang="en-US" sz="1200" kern="1200" dirty="0">
                    <a:solidFill>
                      <a:schemeClr val="tx1"/>
                    </a:solidFill>
                  </a:endParaRPr>
                </a:p>
              </p:txBody>
            </p:sp>
            <p:sp>
              <p:nvSpPr>
                <p:cNvPr id="74" name="Freeform 73"/>
                <p:cNvSpPr/>
                <p:nvPr/>
              </p:nvSpPr>
              <p:spPr>
                <a:xfrm>
                  <a:off x="5169270" y="2914069"/>
                  <a:ext cx="3035511" cy="1029859"/>
                </a:xfrm>
                <a:custGeom>
                  <a:avLst/>
                  <a:gdLst>
                    <a:gd name="connsiteX0" fmla="*/ 0 w 3035511"/>
                    <a:gd name="connsiteY0" fmla="*/ 0 h 1029859"/>
                    <a:gd name="connsiteX1" fmla="*/ 3035511 w 3035511"/>
                    <a:gd name="connsiteY1" fmla="*/ 0 h 1029859"/>
                    <a:gd name="connsiteX2" fmla="*/ 3035511 w 3035511"/>
                    <a:gd name="connsiteY2" fmla="*/ 1029859 h 1029859"/>
                    <a:gd name="connsiteX3" fmla="*/ 0 w 3035511"/>
                    <a:gd name="connsiteY3" fmla="*/ 1029859 h 1029859"/>
                    <a:gd name="connsiteX4" fmla="*/ 0 w 3035511"/>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5511" h="1029859">
                      <a:moveTo>
                        <a:pt x="0" y="0"/>
                      </a:moveTo>
                      <a:lnTo>
                        <a:pt x="3035511" y="0"/>
                      </a:lnTo>
                      <a:lnTo>
                        <a:pt x="3035511"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Financial Regulatory Department (</a:t>
                  </a:r>
                  <a:r>
                    <a:rPr lang="en-US" sz="1200" kern="1200" dirty="0" err="1" smtClean="0">
                      <a:solidFill>
                        <a:schemeClr val="tx1"/>
                      </a:solidFill>
                    </a:rPr>
                    <a:t>bef</a:t>
                  </a:r>
                  <a:r>
                    <a:rPr lang="en-US" sz="1200" kern="1200" dirty="0" smtClean="0">
                      <a:solidFill>
                        <a:schemeClr val="tx1"/>
                      </a:solidFill>
                    </a:rPr>
                    <a:t>: MMSE)</a:t>
                  </a:r>
                  <a:endParaRPr lang="en-US" sz="1200" kern="1200" dirty="0">
                    <a:solidFill>
                      <a:schemeClr val="tx1"/>
                    </a:solidFill>
                  </a:endParaRPr>
                </a:p>
              </p:txBody>
            </p:sp>
            <p:sp>
              <p:nvSpPr>
                <p:cNvPr id="75" name="Freeform 74"/>
                <p:cNvSpPr/>
                <p:nvPr/>
              </p:nvSpPr>
              <p:spPr>
                <a:xfrm>
                  <a:off x="1703174" y="6583652"/>
                  <a:ext cx="840440" cy="642179"/>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MFI</a:t>
                  </a:r>
                  <a:endParaRPr lang="en-US" sz="1200" kern="1200" dirty="0">
                    <a:solidFill>
                      <a:schemeClr val="tx1"/>
                    </a:solidFill>
                  </a:endParaRPr>
                </a:p>
              </p:txBody>
            </p:sp>
            <p:sp>
              <p:nvSpPr>
                <p:cNvPr id="76" name="Freeform 75"/>
                <p:cNvSpPr/>
                <p:nvPr/>
              </p:nvSpPr>
              <p:spPr>
                <a:xfrm>
                  <a:off x="2722087" y="6583652"/>
                  <a:ext cx="840440" cy="642179"/>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MFI</a:t>
                  </a:r>
                  <a:endParaRPr lang="en-US" sz="1200" kern="1200" dirty="0">
                    <a:solidFill>
                      <a:schemeClr val="tx1"/>
                    </a:solidFill>
                  </a:endParaRPr>
                </a:p>
              </p:txBody>
            </p:sp>
            <p:sp>
              <p:nvSpPr>
                <p:cNvPr id="77" name="Freeform 76"/>
                <p:cNvSpPr/>
                <p:nvPr/>
              </p:nvSpPr>
              <p:spPr>
                <a:xfrm>
                  <a:off x="3673943" y="6583652"/>
                  <a:ext cx="840440" cy="642179"/>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MFI</a:t>
                  </a:r>
                  <a:endParaRPr lang="en-US" sz="1200" kern="1200" dirty="0">
                    <a:solidFill>
                      <a:schemeClr val="tx1"/>
                    </a:solidFill>
                  </a:endParaRPr>
                </a:p>
              </p:txBody>
            </p:sp>
            <p:sp>
              <p:nvSpPr>
                <p:cNvPr id="78" name="Freeform 77"/>
                <p:cNvSpPr/>
                <p:nvPr/>
              </p:nvSpPr>
              <p:spPr>
                <a:xfrm>
                  <a:off x="4625799" y="6583652"/>
                  <a:ext cx="840440" cy="642179"/>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MFI</a:t>
                  </a:r>
                  <a:endParaRPr lang="en-US" sz="1200" kern="1200" dirty="0">
                    <a:solidFill>
                      <a:schemeClr val="tx1"/>
                    </a:solidFill>
                  </a:endParaRPr>
                </a:p>
              </p:txBody>
            </p:sp>
            <p:sp>
              <p:nvSpPr>
                <p:cNvPr id="79" name="Freeform 78"/>
                <p:cNvSpPr/>
                <p:nvPr/>
              </p:nvSpPr>
              <p:spPr>
                <a:xfrm>
                  <a:off x="5577654" y="6583652"/>
                  <a:ext cx="840440" cy="642179"/>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MFI</a:t>
                  </a:r>
                  <a:endParaRPr lang="en-US" sz="1200" kern="1200" dirty="0">
                    <a:solidFill>
                      <a:schemeClr val="tx1"/>
                    </a:solidFill>
                  </a:endParaRPr>
                </a:p>
              </p:txBody>
            </p:sp>
            <p:sp>
              <p:nvSpPr>
                <p:cNvPr id="80" name="Freeform 79"/>
                <p:cNvSpPr/>
                <p:nvPr/>
              </p:nvSpPr>
              <p:spPr>
                <a:xfrm>
                  <a:off x="6529510" y="6583652"/>
                  <a:ext cx="840440" cy="642179"/>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MFI</a:t>
                  </a:r>
                  <a:endParaRPr lang="en-US" sz="1200" kern="1200" dirty="0">
                    <a:solidFill>
                      <a:schemeClr val="tx1"/>
                    </a:solidFill>
                  </a:endParaRPr>
                </a:p>
              </p:txBody>
            </p:sp>
            <p:sp>
              <p:nvSpPr>
                <p:cNvPr id="81" name="Freeform 80"/>
                <p:cNvSpPr/>
                <p:nvPr/>
              </p:nvSpPr>
              <p:spPr>
                <a:xfrm>
                  <a:off x="7481366" y="6583652"/>
                  <a:ext cx="840440" cy="642179"/>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kern="1200" dirty="0" smtClean="0">
                      <a:solidFill>
                        <a:schemeClr val="tx1"/>
                      </a:solidFill>
                    </a:rPr>
                    <a:t>MFI</a:t>
                  </a:r>
                  <a:endParaRPr lang="en-US" sz="1200" kern="1200" dirty="0">
                    <a:solidFill>
                      <a:schemeClr val="tx1"/>
                    </a:solidFill>
                  </a:endParaRPr>
                </a:p>
              </p:txBody>
            </p:sp>
            <p:sp>
              <p:nvSpPr>
                <p:cNvPr id="82" name="Freeform 81"/>
                <p:cNvSpPr/>
                <p:nvPr/>
              </p:nvSpPr>
              <p:spPr>
                <a:xfrm>
                  <a:off x="1703174" y="7760977"/>
                  <a:ext cx="840440" cy="642177"/>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sz="1200" dirty="0" smtClean="0">
                      <a:solidFill>
                        <a:schemeClr val="tx1"/>
                      </a:solidFill>
                    </a:rPr>
                    <a:t>Member</a:t>
                  </a:r>
                  <a:endParaRPr lang="en-US" sz="1200" kern="1200" dirty="0">
                    <a:solidFill>
                      <a:schemeClr val="tx1"/>
                    </a:solidFill>
                  </a:endParaRPr>
                </a:p>
              </p:txBody>
            </p:sp>
            <p:sp>
              <p:nvSpPr>
                <p:cNvPr id="83" name="Freeform 82"/>
                <p:cNvSpPr/>
                <p:nvPr/>
              </p:nvSpPr>
              <p:spPr>
                <a:xfrm>
                  <a:off x="2722087" y="7760979"/>
                  <a:ext cx="840440" cy="642177"/>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Aft>
                      <a:spcPct val="35000"/>
                    </a:spcAft>
                  </a:pPr>
                  <a:r>
                    <a:rPr lang="en-US" sz="1200" dirty="0">
                      <a:solidFill>
                        <a:schemeClr val="tx1"/>
                      </a:solidFill>
                    </a:rPr>
                    <a:t>Member</a:t>
                  </a:r>
                </a:p>
              </p:txBody>
            </p:sp>
            <p:sp>
              <p:nvSpPr>
                <p:cNvPr id="84" name="Freeform 83"/>
                <p:cNvSpPr/>
                <p:nvPr/>
              </p:nvSpPr>
              <p:spPr>
                <a:xfrm>
                  <a:off x="3687940" y="7760979"/>
                  <a:ext cx="840440" cy="642177"/>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Aft>
                      <a:spcPct val="35000"/>
                    </a:spcAft>
                  </a:pPr>
                  <a:r>
                    <a:rPr lang="en-US" sz="1200" dirty="0">
                      <a:solidFill>
                        <a:schemeClr val="tx1"/>
                      </a:solidFill>
                    </a:rPr>
                    <a:t>Member</a:t>
                  </a:r>
                </a:p>
              </p:txBody>
            </p:sp>
            <p:sp>
              <p:nvSpPr>
                <p:cNvPr id="85" name="Freeform 84"/>
                <p:cNvSpPr/>
                <p:nvPr/>
              </p:nvSpPr>
              <p:spPr>
                <a:xfrm>
                  <a:off x="4625799" y="7760979"/>
                  <a:ext cx="840440" cy="642177"/>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Aft>
                      <a:spcPct val="35000"/>
                    </a:spcAft>
                  </a:pPr>
                  <a:r>
                    <a:rPr lang="en-US" sz="1200" dirty="0">
                      <a:solidFill>
                        <a:schemeClr val="tx1"/>
                      </a:solidFill>
                    </a:rPr>
                    <a:t>Member</a:t>
                  </a:r>
                </a:p>
              </p:txBody>
            </p:sp>
            <p:sp>
              <p:nvSpPr>
                <p:cNvPr id="86" name="Freeform 85"/>
                <p:cNvSpPr/>
                <p:nvPr/>
              </p:nvSpPr>
              <p:spPr>
                <a:xfrm>
                  <a:off x="5577654" y="7760979"/>
                  <a:ext cx="840440" cy="642177"/>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Aft>
                      <a:spcPct val="35000"/>
                    </a:spcAft>
                  </a:pPr>
                  <a:r>
                    <a:rPr lang="en-US" sz="1200" dirty="0">
                      <a:solidFill>
                        <a:schemeClr val="tx1"/>
                      </a:solidFill>
                    </a:rPr>
                    <a:t>Member</a:t>
                  </a:r>
                </a:p>
              </p:txBody>
            </p:sp>
            <p:sp>
              <p:nvSpPr>
                <p:cNvPr id="87" name="Freeform 86"/>
                <p:cNvSpPr/>
                <p:nvPr/>
              </p:nvSpPr>
              <p:spPr>
                <a:xfrm>
                  <a:off x="6529510" y="7760979"/>
                  <a:ext cx="840440" cy="642177"/>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Aft>
                      <a:spcPct val="35000"/>
                    </a:spcAft>
                  </a:pPr>
                  <a:r>
                    <a:rPr lang="en-US" sz="1200" dirty="0">
                      <a:solidFill>
                        <a:schemeClr val="tx1"/>
                      </a:solidFill>
                    </a:rPr>
                    <a:t>Member</a:t>
                  </a:r>
                </a:p>
              </p:txBody>
            </p:sp>
            <p:sp>
              <p:nvSpPr>
                <p:cNvPr id="88" name="Freeform 87"/>
                <p:cNvSpPr/>
                <p:nvPr/>
              </p:nvSpPr>
              <p:spPr>
                <a:xfrm>
                  <a:off x="7481366" y="7742090"/>
                  <a:ext cx="840440" cy="642177"/>
                </a:xfrm>
                <a:custGeom>
                  <a:avLst/>
                  <a:gdLst>
                    <a:gd name="connsiteX0" fmla="*/ 0 w 3033554"/>
                    <a:gd name="connsiteY0" fmla="*/ 0 h 1029859"/>
                    <a:gd name="connsiteX1" fmla="*/ 3033554 w 3033554"/>
                    <a:gd name="connsiteY1" fmla="*/ 0 h 1029859"/>
                    <a:gd name="connsiteX2" fmla="*/ 3033554 w 3033554"/>
                    <a:gd name="connsiteY2" fmla="*/ 1029859 h 1029859"/>
                    <a:gd name="connsiteX3" fmla="*/ 0 w 3033554"/>
                    <a:gd name="connsiteY3" fmla="*/ 1029859 h 1029859"/>
                    <a:gd name="connsiteX4" fmla="*/ 0 w 3033554"/>
                    <a:gd name="connsiteY4" fmla="*/ 0 h 1029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554" h="1029859">
                      <a:moveTo>
                        <a:pt x="0" y="0"/>
                      </a:moveTo>
                      <a:lnTo>
                        <a:pt x="3033554" y="0"/>
                      </a:lnTo>
                      <a:lnTo>
                        <a:pt x="3033554" y="1029859"/>
                      </a:lnTo>
                      <a:lnTo>
                        <a:pt x="0" y="1029859"/>
                      </a:lnTo>
                      <a:lnTo>
                        <a:pt x="0" y="0"/>
                      </a:lnTo>
                      <a:close/>
                    </a:path>
                  </a:pathLst>
                </a:custGeom>
                <a:grpFill/>
                <a:ln>
                  <a:solidFill>
                    <a:srgbClr val="4F81BD"/>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20" tIns="7620" rIns="7620" bIns="7620" numCol="1" spcCol="1270" anchor="ctr" anchorCtr="0">
                  <a:noAutofit/>
                </a:bodyPr>
                <a:lstStyle/>
                <a:p>
                  <a:pPr lvl="0" algn="ctr" defTabSz="533400">
                    <a:lnSpc>
                      <a:spcPct val="90000"/>
                    </a:lnSpc>
                    <a:spcAft>
                      <a:spcPct val="35000"/>
                    </a:spcAft>
                  </a:pPr>
                  <a:r>
                    <a:rPr lang="en-US" sz="1200" dirty="0">
                      <a:solidFill>
                        <a:schemeClr val="tx1"/>
                      </a:solidFill>
                    </a:rPr>
                    <a:t>Member</a:t>
                  </a:r>
                </a:p>
              </p:txBody>
            </p:sp>
          </p:grpSp>
          <p:cxnSp>
            <p:nvCxnSpPr>
              <p:cNvPr id="90" name="Straight Arrow Connector 89"/>
              <p:cNvCxnSpPr/>
              <p:nvPr/>
            </p:nvCxnSpPr>
            <p:spPr>
              <a:xfrm>
                <a:off x="2797975" y="1828800"/>
                <a:ext cx="0" cy="409789"/>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2797975" y="2998420"/>
                <a:ext cx="0" cy="306969"/>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7135954" y="2998420"/>
                <a:ext cx="1" cy="306969"/>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2797975" y="4038601"/>
                <a:ext cx="0" cy="409789"/>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a:off x="7162800" y="4038600"/>
                <a:ext cx="0" cy="409789"/>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a:off x="4695069" y="2590800"/>
                <a:ext cx="486531" cy="0"/>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1309470" y="4523641"/>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2595645" y="4523641"/>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a:off x="3733800" y="4524589"/>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5034046" y="4523640"/>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6249125" y="4523639"/>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7491099" y="4524589"/>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8697215" y="4523638"/>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V="1">
                <a:off x="1309470" y="4523638"/>
                <a:ext cx="7387745" cy="951"/>
              </a:xfrm>
              <a:prstGeom prst="line">
                <a:avLst/>
              </a:prstGeom>
              <a:grpFill/>
              <a:ln w="254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a:off x="1314315" y="5425541"/>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2601113" y="5425540"/>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3789299" y="5438988"/>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5034046" y="5425541"/>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6231196" y="5425539"/>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a:off x="7491099" y="5425538"/>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a:off x="8697215" y="5425537"/>
                <a:ext cx="0" cy="276011"/>
              </a:xfrm>
              <a:prstGeom prst="straightConnector1">
                <a:avLst/>
              </a:prstGeom>
              <a:grpFill/>
              <a:ln w="25400">
                <a:solidFill>
                  <a:srgbClr val="4F81BD"/>
                </a:solidFill>
                <a:tailEnd type="arrow"/>
              </a:ln>
            </p:spPr>
            <p:style>
              <a:lnRef idx="1">
                <a:schemeClr val="accent1"/>
              </a:lnRef>
              <a:fillRef idx="0">
                <a:schemeClr val="accent1"/>
              </a:fillRef>
              <a:effectRef idx="0">
                <a:schemeClr val="accent1"/>
              </a:effectRef>
              <a:fontRef idx="minor">
                <a:schemeClr val="tx1"/>
              </a:fontRef>
            </p:style>
          </p:cxnSp>
        </p:grpSp>
        <p:sp>
          <p:nvSpPr>
            <p:cNvPr id="150" name="TextBox 149"/>
            <p:cNvSpPr txBox="1"/>
            <p:nvPr/>
          </p:nvSpPr>
          <p:spPr>
            <a:xfrm>
              <a:off x="2895600" y="1828800"/>
              <a:ext cx="1247058" cy="289492"/>
            </a:xfrm>
            <a:prstGeom prst="rect">
              <a:avLst/>
            </a:prstGeom>
            <a:grpFill/>
            <a:ln>
              <a:solidFill>
                <a:srgbClr val="4F81BD"/>
              </a:solidFill>
            </a:ln>
          </p:spPr>
          <p:txBody>
            <a:bodyPr wrap="none" rtlCol="0">
              <a:spAutoFit/>
            </a:bodyPr>
            <a:lstStyle/>
            <a:p>
              <a:r>
                <a:rPr lang="en-US" sz="1100" dirty="0" smtClean="0"/>
                <a:t>Adoption of Policy</a:t>
              </a:r>
              <a:endParaRPr lang="en-US" sz="1100" dirty="0"/>
            </a:p>
          </p:txBody>
        </p:sp>
        <p:sp>
          <p:nvSpPr>
            <p:cNvPr id="151" name="TextBox 150"/>
            <p:cNvSpPr txBox="1"/>
            <p:nvPr/>
          </p:nvSpPr>
          <p:spPr>
            <a:xfrm>
              <a:off x="2895600" y="3015787"/>
              <a:ext cx="1644189" cy="289492"/>
            </a:xfrm>
            <a:prstGeom prst="rect">
              <a:avLst/>
            </a:prstGeom>
            <a:grpFill/>
            <a:ln>
              <a:solidFill>
                <a:srgbClr val="4F81BD"/>
              </a:solidFill>
            </a:ln>
          </p:spPr>
          <p:txBody>
            <a:bodyPr wrap="none" rtlCol="0">
              <a:spAutoFit/>
            </a:bodyPr>
            <a:lstStyle/>
            <a:p>
              <a:r>
                <a:rPr lang="en-US" sz="1100" dirty="0" smtClean="0"/>
                <a:t>Implementation of Policy</a:t>
              </a:r>
              <a:endParaRPr lang="en-US" sz="1100" dirty="0"/>
            </a:p>
          </p:txBody>
        </p:sp>
        <p:sp>
          <p:nvSpPr>
            <p:cNvPr id="152" name="TextBox 151"/>
            <p:cNvSpPr txBox="1"/>
            <p:nvPr/>
          </p:nvSpPr>
          <p:spPr>
            <a:xfrm>
              <a:off x="7292076" y="2998420"/>
              <a:ext cx="1421209" cy="289492"/>
            </a:xfrm>
            <a:prstGeom prst="rect">
              <a:avLst/>
            </a:prstGeom>
            <a:grpFill/>
            <a:ln>
              <a:solidFill>
                <a:srgbClr val="4F81BD"/>
              </a:solidFill>
            </a:ln>
          </p:spPr>
          <p:txBody>
            <a:bodyPr wrap="none" rtlCol="0">
              <a:spAutoFit/>
            </a:bodyPr>
            <a:lstStyle/>
            <a:p>
              <a:r>
                <a:rPr lang="en-US" sz="1100" dirty="0" smtClean="0"/>
                <a:t>Licensing Supervision</a:t>
              </a:r>
              <a:endParaRPr lang="en-US" sz="1100" dirty="0"/>
            </a:p>
          </p:txBody>
        </p:sp>
        <p:sp>
          <p:nvSpPr>
            <p:cNvPr id="153" name="TextBox 152"/>
            <p:cNvSpPr txBox="1"/>
            <p:nvPr/>
          </p:nvSpPr>
          <p:spPr>
            <a:xfrm>
              <a:off x="2895600" y="4058829"/>
              <a:ext cx="859693" cy="289492"/>
            </a:xfrm>
            <a:prstGeom prst="rect">
              <a:avLst/>
            </a:prstGeom>
            <a:grpFill/>
            <a:ln>
              <a:solidFill>
                <a:srgbClr val="4F81BD"/>
              </a:solidFill>
            </a:ln>
          </p:spPr>
          <p:txBody>
            <a:bodyPr wrap="none" rtlCol="0">
              <a:spAutoFit/>
            </a:bodyPr>
            <a:lstStyle/>
            <a:p>
              <a:r>
                <a:rPr lang="en-US" sz="1100" dirty="0" smtClean="0"/>
                <a:t>Supervision</a:t>
              </a:r>
              <a:endParaRPr lang="en-US" sz="1100" dirty="0"/>
            </a:p>
          </p:txBody>
        </p:sp>
        <p:sp>
          <p:nvSpPr>
            <p:cNvPr id="154" name="TextBox 153"/>
            <p:cNvSpPr txBox="1"/>
            <p:nvPr/>
          </p:nvSpPr>
          <p:spPr>
            <a:xfrm>
              <a:off x="7292076" y="4064170"/>
              <a:ext cx="859693" cy="289492"/>
            </a:xfrm>
            <a:prstGeom prst="rect">
              <a:avLst/>
            </a:prstGeom>
            <a:grpFill/>
            <a:ln>
              <a:solidFill>
                <a:srgbClr val="4F81BD"/>
              </a:solidFill>
            </a:ln>
          </p:spPr>
          <p:txBody>
            <a:bodyPr wrap="none" rtlCol="0">
              <a:spAutoFit/>
            </a:bodyPr>
            <a:lstStyle/>
            <a:p>
              <a:r>
                <a:rPr lang="en-US" sz="1100" dirty="0" smtClean="0"/>
                <a:t>Supervision</a:t>
              </a:r>
              <a:endParaRPr lang="en-US" sz="1100" dirty="0"/>
            </a:p>
          </p:txBody>
        </p:sp>
      </p:grpSp>
      <p:sp>
        <p:nvSpPr>
          <p:cNvPr id="158" name="TextBox 157"/>
          <p:cNvSpPr txBox="1"/>
          <p:nvPr/>
        </p:nvSpPr>
        <p:spPr>
          <a:xfrm>
            <a:off x="231808" y="1004173"/>
            <a:ext cx="4765856" cy="338554"/>
          </a:xfrm>
          <a:prstGeom prst="rect">
            <a:avLst/>
          </a:prstGeom>
          <a:noFill/>
        </p:spPr>
        <p:txBody>
          <a:bodyPr wrap="none" rtlCol="0">
            <a:spAutoFit/>
          </a:bodyPr>
          <a:lstStyle/>
          <a:p>
            <a:r>
              <a:rPr lang="en-US" sz="1600" b="1" dirty="0" smtClean="0"/>
              <a:t>Overview of the Regulation and Supervision Structure</a:t>
            </a:r>
          </a:p>
        </p:txBody>
      </p:sp>
      <p:sp>
        <p:nvSpPr>
          <p:cNvPr id="159" name="TextBox 158"/>
          <p:cNvSpPr txBox="1"/>
          <p:nvPr/>
        </p:nvSpPr>
        <p:spPr>
          <a:xfrm>
            <a:off x="82550" y="6477000"/>
            <a:ext cx="2805576" cy="230832"/>
          </a:xfrm>
          <a:prstGeom prst="rect">
            <a:avLst/>
          </a:prstGeom>
          <a:noFill/>
        </p:spPr>
        <p:txBody>
          <a:bodyPr wrap="none" rtlCol="0">
            <a:spAutoFit/>
          </a:bodyPr>
          <a:lstStyle/>
          <a:p>
            <a:r>
              <a:rPr lang="en-US" sz="900" dirty="0" smtClean="0"/>
              <a:t>Source: IFC (2013) and Financial Regulatory Department</a:t>
            </a:r>
            <a:endParaRPr lang="en-US" sz="900" dirty="0"/>
          </a:p>
        </p:txBody>
      </p:sp>
      <p:sp>
        <p:nvSpPr>
          <p:cNvPr id="54" name="TextBox 53"/>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Overview about Myanmar Microfinance</a:t>
            </a:r>
            <a:endParaRPr lang="en-US" sz="2400" dirty="0">
              <a:solidFill>
                <a:schemeClr val="tx2">
                  <a:lumMod val="50000"/>
                </a:schemeClr>
              </a:solidFill>
            </a:endParaRPr>
          </a:p>
        </p:txBody>
      </p:sp>
      <p:sp>
        <p:nvSpPr>
          <p:cNvPr id="55"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Tree>
    <p:extLst>
      <p:ext uri="{BB962C8B-B14F-4D97-AF65-F5344CB8AC3E}">
        <p14:creationId xmlns:p14="http://schemas.microsoft.com/office/powerpoint/2010/main" val="9580843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228601" y="4261510"/>
            <a:ext cx="9448799" cy="1986891"/>
          </a:xfrm>
          <a:prstGeom prst="rect">
            <a:avLst/>
          </a:prstGeom>
          <a:solidFill>
            <a:schemeClr val="bg1">
              <a:lumMod val="95000"/>
            </a:schemeClr>
          </a:solidFill>
        </p:spPr>
        <p:txBody>
          <a:bodyPr wrap="square">
            <a:spAutoFit/>
          </a:bodyPr>
          <a:lstStyle/>
          <a:p>
            <a:pPr marL="171450" indent="-171450" algn="just">
              <a:lnSpc>
                <a:spcPct val="114000"/>
              </a:lnSpc>
              <a:buFont typeface="Arial" pitchFamily="34" charset="0"/>
              <a:buChar char="•"/>
            </a:pPr>
            <a:r>
              <a:rPr lang="en-US" sz="1200" dirty="0" err="1" smtClean="0"/>
              <a:t>myKyat</a:t>
            </a:r>
            <a:r>
              <a:rPr lang="en-US" sz="1200" dirty="0" smtClean="0"/>
              <a:t> </a:t>
            </a:r>
            <a:r>
              <a:rPr lang="en-US" sz="1200" dirty="0"/>
              <a:t>is a JV firm between </a:t>
            </a:r>
            <a:r>
              <a:rPr lang="en-US" sz="1200" dirty="0" smtClean="0"/>
              <a:t>Singapore based Frontier </a:t>
            </a:r>
            <a:r>
              <a:rPr lang="en-US" sz="1200" dirty="0"/>
              <a:t>Technology and First Private </a:t>
            </a:r>
            <a:r>
              <a:rPr lang="en-US" sz="1200" dirty="0" smtClean="0"/>
              <a:t>Bank.</a:t>
            </a:r>
          </a:p>
          <a:p>
            <a:pPr marL="171450" indent="-171450" algn="just">
              <a:lnSpc>
                <a:spcPct val="114000"/>
              </a:lnSpc>
              <a:buFont typeface="Arial" pitchFamily="34" charset="0"/>
              <a:buChar char="•"/>
            </a:pPr>
            <a:r>
              <a:rPr lang="en-US" sz="1200" dirty="0" err="1" smtClean="0"/>
              <a:t>myKyat</a:t>
            </a:r>
            <a:r>
              <a:rPr lang="en-US" sz="1200" dirty="0" smtClean="0"/>
              <a:t> </a:t>
            </a:r>
            <a:r>
              <a:rPr lang="en-US" sz="1200" dirty="0"/>
              <a:t>operates under the license issued by the Central Bank of Myanmar to First Private Bank Limited. </a:t>
            </a:r>
            <a:endParaRPr lang="en-US" sz="1200" dirty="0" smtClean="0"/>
          </a:p>
          <a:p>
            <a:pPr marL="171450" indent="-171450" algn="just">
              <a:lnSpc>
                <a:spcPct val="114000"/>
              </a:lnSpc>
              <a:buFont typeface="Arial" pitchFamily="34" charset="0"/>
              <a:buChar char="•"/>
            </a:pPr>
            <a:r>
              <a:rPr lang="en-US" sz="1200" dirty="0" smtClean="0"/>
              <a:t>The platform is powered and supported by SAP technology.</a:t>
            </a:r>
            <a:endParaRPr lang="en-US" sz="1200" dirty="0"/>
          </a:p>
          <a:p>
            <a:pPr marL="171450" indent="-171450" algn="just">
              <a:lnSpc>
                <a:spcPct val="114000"/>
              </a:lnSpc>
              <a:buFont typeface="Arial" pitchFamily="34" charset="0"/>
              <a:buChar char="•"/>
            </a:pPr>
            <a:r>
              <a:rPr lang="en-US" sz="1200" dirty="0" err="1" smtClean="0"/>
              <a:t>myKyat</a:t>
            </a:r>
            <a:r>
              <a:rPr lang="en-US" sz="1200" dirty="0" smtClean="0"/>
              <a:t> </a:t>
            </a:r>
            <a:r>
              <a:rPr lang="en-US" sz="1200" dirty="0"/>
              <a:t>services will be only available via MPT </a:t>
            </a:r>
            <a:r>
              <a:rPr lang="en-US" sz="1200" dirty="0" smtClean="0"/>
              <a:t>network but </a:t>
            </a:r>
            <a:r>
              <a:rPr lang="en-US" sz="1200" dirty="0" err="1" smtClean="0"/>
              <a:t>myKyat</a:t>
            </a:r>
            <a:r>
              <a:rPr lang="en-US" sz="1200" dirty="0" smtClean="0"/>
              <a:t> says they are in talks with Telenor and </a:t>
            </a:r>
            <a:r>
              <a:rPr lang="en-US" sz="1200" dirty="0" err="1" smtClean="0"/>
              <a:t>Ooredoo</a:t>
            </a:r>
            <a:r>
              <a:rPr lang="en-US" sz="1200" dirty="0" smtClean="0"/>
              <a:t> although there is </a:t>
            </a:r>
          </a:p>
          <a:p>
            <a:pPr marL="171450" indent="-171450" algn="just">
              <a:lnSpc>
                <a:spcPct val="114000"/>
              </a:lnSpc>
              <a:buFont typeface="Arial" pitchFamily="34" charset="0"/>
              <a:buChar char="•"/>
            </a:pPr>
            <a:r>
              <a:rPr lang="en-US" sz="1200" dirty="0" err="1" smtClean="0"/>
              <a:t>myKyat</a:t>
            </a:r>
            <a:r>
              <a:rPr lang="en-US" sz="1200" dirty="0" smtClean="0"/>
              <a:t> </a:t>
            </a:r>
            <a:r>
              <a:rPr lang="en-US" sz="1200" dirty="0"/>
              <a:t>is in talks with </a:t>
            </a:r>
            <a:r>
              <a:rPr lang="en-US" sz="1200" dirty="0" err="1"/>
              <a:t>Ooredoo</a:t>
            </a:r>
            <a:r>
              <a:rPr lang="en-US" sz="1200" dirty="0"/>
              <a:t> and Telenor </a:t>
            </a:r>
            <a:r>
              <a:rPr lang="en-US" sz="1200" dirty="0" smtClean="0"/>
              <a:t>for the use of their mobile networks but </a:t>
            </a:r>
            <a:r>
              <a:rPr lang="en-US" sz="1200" dirty="0"/>
              <a:t>it is not certain that they will reach an </a:t>
            </a:r>
            <a:r>
              <a:rPr lang="en-US" sz="1200" dirty="0" smtClean="0"/>
              <a:t>agreement</a:t>
            </a:r>
            <a:r>
              <a:rPr lang="en-US" sz="1200" dirty="0"/>
              <a:t> </a:t>
            </a:r>
            <a:r>
              <a:rPr lang="en-US" sz="1200" dirty="0" smtClean="0"/>
              <a:t>any time soon since the mobile operators are hesitant to provide USSD networks.</a:t>
            </a:r>
            <a:endParaRPr lang="en-US" sz="1200" dirty="0"/>
          </a:p>
          <a:p>
            <a:pPr marL="171450" indent="-171450" algn="just">
              <a:lnSpc>
                <a:spcPct val="114000"/>
              </a:lnSpc>
              <a:buFont typeface="Arial" pitchFamily="34" charset="0"/>
              <a:buChar char="•"/>
            </a:pPr>
            <a:r>
              <a:rPr lang="en-US" sz="1200" dirty="0" err="1" smtClean="0"/>
              <a:t>myKyat</a:t>
            </a:r>
            <a:r>
              <a:rPr lang="en-US" sz="1200" dirty="0" smtClean="0"/>
              <a:t> </a:t>
            </a:r>
            <a:r>
              <a:rPr lang="en-US" sz="1200" dirty="0"/>
              <a:t>was supposed to </a:t>
            </a:r>
            <a:r>
              <a:rPr lang="en-US" sz="1200" dirty="0" smtClean="0"/>
              <a:t>have the full launch </a:t>
            </a:r>
            <a:r>
              <a:rPr lang="en-US" sz="1200" dirty="0"/>
              <a:t>in the early 2015 but due to some issues on the bank side, the service will not be available until late April. </a:t>
            </a:r>
            <a:endParaRPr lang="en-US" sz="1200" dirty="0" smtClean="0"/>
          </a:p>
          <a:p>
            <a:pPr marL="171450" indent="-171450" algn="just">
              <a:lnSpc>
                <a:spcPct val="114000"/>
              </a:lnSpc>
              <a:buFont typeface="Arial" pitchFamily="34" charset="0"/>
              <a:buChar char="•"/>
            </a:pPr>
            <a:r>
              <a:rPr lang="en-US" sz="1200" dirty="0" smtClean="0"/>
              <a:t>Since agent network is being built up at the moment, their locations </a:t>
            </a:r>
            <a:r>
              <a:rPr lang="en-US" sz="1200" dirty="0"/>
              <a:t>and services available </a:t>
            </a:r>
            <a:r>
              <a:rPr lang="en-US" sz="1200" dirty="0" smtClean="0"/>
              <a:t>will only be announced in the end of April or even later.</a:t>
            </a:r>
            <a:endParaRPr lang="en-US" sz="1200" dirty="0"/>
          </a:p>
        </p:txBody>
      </p:sp>
      <p:cxnSp>
        <p:nvCxnSpPr>
          <p:cNvPr id="25" name="Straight Connector 24"/>
          <p:cNvCxnSpPr>
            <a:endCxn id="4" idx="0"/>
          </p:cNvCxnSpPr>
          <p:nvPr/>
        </p:nvCxnSpPr>
        <p:spPr>
          <a:xfrm flipH="1" flipV="1">
            <a:off x="4605496" y="3124200"/>
            <a:ext cx="42705" cy="484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2550" y="438095"/>
            <a:ext cx="9442450" cy="461665"/>
          </a:xfrm>
          <a:prstGeom prst="rect">
            <a:avLst/>
          </a:prstGeom>
          <a:noFill/>
          <a:ln w="28575">
            <a:noFill/>
          </a:ln>
        </p:spPr>
        <p:txBody>
          <a:bodyPr wrap="square" rtlCol="0">
            <a:spAutoFit/>
          </a:bodyPr>
          <a:lstStyle/>
          <a:p>
            <a:r>
              <a:rPr lang="en-US" sz="2400" dirty="0" err="1" smtClean="0">
                <a:solidFill>
                  <a:schemeClr val="tx2">
                    <a:lumMod val="50000"/>
                  </a:schemeClr>
                </a:solidFill>
              </a:rPr>
              <a:t>myKyat</a:t>
            </a:r>
            <a:r>
              <a:rPr lang="en-US" sz="2400" dirty="0" smtClean="0">
                <a:solidFill>
                  <a:schemeClr val="tx2">
                    <a:lumMod val="50000"/>
                  </a:schemeClr>
                </a:solidFill>
              </a:rPr>
              <a:t> – Mobile Money</a:t>
            </a:r>
            <a:endParaRPr lang="en-US" sz="2400" dirty="0">
              <a:solidFill>
                <a:schemeClr val="tx2">
                  <a:lumMod val="50000"/>
                </a:schemeClr>
              </a:solidFill>
            </a:endParaRPr>
          </a:p>
        </p:txBody>
      </p:sp>
      <p:grpSp>
        <p:nvGrpSpPr>
          <p:cNvPr id="28" name="Group 27"/>
          <p:cNvGrpSpPr/>
          <p:nvPr/>
        </p:nvGrpSpPr>
        <p:grpSpPr>
          <a:xfrm>
            <a:off x="2680138" y="1752600"/>
            <a:ext cx="4254063" cy="2258290"/>
            <a:chOff x="2680137" y="1066800"/>
            <a:chExt cx="4558863" cy="2328862"/>
          </a:xfrm>
        </p:grpSpPr>
        <p:pic>
          <p:nvPicPr>
            <p:cNvPr id="1027" name="Picture 3" descr="C:\Users\zweoak.soe\Pictures\mobile money\10541814_714952315265132_6818865139903882729_n (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0137" y="1066800"/>
              <a:ext cx="1434663" cy="10320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zweoak.soe\Pictures\mobile money\1660666_1379845188947061_1733260811_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0490" y="2481263"/>
              <a:ext cx="1485910" cy="914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zweoak.soe\Pictures\mobile money\FTP_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15000" y="1219200"/>
              <a:ext cx="1524000" cy="855698"/>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3429000" y="2286000"/>
              <a:ext cx="28956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3429000" y="2133600"/>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6324600" y="2133600"/>
              <a:ext cx="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724400" y="2286000"/>
              <a:ext cx="0" cy="19050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9" name="TextBox 28"/>
          <p:cNvSpPr txBox="1"/>
          <p:nvPr/>
        </p:nvSpPr>
        <p:spPr>
          <a:xfrm>
            <a:off x="228602" y="990602"/>
            <a:ext cx="9372599" cy="276999"/>
          </a:xfrm>
          <a:prstGeom prst="rect">
            <a:avLst/>
          </a:prstGeom>
          <a:noFill/>
        </p:spPr>
        <p:txBody>
          <a:bodyPr wrap="square" rtlCol="0">
            <a:spAutoFit/>
          </a:bodyPr>
          <a:lstStyle/>
          <a:p>
            <a:r>
              <a:rPr lang="en-US" sz="1200" b="1" i="1" dirty="0" smtClean="0"/>
              <a:t>Another licensed player in the mobile money sector is </a:t>
            </a:r>
            <a:r>
              <a:rPr lang="en-US" sz="1200" b="1" i="1" dirty="0" err="1" smtClean="0"/>
              <a:t>myKyat</a:t>
            </a:r>
            <a:r>
              <a:rPr lang="en-US" sz="1200" b="1" i="1" dirty="0" smtClean="0"/>
              <a:t> which is still in the development of its platform to start full operations soon.</a:t>
            </a:r>
            <a:endParaRPr lang="en-US" sz="1200" b="1" i="1" dirty="0"/>
          </a:p>
        </p:txBody>
      </p:sp>
      <p:sp>
        <p:nvSpPr>
          <p:cNvPr id="33" name="TextBox 32"/>
          <p:cNvSpPr txBox="1"/>
          <p:nvPr/>
        </p:nvSpPr>
        <p:spPr>
          <a:xfrm>
            <a:off x="82550" y="6477000"/>
            <a:ext cx="7099300" cy="230832"/>
          </a:xfrm>
          <a:prstGeom prst="rect">
            <a:avLst/>
          </a:prstGeom>
          <a:noFill/>
          <a:ln>
            <a:noFill/>
          </a:ln>
        </p:spPr>
        <p:txBody>
          <a:bodyPr wrap="square" rtlCol="0">
            <a:spAutoFit/>
          </a:bodyPr>
          <a:lstStyle/>
          <a:p>
            <a:r>
              <a:rPr lang="en-US" sz="900" dirty="0" smtClean="0"/>
              <a:t>Source: </a:t>
            </a:r>
            <a:r>
              <a:rPr lang="en-US" sz="900" dirty="0" err="1" smtClean="0"/>
              <a:t>myKyat</a:t>
            </a:r>
            <a:endParaRPr lang="en-US" sz="900" dirty="0"/>
          </a:p>
        </p:txBody>
      </p:sp>
      <p:sp>
        <p:nvSpPr>
          <p:cNvPr id="15"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Tree>
    <p:extLst>
      <p:ext uri="{BB962C8B-B14F-4D97-AF65-F5344CB8AC3E}">
        <p14:creationId xmlns:p14="http://schemas.microsoft.com/office/powerpoint/2010/main" val="257551307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3400" y="1459468"/>
            <a:ext cx="992372" cy="369332"/>
          </a:xfrm>
          <a:prstGeom prst="rect">
            <a:avLst/>
          </a:prstGeom>
          <a:noFill/>
        </p:spPr>
        <p:txBody>
          <a:bodyPr wrap="square" rtlCol="0">
            <a:spAutoFit/>
          </a:bodyPr>
          <a:lstStyle/>
          <a:p>
            <a:r>
              <a:rPr lang="en-US" dirty="0" smtClean="0"/>
              <a:t>USSD</a:t>
            </a:r>
            <a:endParaRPr lang="en-US" dirty="0"/>
          </a:p>
        </p:txBody>
      </p:sp>
      <p:sp>
        <p:nvSpPr>
          <p:cNvPr id="9" name="TextBox 8"/>
          <p:cNvSpPr txBox="1"/>
          <p:nvPr/>
        </p:nvSpPr>
        <p:spPr>
          <a:xfrm>
            <a:off x="4876800" y="1459468"/>
            <a:ext cx="1066800" cy="369332"/>
          </a:xfrm>
          <a:prstGeom prst="rect">
            <a:avLst/>
          </a:prstGeom>
          <a:noFill/>
        </p:spPr>
        <p:txBody>
          <a:bodyPr wrap="square" rtlCol="0">
            <a:spAutoFit/>
          </a:bodyPr>
          <a:lstStyle/>
          <a:p>
            <a:r>
              <a:rPr lang="en-US" dirty="0" smtClean="0"/>
              <a:t>SMS</a:t>
            </a:r>
            <a:endParaRPr lang="en-US" dirty="0"/>
          </a:p>
        </p:txBody>
      </p:sp>
      <p:grpSp>
        <p:nvGrpSpPr>
          <p:cNvPr id="15" name="Group 14"/>
          <p:cNvGrpSpPr/>
          <p:nvPr/>
        </p:nvGrpSpPr>
        <p:grpSpPr>
          <a:xfrm>
            <a:off x="152400" y="1428750"/>
            <a:ext cx="9296400" cy="4158972"/>
            <a:chOff x="76200" y="1066800"/>
            <a:chExt cx="9296400" cy="4158972"/>
          </a:xfrm>
        </p:grpSpPr>
        <p:sp>
          <p:nvSpPr>
            <p:cNvPr id="10" name="TextBox 9"/>
            <p:cNvSpPr txBox="1"/>
            <p:nvPr/>
          </p:nvSpPr>
          <p:spPr>
            <a:xfrm>
              <a:off x="4038600" y="3688318"/>
              <a:ext cx="1676400" cy="369332"/>
            </a:xfrm>
            <a:prstGeom prst="rect">
              <a:avLst/>
            </a:prstGeom>
            <a:noFill/>
          </p:spPr>
          <p:txBody>
            <a:bodyPr wrap="square" rtlCol="0">
              <a:spAutoFit/>
            </a:bodyPr>
            <a:lstStyle/>
            <a:p>
              <a:r>
                <a:rPr lang="en-US" dirty="0" smtClean="0"/>
                <a:t>Mobile Apps</a:t>
              </a:r>
              <a:endParaRPr lang="en-US" dirty="0"/>
            </a:p>
          </p:txBody>
        </p:sp>
        <p:sp>
          <p:nvSpPr>
            <p:cNvPr id="11" name="TextBox 10"/>
            <p:cNvSpPr txBox="1"/>
            <p:nvPr/>
          </p:nvSpPr>
          <p:spPr>
            <a:xfrm>
              <a:off x="152400" y="3994666"/>
              <a:ext cx="3200400" cy="1231106"/>
            </a:xfrm>
            <a:prstGeom prst="rect">
              <a:avLst/>
            </a:prstGeom>
            <a:noFill/>
          </p:spPr>
          <p:txBody>
            <a:bodyPr wrap="square" rtlCol="0">
              <a:spAutoFit/>
            </a:bodyPr>
            <a:lstStyle/>
            <a:p>
              <a:pPr algn="just"/>
              <a:r>
                <a:rPr lang="en-US" sz="1200" dirty="0" smtClean="0"/>
                <a:t>There are three types of functions available to use mobile money via </a:t>
              </a:r>
              <a:r>
                <a:rPr lang="en-US" sz="1200" dirty="0" err="1" smtClean="0"/>
                <a:t>myKyat</a:t>
              </a:r>
              <a:r>
                <a:rPr lang="en-US" sz="1200" dirty="0" smtClean="0"/>
                <a:t>.</a:t>
              </a:r>
            </a:p>
            <a:p>
              <a:pPr marL="342900" indent="-342900" algn="just">
                <a:buAutoNum type="arabicPeriod"/>
              </a:pPr>
              <a:r>
                <a:rPr lang="en-US" sz="1200" dirty="0" smtClean="0"/>
                <a:t>USSD</a:t>
              </a:r>
            </a:p>
            <a:p>
              <a:pPr marL="342900" indent="-342900" algn="just">
                <a:buAutoNum type="arabicPeriod"/>
              </a:pPr>
              <a:r>
                <a:rPr lang="en-US" sz="1200" dirty="0" smtClean="0"/>
                <a:t>SMS</a:t>
              </a:r>
            </a:p>
            <a:p>
              <a:pPr marL="342900" indent="-342900" algn="just">
                <a:buAutoNum type="arabicPeriod"/>
              </a:pPr>
              <a:r>
                <a:rPr lang="en-US" sz="1200" dirty="0" smtClean="0"/>
                <a:t>Mobile Apps</a:t>
              </a:r>
            </a:p>
            <a:p>
              <a:endParaRPr lang="en-US" sz="1400" dirty="0"/>
            </a:p>
          </p:txBody>
        </p:sp>
        <p:sp>
          <p:nvSpPr>
            <p:cNvPr id="12" name="TextBox 11"/>
            <p:cNvSpPr txBox="1"/>
            <p:nvPr/>
          </p:nvSpPr>
          <p:spPr>
            <a:xfrm>
              <a:off x="5943600" y="4061936"/>
              <a:ext cx="3429000" cy="646331"/>
            </a:xfrm>
            <a:prstGeom prst="rect">
              <a:avLst/>
            </a:prstGeom>
            <a:noFill/>
          </p:spPr>
          <p:txBody>
            <a:bodyPr wrap="square" rtlCol="0">
              <a:spAutoFit/>
            </a:bodyPr>
            <a:lstStyle/>
            <a:p>
              <a:pPr algn="just"/>
              <a:r>
                <a:rPr lang="en-US" sz="1200" dirty="0" err="1" smtClean="0"/>
                <a:t>myKyat</a:t>
              </a:r>
              <a:r>
                <a:rPr lang="en-US" sz="1200" dirty="0" smtClean="0"/>
                <a:t> expects customers to use USSD mainly because most of them are not familiar with mobile apps and it is costly to use </a:t>
              </a:r>
              <a:r>
                <a:rPr lang="en-US" sz="1200" dirty="0" err="1" smtClean="0"/>
                <a:t>sms</a:t>
              </a:r>
              <a:r>
                <a:rPr lang="en-US" sz="1200" dirty="0" smtClean="0"/>
                <a:t>.</a:t>
              </a:r>
              <a:endParaRPr lang="en-US" sz="1200" dirty="0"/>
            </a:p>
          </p:txBody>
        </p:sp>
        <p:sp>
          <p:nvSpPr>
            <p:cNvPr id="14" name="Oval 13"/>
            <p:cNvSpPr/>
            <p:nvPr/>
          </p:nvSpPr>
          <p:spPr>
            <a:xfrm>
              <a:off x="76200" y="1066800"/>
              <a:ext cx="381000" cy="381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16" name="Oval 15"/>
            <p:cNvSpPr/>
            <p:nvPr/>
          </p:nvSpPr>
          <p:spPr>
            <a:xfrm>
              <a:off x="4343400" y="10668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17" name="Oval 16"/>
            <p:cNvSpPr/>
            <p:nvPr/>
          </p:nvSpPr>
          <p:spPr>
            <a:xfrm>
              <a:off x="3581400" y="3657600"/>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grpSp>
      <p:sp>
        <p:nvSpPr>
          <p:cNvPr id="20" name="Content Placeholder 1"/>
          <p:cNvSpPr txBox="1">
            <a:spLocks/>
          </p:cNvSpPr>
          <p:nvPr/>
        </p:nvSpPr>
        <p:spPr>
          <a:xfrm>
            <a:off x="533401" y="1905000"/>
            <a:ext cx="3733799" cy="167079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ctr" defTabSz="457200" rtl="0" eaLnBrk="1" fontAlgn="auto" latinLnBrk="0" hangingPunct="1">
              <a:lnSpc>
                <a:spcPct val="100000"/>
              </a:lnSpc>
              <a:spcBef>
                <a:spcPct val="20000"/>
              </a:spcBef>
              <a:spcAft>
                <a:spcPts val="0"/>
              </a:spcAft>
              <a:buClrTx/>
              <a:buSzTx/>
              <a:buFont typeface="Arial" charset="0"/>
              <a:buNone/>
              <a:tabLst/>
              <a:defRPr/>
            </a:pPr>
            <a:endParaRPr kumimoji="0" lang="en-US" sz="2400" b="0" i="0" u="none" strike="noStrike" kern="1200" cap="none" spc="0" normalizeH="0" baseline="0" noProof="0" dirty="0" smtClean="0">
              <a:ln>
                <a:noFill/>
              </a:ln>
              <a:solidFill>
                <a:srgbClr val="EEECE1">
                  <a:lumMod val="95000"/>
                </a:srgbClr>
              </a:solidFill>
              <a:effectLst/>
              <a:uLnTx/>
              <a:uFillTx/>
              <a:latin typeface="Calibri"/>
              <a:ea typeface="ＭＳ Ｐゴシック" pitchFamily="-97" charset="-128"/>
              <a:cs typeface="+mn-cs"/>
            </a:endParaRPr>
          </a:p>
          <a:p>
            <a:pPr marL="342900" marR="0" lvl="0" indent="-342900" algn="ctr" defTabSz="457200" rtl="0" eaLnBrk="1" fontAlgn="auto" latinLnBrk="0" hangingPunct="1">
              <a:lnSpc>
                <a:spcPct val="100000"/>
              </a:lnSpc>
              <a:spcBef>
                <a:spcPct val="20000"/>
              </a:spcBef>
              <a:spcAft>
                <a:spcPts val="0"/>
              </a:spcAft>
              <a:buClrTx/>
              <a:buSzTx/>
              <a:buFont typeface="Arial" charset="0"/>
              <a:buNone/>
              <a:tabLst/>
              <a:defRPr/>
            </a:pPr>
            <a:r>
              <a:rPr kumimoji="0" lang="en-US" sz="2400" b="0" i="0" u="none" strike="noStrike" kern="1200" cap="none" spc="0" normalizeH="0" baseline="0" noProof="0" dirty="0" smtClean="0">
                <a:ln>
                  <a:noFill/>
                </a:ln>
                <a:solidFill>
                  <a:srgbClr val="EEECE1">
                    <a:lumMod val="95000"/>
                  </a:srgbClr>
                </a:solidFill>
                <a:effectLst/>
                <a:uLnTx/>
                <a:uFillTx/>
                <a:latin typeface="Calibri"/>
                <a:ea typeface="ＭＳ Ｐゴシック" pitchFamily="-97" charset="-128"/>
                <a:cs typeface="+mn-cs"/>
              </a:rPr>
              <a:t>Dial *661# from Registered Mobile Number</a:t>
            </a:r>
            <a:endParaRPr kumimoji="0" lang="en-US" sz="2400" b="0" i="0" u="none" strike="noStrike" kern="1200" cap="none" spc="0" normalizeH="0" baseline="0" noProof="0" dirty="0">
              <a:ln>
                <a:noFill/>
              </a:ln>
              <a:solidFill>
                <a:srgbClr val="EEECE1">
                  <a:lumMod val="95000"/>
                </a:srgbClr>
              </a:solidFill>
              <a:effectLst/>
              <a:uLnTx/>
              <a:uFillTx/>
              <a:latin typeface="Calibri"/>
              <a:ea typeface="ＭＳ Ｐゴシック" pitchFamily="-97" charset="-128"/>
              <a:cs typeface="+mn-cs"/>
            </a:endParaRPr>
          </a:p>
        </p:txBody>
      </p:sp>
      <p:sp>
        <p:nvSpPr>
          <p:cNvPr id="21" name="Content Placeholder 1"/>
          <p:cNvSpPr txBox="1">
            <a:spLocks/>
          </p:cNvSpPr>
          <p:nvPr/>
        </p:nvSpPr>
        <p:spPr>
          <a:xfrm>
            <a:off x="5037139" y="1905000"/>
            <a:ext cx="4259263" cy="167079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p:spPr>
        <p:txBody>
          <a:bodyPr vert="horz" lIns="91440" tIns="45720" rIns="91440" bIns="45720" rtlCol="0">
            <a:normAutofit fontScale="40000" lnSpcReduction="200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900" marR="0" lvl="0" indent="-342900" algn="ctr" defTabSz="457200" rtl="0" eaLnBrk="1" fontAlgn="auto" latinLnBrk="0" hangingPunct="1">
              <a:lnSpc>
                <a:spcPct val="150000"/>
              </a:lnSpc>
              <a:spcBef>
                <a:spcPct val="20000"/>
              </a:spcBef>
              <a:spcAft>
                <a:spcPts val="0"/>
              </a:spcAft>
              <a:buClrTx/>
              <a:buSzTx/>
              <a:buFont typeface="Arial" charset="0"/>
              <a:buNone/>
              <a:tabLst/>
              <a:defRPr/>
            </a:pPr>
            <a:endParaRPr kumimoji="0" lang="en-US" sz="2000" b="0" i="0" u="none" strike="noStrike" kern="1200" cap="none" spc="0" normalizeH="0" baseline="0" noProof="0" dirty="0" smtClean="0">
              <a:ln>
                <a:noFill/>
              </a:ln>
              <a:solidFill>
                <a:srgbClr val="EEECE1">
                  <a:lumMod val="95000"/>
                </a:srgbClr>
              </a:solidFill>
              <a:effectLst/>
              <a:uLnTx/>
              <a:uFillTx/>
              <a:latin typeface="Zawgyi-One" pitchFamily="34" charset="0"/>
              <a:ea typeface="ＭＳ Ｐゴシック" pitchFamily="-97" charset="-128"/>
              <a:cs typeface="Zawgyi-One" pitchFamily="34" charset="0"/>
            </a:endParaRPr>
          </a:p>
          <a:p>
            <a:pPr marL="342900" marR="0" lvl="0" indent="-342900" algn="ctr" defTabSz="457200" rtl="0" eaLnBrk="1" fontAlgn="auto" latinLnBrk="0" hangingPunct="1">
              <a:lnSpc>
                <a:spcPct val="100000"/>
              </a:lnSpc>
              <a:spcBef>
                <a:spcPct val="20000"/>
              </a:spcBef>
              <a:spcAft>
                <a:spcPts val="0"/>
              </a:spcAft>
              <a:buClrTx/>
              <a:buSzTx/>
              <a:buFont typeface="Arial" charset="0"/>
              <a:buNone/>
              <a:tabLst/>
              <a:defRPr/>
            </a:pPr>
            <a:endParaRPr kumimoji="0" lang="en-US" sz="4800" b="0" i="0" u="none" strike="noStrike" kern="1200" cap="none" spc="0" normalizeH="0" baseline="0" noProof="0" dirty="0" smtClean="0">
              <a:ln>
                <a:noFill/>
              </a:ln>
              <a:solidFill>
                <a:srgbClr val="EEECE1">
                  <a:lumMod val="95000"/>
                </a:srgbClr>
              </a:solidFill>
              <a:effectLst/>
              <a:uLnTx/>
              <a:uFillTx/>
              <a:latin typeface="Calibri"/>
              <a:ea typeface="ＭＳ Ｐゴシック" pitchFamily="-97" charset="-128"/>
              <a:cs typeface="+mn-cs"/>
            </a:endParaRPr>
          </a:p>
          <a:p>
            <a:pPr marL="342900" marR="0" lvl="0" indent="-342900" algn="ctr" defTabSz="457200" rtl="0" eaLnBrk="1" fontAlgn="auto" latinLnBrk="0" hangingPunct="1">
              <a:lnSpc>
                <a:spcPct val="100000"/>
              </a:lnSpc>
              <a:spcBef>
                <a:spcPct val="20000"/>
              </a:spcBef>
              <a:spcAft>
                <a:spcPts val="0"/>
              </a:spcAft>
              <a:buClrTx/>
              <a:buSzTx/>
              <a:buFont typeface="Arial" charset="0"/>
              <a:buNone/>
              <a:tabLst/>
              <a:defRPr/>
            </a:pPr>
            <a:r>
              <a:rPr kumimoji="0" lang="en-US" sz="4800" b="0" i="0" u="none" strike="noStrike" kern="1200" cap="none" spc="0" normalizeH="0" baseline="0" noProof="0" dirty="0" smtClean="0">
                <a:ln>
                  <a:noFill/>
                </a:ln>
                <a:solidFill>
                  <a:srgbClr val="EEECE1">
                    <a:lumMod val="95000"/>
                  </a:srgbClr>
                </a:solidFill>
                <a:effectLst/>
                <a:uLnTx/>
                <a:uFillTx/>
                <a:latin typeface="Calibri"/>
                <a:ea typeface="ＭＳ Ｐゴシック" pitchFamily="-97" charset="-128"/>
                <a:cs typeface="+mn-cs"/>
              </a:rPr>
              <a:t>Send SMS message </a:t>
            </a:r>
          </a:p>
          <a:p>
            <a:pPr marL="342900" marR="0" lvl="0" indent="-342900" algn="ctr" defTabSz="457200" rtl="0" eaLnBrk="1" fontAlgn="auto" latinLnBrk="0" hangingPunct="1">
              <a:lnSpc>
                <a:spcPct val="100000"/>
              </a:lnSpc>
              <a:spcBef>
                <a:spcPct val="20000"/>
              </a:spcBef>
              <a:spcAft>
                <a:spcPts val="0"/>
              </a:spcAft>
              <a:buClrTx/>
              <a:buSzTx/>
              <a:buFont typeface="Arial" charset="0"/>
              <a:buNone/>
              <a:tabLst/>
              <a:defRPr/>
            </a:pPr>
            <a:r>
              <a:rPr kumimoji="0" lang="en-US" sz="4800" b="0" i="0" u="none" strike="noStrike" kern="1200" cap="none" spc="0" normalizeH="0" baseline="0" noProof="0" dirty="0" smtClean="0">
                <a:ln>
                  <a:noFill/>
                </a:ln>
                <a:solidFill>
                  <a:srgbClr val="EEECE1">
                    <a:lumMod val="95000"/>
                  </a:srgbClr>
                </a:solidFill>
                <a:effectLst/>
                <a:uLnTx/>
                <a:uFillTx/>
                <a:latin typeface="Calibri"/>
                <a:ea typeface="ＭＳ Ｐゴシック" pitchFamily="-97" charset="-128"/>
                <a:cs typeface="+mn-cs"/>
              </a:rPr>
              <a:t>“</a:t>
            </a:r>
            <a:r>
              <a:rPr kumimoji="0" lang="en-US" sz="4800" b="1" i="0" u="none" strike="noStrike" kern="1200" cap="none" spc="0" normalizeH="0" baseline="0" noProof="0" dirty="0" smtClean="0">
                <a:ln>
                  <a:noFill/>
                </a:ln>
                <a:solidFill>
                  <a:sysClr val="windowText" lastClr="000000"/>
                </a:solidFill>
                <a:effectLst/>
                <a:uLnTx/>
                <a:uFillTx/>
                <a:latin typeface="Garamond" pitchFamily="18" charset="0"/>
                <a:ea typeface="+mn-ea"/>
                <a:cs typeface="+mn-cs"/>
              </a:rPr>
              <a:t>pin SEND mobile </a:t>
            </a:r>
            <a:r>
              <a:rPr kumimoji="0" lang="en-US" sz="4800" b="1" i="0" u="none" strike="noStrike" kern="1200" cap="none" spc="0" normalizeH="0" baseline="0" noProof="0" dirty="0" err="1" smtClean="0">
                <a:ln>
                  <a:noFill/>
                </a:ln>
                <a:solidFill>
                  <a:sysClr val="windowText" lastClr="000000"/>
                </a:solidFill>
                <a:effectLst/>
                <a:uLnTx/>
                <a:uFillTx/>
                <a:latin typeface="Garamond" pitchFamily="18" charset="0"/>
                <a:ea typeface="+mn-ea"/>
                <a:cs typeface="+mn-cs"/>
              </a:rPr>
              <a:t>amt</a:t>
            </a:r>
            <a:r>
              <a:rPr kumimoji="0" lang="en-US" sz="4800" b="1" i="0" u="none" strike="noStrike" kern="1200" cap="none" spc="0" normalizeH="0" baseline="0" noProof="0" dirty="0" smtClean="0">
                <a:ln>
                  <a:noFill/>
                </a:ln>
                <a:solidFill>
                  <a:sysClr val="windowText" lastClr="000000"/>
                </a:solidFill>
                <a:effectLst/>
                <a:uLnTx/>
                <a:uFillTx/>
                <a:latin typeface="Garamond" pitchFamily="18" charset="0"/>
                <a:ea typeface="+mn-ea"/>
                <a:cs typeface="+mn-cs"/>
              </a:rPr>
              <a:t> message</a:t>
            </a:r>
            <a:r>
              <a:rPr kumimoji="0" lang="en-US" sz="4800" b="0" i="0" u="none" strike="noStrike" kern="1200" cap="none" spc="0" normalizeH="0" baseline="0" noProof="0" dirty="0" smtClean="0">
                <a:ln>
                  <a:noFill/>
                </a:ln>
                <a:solidFill>
                  <a:srgbClr val="EEECE1">
                    <a:lumMod val="95000"/>
                  </a:srgbClr>
                </a:solidFill>
                <a:effectLst/>
                <a:uLnTx/>
                <a:uFillTx/>
                <a:latin typeface="Calibri"/>
                <a:ea typeface="ＭＳ Ｐゴシック" pitchFamily="-97" charset="-128"/>
                <a:cs typeface="+mn-cs"/>
              </a:rPr>
              <a:t>”</a:t>
            </a:r>
          </a:p>
          <a:p>
            <a:pPr marL="342900" marR="0" lvl="0" indent="-342900" algn="ctr" defTabSz="457200" rtl="0" eaLnBrk="1" fontAlgn="auto" latinLnBrk="0" hangingPunct="1">
              <a:lnSpc>
                <a:spcPct val="100000"/>
              </a:lnSpc>
              <a:spcBef>
                <a:spcPct val="20000"/>
              </a:spcBef>
              <a:spcAft>
                <a:spcPts val="0"/>
              </a:spcAft>
              <a:buClrTx/>
              <a:buSzTx/>
              <a:buFont typeface="Arial" charset="0"/>
              <a:buNone/>
              <a:tabLst/>
              <a:defRPr/>
            </a:pPr>
            <a:r>
              <a:rPr kumimoji="0" lang="en-US" sz="4800" b="0" i="0" u="none" strike="noStrike" kern="1200" cap="none" spc="0" normalizeH="0" baseline="0" noProof="0" dirty="0" smtClean="0">
                <a:ln>
                  <a:noFill/>
                </a:ln>
                <a:solidFill>
                  <a:srgbClr val="EEECE1">
                    <a:lumMod val="95000"/>
                  </a:srgbClr>
                </a:solidFill>
                <a:effectLst/>
                <a:uLnTx/>
                <a:uFillTx/>
                <a:latin typeface="Calibri"/>
                <a:ea typeface="ＭＳ Ｐゴシック" pitchFamily="-97" charset="-128"/>
                <a:cs typeface="+mn-cs"/>
              </a:rPr>
              <a:t>to 1661 from your mobile</a:t>
            </a:r>
            <a:endParaRPr kumimoji="0" lang="en-US" sz="4800" b="0" i="0" u="none" strike="noStrike" kern="1200" cap="none" spc="0" normalizeH="0" baseline="0" noProof="0" dirty="0">
              <a:ln>
                <a:noFill/>
              </a:ln>
              <a:solidFill>
                <a:srgbClr val="EEECE1">
                  <a:lumMod val="95000"/>
                </a:srgbClr>
              </a:solidFill>
              <a:effectLst/>
              <a:uLnTx/>
              <a:uFillTx/>
              <a:latin typeface="Calibri"/>
              <a:ea typeface="ＭＳ Ｐゴシック" pitchFamily="-97" charset="-128"/>
              <a:cs typeface="+mn-cs"/>
            </a:endParaRPr>
          </a:p>
        </p:txBody>
      </p:sp>
      <p:grpSp>
        <p:nvGrpSpPr>
          <p:cNvPr id="3" name="Group 2"/>
          <p:cNvGrpSpPr/>
          <p:nvPr/>
        </p:nvGrpSpPr>
        <p:grpSpPr>
          <a:xfrm>
            <a:off x="3562634" y="4495802"/>
            <a:ext cx="2380967" cy="1364371"/>
            <a:chOff x="1701587" y="1860686"/>
            <a:chExt cx="5750733" cy="4033566"/>
          </a:xfrm>
        </p:grpSpPr>
        <p:pic>
          <p:nvPicPr>
            <p:cNvPr id="23" name="Content Placeholder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3418" y="1860686"/>
              <a:ext cx="2248902" cy="4033566"/>
            </a:xfrm>
            <a:prstGeom prst="rect">
              <a:avLst/>
            </a:prstGeom>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16200000" scaled="1"/>
              <a:tileRect/>
            </a:gradFill>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1587" y="1860686"/>
              <a:ext cx="2321934" cy="3998045"/>
            </a:xfrm>
            <a:prstGeom prst="rect">
              <a:avLst/>
            </a:prstGeom>
          </p:spPr>
        </p:pic>
      </p:grpSp>
      <p:sp>
        <p:nvSpPr>
          <p:cNvPr id="18" name="TextBox 17"/>
          <p:cNvSpPr txBox="1"/>
          <p:nvPr/>
        </p:nvSpPr>
        <p:spPr>
          <a:xfrm>
            <a:off x="82550" y="438095"/>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Mediums used by </a:t>
            </a:r>
            <a:r>
              <a:rPr lang="en-US" sz="2400" dirty="0" err="1" smtClean="0">
                <a:solidFill>
                  <a:schemeClr val="tx2">
                    <a:lumMod val="50000"/>
                  </a:schemeClr>
                </a:solidFill>
              </a:rPr>
              <a:t>myKyat</a:t>
            </a:r>
            <a:endParaRPr lang="en-US" sz="2400" dirty="0">
              <a:solidFill>
                <a:schemeClr val="tx2">
                  <a:lumMod val="50000"/>
                </a:schemeClr>
              </a:solidFill>
            </a:endParaRPr>
          </a:p>
        </p:txBody>
      </p:sp>
      <p:sp>
        <p:nvSpPr>
          <p:cNvPr id="22" name="TextBox 21"/>
          <p:cNvSpPr txBox="1"/>
          <p:nvPr/>
        </p:nvSpPr>
        <p:spPr>
          <a:xfrm>
            <a:off x="82550" y="6477000"/>
            <a:ext cx="7099300" cy="230832"/>
          </a:xfrm>
          <a:prstGeom prst="rect">
            <a:avLst/>
          </a:prstGeom>
          <a:noFill/>
          <a:ln>
            <a:noFill/>
          </a:ln>
        </p:spPr>
        <p:txBody>
          <a:bodyPr wrap="square" rtlCol="0">
            <a:spAutoFit/>
          </a:bodyPr>
          <a:lstStyle/>
          <a:p>
            <a:r>
              <a:rPr lang="en-US" sz="900" dirty="0" smtClean="0"/>
              <a:t>Source: </a:t>
            </a:r>
            <a:r>
              <a:rPr lang="en-US" sz="900" dirty="0" err="1" smtClean="0"/>
              <a:t>myKyat</a:t>
            </a:r>
            <a:endParaRPr lang="en-US" sz="900" dirty="0"/>
          </a:p>
        </p:txBody>
      </p:sp>
      <p:sp>
        <p:nvSpPr>
          <p:cNvPr id="19"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Tree>
    <p:extLst>
      <p:ext uri="{BB962C8B-B14F-4D97-AF65-F5344CB8AC3E}">
        <p14:creationId xmlns:p14="http://schemas.microsoft.com/office/powerpoint/2010/main" val="314358638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p:cNvSpPr txBox="1"/>
          <p:nvPr/>
        </p:nvSpPr>
        <p:spPr>
          <a:xfrm>
            <a:off x="304800" y="4724400"/>
            <a:ext cx="9296400" cy="1569660"/>
          </a:xfrm>
          <a:prstGeom prst="rect">
            <a:avLst/>
          </a:prstGeom>
          <a:noFill/>
        </p:spPr>
        <p:txBody>
          <a:bodyPr wrap="square" rtlCol="0">
            <a:spAutoFit/>
          </a:bodyPr>
          <a:lstStyle/>
          <a:p>
            <a:pPr marL="285750" indent="-285750" algn="just">
              <a:buFont typeface="Arial" pitchFamily="34" charset="0"/>
              <a:buChar char="•"/>
            </a:pPr>
            <a:r>
              <a:rPr lang="en-US" sz="1200" dirty="0" smtClean="0"/>
              <a:t>In this model</a:t>
            </a:r>
            <a:r>
              <a:rPr lang="en-US" sz="1200" smtClean="0"/>
              <a:t>, </a:t>
            </a:r>
            <a:r>
              <a:rPr lang="en-US" sz="1200" smtClean="0"/>
              <a:t>can </a:t>
            </a:r>
            <a:r>
              <a:rPr lang="en-US" sz="1200" dirty="0" smtClean="0"/>
              <a:t>apply for business user via Bank or Agent to set up a microfinance network. </a:t>
            </a:r>
          </a:p>
          <a:p>
            <a:pPr marL="285750" indent="-285750" algn="just">
              <a:buFont typeface="Arial" pitchFamily="34" charset="0"/>
              <a:buChar char="•"/>
            </a:pPr>
            <a:r>
              <a:rPr lang="en-US" sz="1200" dirty="0" smtClean="0"/>
              <a:t>A business user can have the sub business users under its network and connect with consumers via them.</a:t>
            </a:r>
          </a:p>
          <a:p>
            <a:pPr marL="285750" indent="-285750" algn="just">
              <a:buFont typeface="Arial" pitchFamily="34" charset="0"/>
              <a:buChar char="•"/>
            </a:pPr>
            <a:r>
              <a:rPr lang="en-US" sz="1200" dirty="0" smtClean="0"/>
              <a:t>The business user is to put the certain amount of money into the bank or agent that they want to transfer. And the business user can send the virtual money into the sub-business users’ accounts.</a:t>
            </a:r>
          </a:p>
          <a:p>
            <a:pPr marL="285750" indent="-285750" algn="just">
              <a:buFont typeface="Arial" pitchFamily="34" charset="0"/>
              <a:buChar char="•"/>
            </a:pPr>
            <a:r>
              <a:rPr lang="en-US" sz="1200" dirty="0" smtClean="0"/>
              <a:t>A customer can open a </a:t>
            </a:r>
            <a:r>
              <a:rPr lang="en-US" sz="1200" dirty="0" err="1" smtClean="0"/>
              <a:t>myKyat</a:t>
            </a:r>
            <a:r>
              <a:rPr lang="en-US" sz="1200" dirty="0" smtClean="0"/>
              <a:t> account via SMS, USSD or Mobile App. </a:t>
            </a:r>
          </a:p>
          <a:p>
            <a:pPr marL="285750" indent="-285750" algn="just">
              <a:buFont typeface="Arial" pitchFamily="34" charset="0"/>
              <a:buChar char="•"/>
            </a:pPr>
            <a:r>
              <a:rPr lang="en-US" sz="1200" dirty="0" smtClean="0"/>
              <a:t>And the customer can apply for loan/cash-in/cash-out at nearest sub-business user.</a:t>
            </a:r>
          </a:p>
          <a:p>
            <a:pPr marL="285750" indent="-285750" algn="just">
              <a:buFont typeface="Arial" pitchFamily="34" charset="0"/>
              <a:buChar char="•"/>
            </a:pPr>
            <a:r>
              <a:rPr lang="en-US" sz="1200" dirty="0"/>
              <a:t>Customer can text </a:t>
            </a:r>
            <a:r>
              <a:rPr lang="en-US" sz="1200" dirty="0" smtClean="0"/>
              <a:t>the business users’ phone numbers </a:t>
            </a:r>
            <a:r>
              <a:rPr lang="en-US" sz="1200" dirty="0"/>
              <a:t>to request money as well</a:t>
            </a:r>
            <a:r>
              <a:rPr lang="en-US" sz="1200" dirty="0" smtClean="0"/>
              <a:t>.</a:t>
            </a:r>
          </a:p>
          <a:p>
            <a:pPr marL="285750" indent="-285750" algn="just">
              <a:buFont typeface="Arial" pitchFamily="34" charset="0"/>
              <a:buChar char="•"/>
            </a:pPr>
            <a:r>
              <a:rPr lang="en-US" sz="1200" dirty="0" smtClean="0"/>
              <a:t>Every user can check the transaction online everyday via portal: https//portal.myKyat.com</a:t>
            </a:r>
          </a:p>
        </p:txBody>
      </p:sp>
      <p:cxnSp>
        <p:nvCxnSpPr>
          <p:cNvPr id="102" name="Straight Connector 101"/>
          <p:cNvCxnSpPr/>
          <p:nvPr/>
        </p:nvCxnSpPr>
        <p:spPr>
          <a:xfrm>
            <a:off x="1975744" y="3810000"/>
            <a:ext cx="1031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215861" y="3821502"/>
            <a:ext cx="93225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6553201" y="3810000"/>
            <a:ext cx="8799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5" idx="2"/>
          </p:cNvCxnSpPr>
          <p:nvPr/>
        </p:nvCxnSpPr>
        <p:spPr>
          <a:xfrm>
            <a:off x="2566723" y="3345048"/>
            <a:ext cx="0" cy="4764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6921144" y="3350047"/>
            <a:ext cx="13057" cy="47145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6" idx="2"/>
          </p:cNvCxnSpPr>
          <p:nvPr/>
        </p:nvCxnSpPr>
        <p:spPr>
          <a:xfrm>
            <a:off x="4662019" y="3345049"/>
            <a:ext cx="0" cy="4649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1626069" y="2038906"/>
            <a:ext cx="6222532" cy="2551588"/>
            <a:chOff x="2045611" y="1364359"/>
            <a:chExt cx="5906877" cy="2688895"/>
          </a:xfrm>
        </p:grpSpPr>
        <p:cxnSp>
          <p:nvCxnSpPr>
            <p:cNvPr id="14" name="Straight Connector 13"/>
            <p:cNvCxnSpPr>
              <a:stCxn id="4" idx="2"/>
            </p:cNvCxnSpPr>
            <p:nvPr/>
          </p:nvCxnSpPr>
          <p:spPr>
            <a:xfrm>
              <a:off x="4946506" y="1849890"/>
              <a:ext cx="577994" cy="976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7064086" y="2057974"/>
              <a:ext cx="0" cy="277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4156363" y="1364359"/>
              <a:ext cx="1580284" cy="485531"/>
            </a:xfrm>
            <a:prstGeom prst="roundRect">
              <a:avLst/>
            </a:prstGeom>
            <a:solidFill>
              <a:schemeClr val="tx2"/>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Business User</a:t>
              </a:r>
              <a:endParaRPr lang="en-US" dirty="0"/>
            </a:p>
          </p:txBody>
        </p:sp>
        <p:sp>
          <p:nvSpPr>
            <p:cNvPr id="5" name="Rounded Rectangle 4"/>
            <p:cNvSpPr/>
            <p:nvPr/>
          </p:nvSpPr>
          <p:spPr>
            <a:xfrm>
              <a:off x="2130305" y="2335422"/>
              <a:ext cx="1616484" cy="405365"/>
            </a:xfrm>
            <a:prstGeom prst="roundRect">
              <a:avLst/>
            </a:prstGeom>
            <a:solidFill>
              <a:schemeClr val="accent2">
                <a:lumMod val="75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Sub-Business User</a:t>
              </a:r>
              <a:endParaRPr lang="en-US" sz="1400" dirty="0"/>
            </a:p>
          </p:txBody>
        </p:sp>
        <p:sp>
          <p:nvSpPr>
            <p:cNvPr id="6" name="Rounded Rectangle 5"/>
            <p:cNvSpPr/>
            <p:nvPr/>
          </p:nvSpPr>
          <p:spPr>
            <a:xfrm>
              <a:off x="4156364" y="2335421"/>
              <a:ext cx="1542379" cy="405366"/>
            </a:xfrm>
            <a:prstGeom prst="roundRect">
              <a:avLst/>
            </a:prstGeom>
            <a:solidFill>
              <a:schemeClr val="accent2">
                <a:lumMod val="75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Sub-Business User</a:t>
              </a:r>
              <a:endParaRPr lang="en-US" sz="1400" dirty="0"/>
            </a:p>
          </p:txBody>
        </p:sp>
        <p:sp>
          <p:nvSpPr>
            <p:cNvPr id="7" name="Rounded Rectangle 6"/>
            <p:cNvSpPr/>
            <p:nvPr/>
          </p:nvSpPr>
          <p:spPr>
            <a:xfrm>
              <a:off x="6115916" y="2335422"/>
              <a:ext cx="1492546" cy="405366"/>
            </a:xfrm>
            <a:prstGeom prst="roundRect">
              <a:avLst/>
            </a:prstGeom>
            <a:solidFill>
              <a:schemeClr val="accent2">
                <a:lumMod val="75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Sub-Business User</a:t>
              </a:r>
              <a:endParaRPr lang="en-US" sz="1400" dirty="0"/>
            </a:p>
          </p:txBody>
        </p:sp>
        <p:cxnSp>
          <p:nvCxnSpPr>
            <p:cNvPr id="12" name="Straight Connector 11"/>
            <p:cNvCxnSpPr/>
            <p:nvPr/>
          </p:nvCxnSpPr>
          <p:spPr>
            <a:xfrm>
              <a:off x="2923742" y="2057974"/>
              <a:ext cx="41403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2920448" y="2057974"/>
              <a:ext cx="3294" cy="27744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945313" y="2057974"/>
              <a:ext cx="0" cy="277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9" idx="0"/>
            </p:cNvCxnSpPr>
            <p:nvPr/>
          </p:nvCxnSpPr>
          <p:spPr>
            <a:xfrm flipH="1" flipV="1">
              <a:off x="2377547" y="3230760"/>
              <a:ext cx="2" cy="19824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362928" y="3230760"/>
              <a:ext cx="0" cy="21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504028" y="3230760"/>
              <a:ext cx="1" cy="2144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388987" y="3242881"/>
              <a:ext cx="0" cy="2023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6722800" y="3242881"/>
              <a:ext cx="363" cy="2023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558123" y="3230760"/>
              <a:ext cx="2959" cy="2040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4" idx="2"/>
            </p:cNvCxnSpPr>
            <p:nvPr/>
          </p:nvCxnSpPr>
          <p:spPr>
            <a:xfrm flipH="1">
              <a:off x="4945314" y="1849890"/>
              <a:ext cx="1192" cy="20808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2045611" y="3429000"/>
              <a:ext cx="698789" cy="624254"/>
              <a:chOff x="1580422" y="4081875"/>
              <a:chExt cx="698789" cy="624254"/>
            </a:xfrm>
          </p:grpSpPr>
          <p:sp>
            <p:nvSpPr>
              <p:cNvPr id="19" name="Oval 18"/>
              <p:cNvSpPr/>
              <p:nvPr/>
            </p:nvSpPr>
            <p:spPr>
              <a:xfrm>
                <a:off x="1627908" y="4081875"/>
                <a:ext cx="568902" cy="624254"/>
              </a:xfrm>
              <a:prstGeom prst="ellipse">
                <a:avLst/>
              </a:prstGeom>
              <a:solidFill>
                <a:schemeClr val="bg2">
                  <a:lumMod val="5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smtClean="0"/>
              </a:p>
            </p:txBody>
          </p:sp>
          <p:sp>
            <p:nvSpPr>
              <p:cNvPr id="46" name="TextBox 45"/>
              <p:cNvSpPr txBox="1"/>
              <p:nvPr/>
            </p:nvSpPr>
            <p:spPr>
              <a:xfrm>
                <a:off x="1580422" y="4276509"/>
                <a:ext cx="698789" cy="267580"/>
              </a:xfrm>
              <a:prstGeom prst="rect">
                <a:avLst/>
              </a:prstGeom>
              <a:noFill/>
            </p:spPr>
            <p:txBody>
              <a:bodyPr wrap="square" rtlCol="0">
                <a:spAutoFit/>
              </a:bodyPr>
              <a:lstStyle/>
              <a:p>
                <a:r>
                  <a:rPr lang="en-US" sz="1050" dirty="0" smtClean="0">
                    <a:solidFill>
                      <a:schemeClr val="bg1"/>
                    </a:solidFill>
                  </a:rPr>
                  <a:t>Customer</a:t>
                </a:r>
                <a:endParaRPr lang="en-US" sz="1050" dirty="0">
                  <a:solidFill>
                    <a:schemeClr val="bg1"/>
                  </a:solidFill>
                </a:endParaRPr>
              </a:p>
            </p:txBody>
          </p:sp>
        </p:grpSp>
        <p:grpSp>
          <p:nvGrpSpPr>
            <p:cNvPr id="49" name="Group 48"/>
            <p:cNvGrpSpPr/>
            <p:nvPr/>
          </p:nvGrpSpPr>
          <p:grpSpPr>
            <a:xfrm>
              <a:off x="3033738" y="3429000"/>
              <a:ext cx="698789" cy="624254"/>
              <a:chOff x="1589204" y="4081875"/>
              <a:chExt cx="698789" cy="624254"/>
            </a:xfrm>
          </p:grpSpPr>
          <p:sp>
            <p:nvSpPr>
              <p:cNvPr id="50" name="Oval 49"/>
              <p:cNvSpPr/>
              <p:nvPr/>
            </p:nvSpPr>
            <p:spPr>
              <a:xfrm>
                <a:off x="1627908" y="4081875"/>
                <a:ext cx="568902" cy="624254"/>
              </a:xfrm>
              <a:prstGeom prst="ellipse">
                <a:avLst/>
              </a:prstGeom>
              <a:solidFill>
                <a:schemeClr val="bg2">
                  <a:lumMod val="5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smtClean="0"/>
              </a:p>
            </p:txBody>
          </p:sp>
          <p:sp>
            <p:nvSpPr>
              <p:cNvPr id="51" name="TextBox 50"/>
              <p:cNvSpPr txBox="1"/>
              <p:nvPr/>
            </p:nvSpPr>
            <p:spPr>
              <a:xfrm>
                <a:off x="1589204" y="4269547"/>
                <a:ext cx="698789" cy="267580"/>
              </a:xfrm>
              <a:prstGeom prst="rect">
                <a:avLst/>
              </a:prstGeom>
              <a:noFill/>
            </p:spPr>
            <p:txBody>
              <a:bodyPr wrap="square" rtlCol="0">
                <a:spAutoFit/>
              </a:bodyPr>
              <a:lstStyle/>
              <a:p>
                <a:r>
                  <a:rPr lang="en-US" sz="1050" dirty="0" smtClean="0">
                    <a:solidFill>
                      <a:schemeClr val="bg1"/>
                    </a:solidFill>
                  </a:rPr>
                  <a:t>Customer</a:t>
                </a:r>
                <a:endParaRPr lang="en-US" sz="1050" dirty="0">
                  <a:solidFill>
                    <a:schemeClr val="bg1"/>
                  </a:solidFill>
                </a:endParaRPr>
              </a:p>
            </p:txBody>
          </p:sp>
        </p:grpSp>
        <p:grpSp>
          <p:nvGrpSpPr>
            <p:cNvPr id="52" name="Group 51"/>
            <p:cNvGrpSpPr/>
            <p:nvPr/>
          </p:nvGrpSpPr>
          <p:grpSpPr>
            <a:xfrm>
              <a:off x="4143313" y="3429000"/>
              <a:ext cx="698789" cy="624254"/>
              <a:chOff x="1568768" y="4081875"/>
              <a:chExt cx="698789" cy="624254"/>
            </a:xfrm>
          </p:grpSpPr>
          <p:sp>
            <p:nvSpPr>
              <p:cNvPr id="53" name="Oval 52"/>
              <p:cNvSpPr/>
              <p:nvPr/>
            </p:nvSpPr>
            <p:spPr>
              <a:xfrm>
                <a:off x="1627908" y="4081875"/>
                <a:ext cx="568902" cy="624254"/>
              </a:xfrm>
              <a:prstGeom prst="ellipse">
                <a:avLst/>
              </a:prstGeom>
              <a:solidFill>
                <a:schemeClr val="bg2">
                  <a:lumMod val="5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smtClean="0"/>
              </a:p>
            </p:txBody>
          </p:sp>
          <p:sp>
            <p:nvSpPr>
              <p:cNvPr id="54" name="TextBox 53"/>
              <p:cNvSpPr txBox="1"/>
              <p:nvPr/>
            </p:nvSpPr>
            <p:spPr>
              <a:xfrm>
                <a:off x="1568768" y="4286280"/>
                <a:ext cx="698789" cy="267580"/>
              </a:xfrm>
              <a:prstGeom prst="rect">
                <a:avLst/>
              </a:prstGeom>
              <a:noFill/>
            </p:spPr>
            <p:txBody>
              <a:bodyPr wrap="square" rtlCol="0">
                <a:spAutoFit/>
              </a:bodyPr>
              <a:lstStyle/>
              <a:p>
                <a:r>
                  <a:rPr lang="en-US" sz="1050" dirty="0" smtClean="0">
                    <a:solidFill>
                      <a:schemeClr val="bg1"/>
                    </a:solidFill>
                  </a:rPr>
                  <a:t>Customer</a:t>
                </a:r>
                <a:endParaRPr lang="en-US" sz="1050" dirty="0">
                  <a:solidFill>
                    <a:schemeClr val="bg1"/>
                  </a:solidFill>
                </a:endParaRPr>
              </a:p>
            </p:txBody>
          </p:sp>
        </p:grpSp>
        <p:grpSp>
          <p:nvGrpSpPr>
            <p:cNvPr id="55" name="Group 54"/>
            <p:cNvGrpSpPr/>
            <p:nvPr/>
          </p:nvGrpSpPr>
          <p:grpSpPr>
            <a:xfrm>
              <a:off x="5105400" y="3429000"/>
              <a:ext cx="698789" cy="624254"/>
              <a:chOff x="1603466" y="4081875"/>
              <a:chExt cx="698789" cy="624254"/>
            </a:xfrm>
          </p:grpSpPr>
          <p:sp>
            <p:nvSpPr>
              <p:cNvPr id="56" name="Oval 55"/>
              <p:cNvSpPr/>
              <p:nvPr/>
            </p:nvSpPr>
            <p:spPr>
              <a:xfrm>
                <a:off x="1627908" y="4081875"/>
                <a:ext cx="568902" cy="624254"/>
              </a:xfrm>
              <a:prstGeom prst="ellipse">
                <a:avLst/>
              </a:prstGeom>
              <a:solidFill>
                <a:schemeClr val="bg2">
                  <a:lumMod val="5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smtClean="0"/>
              </a:p>
            </p:txBody>
          </p:sp>
          <p:sp>
            <p:nvSpPr>
              <p:cNvPr id="57" name="TextBox 56"/>
              <p:cNvSpPr txBox="1"/>
              <p:nvPr/>
            </p:nvSpPr>
            <p:spPr>
              <a:xfrm>
                <a:off x="1603466" y="4286280"/>
                <a:ext cx="698789" cy="267580"/>
              </a:xfrm>
              <a:prstGeom prst="rect">
                <a:avLst/>
              </a:prstGeom>
              <a:noFill/>
            </p:spPr>
            <p:txBody>
              <a:bodyPr wrap="square" rtlCol="0">
                <a:spAutoFit/>
              </a:bodyPr>
              <a:lstStyle/>
              <a:p>
                <a:r>
                  <a:rPr lang="en-US" sz="1050" dirty="0" smtClean="0">
                    <a:solidFill>
                      <a:schemeClr val="bg1"/>
                    </a:solidFill>
                  </a:rPr>
                  <a:t>Customer</a:t>
                </a:r>
                <a:endParaRPr lang="en-US" sz="1050" dirty="0">
                  <a:solidFill>
                    <a:schemeClr val="bg1"/>
                  </a:solidFill>
                </a:endParaRPr>
              </a:p>
            </p:txBody>
          </p:sp>
        </p:grpSp>
        <p:grpSp>
          <p:nvGrpSpPr>
            <p:cNvPr id="58" name="Group 57"/>
            <p:cNvGrpSpPr/>
            <p:nvPr/>
          </p:nvGrpSpPr>
          <p:grpSpPr>
            <a:xfrm>
              <a:off x="6385684" y="3429000"/>
              <a:ext cx="698789" cy="624254"/>
              <a:chOff x="1829939" y="4081875"/>
              <a:chExt cx="698789" cy="624254"/>
            </a:xfrm>
          </p:grpSpPr>
          <p:sp>
            <p:nvSpPr>
              <p:cNvPr id="59" name="Oval 58"/>
              <p:cNvSpPr/>
              <p:nvPr/>
            </p:nvSpPr>
            <p:spPr>
              <a:xfrm>
                <a:off x="1887491" y="4081875"/>
                <a:ext cx="568902" cy="624254"/>
              </a:xfrm>
              <a:prstGeom prst="ellipse">
                <a:avLst/>
              </a:prstGeom>
              <a:solidFill>
                <a:schemeClr val="bg2">
                  <a:lumMod val="5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smtClean="0"/>
              </a:p>
            </p:txBody>
          </p:sp>
          <p:sp>
            <p:nvSpPr>
              <p:cNvPr id="60" name="TextBox 59"/>
              <p:cNvSpPr txBox="1"/>
              <p:nvPr/>
            </p:nvSpPr>
            <p:spPr>
              <a:xfrm>
                <a:off x="1829939" y="4286280"/>
                <a:ext cx="698789" cy="267580"/>
              </a:xfrm>
              <a:prstGeom prst="rect">
                <a:avLst/>
              </a:prstGeom>
              <a:noFill/>
            </p:spPr>
            <p:txBody>
              <a:bodyPr wrap="square" rtlCol="0">
                <a:spAutoFit/>
              </a:bodyPr>
              <a:lstStyle/>
              <a:p>
                <a:r>
                  <a:rPr lang="en-US" sz="1050" dirty="0" smtClean="0">
                    <a:solidFill>
                      <a:schemeClr val="bg1"/>
                    </a:solidFill>
                  </a:rPr>
                  <a:t>Customer</a:t>
                </a:r>
                <a:endParaRPr lang="en-US" sz="1050" dirty="0">
                  <a:solidFill>
                    <a:schemeClr val="bg1"/>
                  </a:solidFill>
                </a:endParaRPr>
              </a:p>
            </p:txBody>
          </p:sp>
        </p:grpSp>
        <p:grpSp>
          <p:nvGrpSpPr>
            <p:cNvPr id="61" name="Group 60"/>
            <p:cNvGrpSpPr/>
            <p:nvPr/>
          </p:nvGrpSpPr>
          <p:grpSpPr>
            <a:xfrm>
              <a:off x="7253699" y="3418593"/>
              <a:ext cx="698789" cy="624254"/>
              <a:chOff x="1783554" y="4071468"/>
              <a:chExt cx="698789" cy="624254"/>
            </a:xfrm>
          </p:grpSpPr>
          <p:sp>
            <p:nvSpPr>
              <p:cNvPr id="62" name="Oval 61"/>
              <p:cNvSpPr/>
              <p:nvPr/>
            </p:nvSpPr>
            <p:spPr>
              <a:xfrm>
                <a:off x="1831331" y="4071468"/>
                <a:ext cx="568902" cy="624254"/>
              </a:xfrm>
              <a:prstGeom prst="ellipse">
                <a:avLst/>
              </a:prstGeom>
              <a:solidFill>
                <a:schemeClr val="bg2">
                  <a:lumMod val="5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smtClean="0"/>
              </a:p>
            </p:txBody>
          </p:sp>
          <p:sp>
            <p:nvSpPr>
              <p:cNvPr id="63" name="TextBox 62"/>
              <p:cNvSpPr txBox="1"/>
              <p:nvPr/>
            </p:nvSpPr>
            <p:spPr>
              <a:xfrm>
                <a:off x="1783554" y="4286280"/>
                <a:ext cx="698789" cy="267580"/>
              </a:xfrm>
              <a:prstGeom prst="rect">
                <a:avLst/>
              </a:prstGeom>
              <a:noFill/>
            </p:spPr>
            <p:txBody>
              <a:bodyPr wrap="square" rtlCol="0">
                <a:spAutoFit/>
              </a:bodyPr>
              <a:lstStyle/>
              <a:p>
                <a:r>
                  <a:rPr lang="en-US" sz="1050" dirty="0" smtClean="0">
                    <a:solidFill>
                      <a:schemeClr val="bg1"/>
                    </a:solidFill>
                  </a:rPr>
                  <a:t>Customer</a:t>
                </a:r>
                <a:endParaRPr lang="en-US" sz="1050" dirty="0">
                  <a:solidFill>
                    <a:schemeClr val="bg1"/>
                  </a:solidFill>
                </a:endParaRPr>
              </a:p>
            </p:txBody>
          </p:sp>
        </p:grpSp>
      </p:grpSp>
      <p:pic>
        <p:nvPicPr>
          <p:cNvPr id="91" name="Picture 3" descr="C:\Users\zweoak.soe\Pictures\mobile money\10541814_714952315265132_6818865139903882729_n (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400" y="1059859"/>
            <a:ext cx="1600200" cy="1378542"/>
          </a:xfrm>
          <a:prstGeom prst="rect">
            <a:avLst/>
          </a:prstGeom>
          <a:noFill/>
          <a:extLst>
            <a:ext uri="{909E8E84-426E-40DD-AFC4-6F175D3DCCD1}">
              <a14:hiddenFill xmlns:a14="http://schemas.microsoft.com/office/drawing/2010/main">
                <a:solidFill>
                  <a:srgbClr val="FFFFFF"/>
                </a:solidFill>
              </a14:hiddenFill>
            </a:ext>
          </a:extLst>
        </p:spPr>
      </p:pic>
      <p:cxnSp>
        <p:nvCxnSpPr>
          <p:cNvPr id="132" name="Elbow Connector 131"/>
          <p:cNvCxnSpPr>
            <a:stCxn id="4" idx="3"/>
          </p:cNvCxnSpPr>
          <p:nvPr/>
        </p:nvCxnSpPr>
        <p:spPr>
          <a:xfrm flipV="1">
            <a:off x="5514350" y="1749130"/>
            <a:ext cx="2410451" cy="520145"/>
          </a:xfrm>
          <a:prstGeom prst="bentConnector3">
            <a:avLst/>
          </a:prstGeom>
          <a:ln w="127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82550" y="438095"/>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Operating as a Business User</a:t>
            </a:r>
            <a:endParaRPr lang="en-US" sz="2400" dirty="0">
              <a:solidFill>
                <a:schemeClr val="tx2">
                  <a:lumMod val="50000"/>
                </a:schemeClr>
              </a:solidFill>
            </a:endParaRPr>
          </a:p>
        </p:txBody>
      </p:sp>
      <p:sp>
        <p:nvSpPr>
          <p:cNvPr id="67" name="TextBox 66"/>
          <p:cNvSpPr txBox="1"/>
          <p:nvPr/>
        </p:nvSpPr>
        <p:spPr>
          <a:xfrm>
            <a:off x="82550" y="6477000"/>
            <a:ext cx="7099300" cy="230832"/>
          </a:xfrm>
          <a:prstGeom prst="rect">
            <a:avLst/>
          </a:prstGeom>
          <a:noFill/>
          <a:ln>
            <a:noFill/>
          </a:ln>
        </p:spPr>
        <p:txBody>
          <a:bodyPr wrap="square" rtlCol="0">
            <a:spAutoFit/>
          </a:bodyPr>
          <a:lstStyle/>
          <a:p>
            <a:r>
              <a:rPr lang="en-US" sz="900" dirty="0" smtClean="0"/>
              <a:t>Source: </a:t>
            </a:r>
            <a:r>
              <a:rPr lang="en-US" sz="900" dirty="0" err="1" smtClean="0"/>
              <a:t>myKyat</a:t>
            </a:r>
            <a:endParaRPr lang="en-US" sz="900" dirty="0"/>
          </a:p>
        </p:txBody>
      </p:sp>
      <p:sp>
        <p:nvSpPr>
          <p:cNvPr id="68"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Tree>
    <p:extLst>
      <p:ext uri="{BB962C8B-B14F-4D97-AF65-F5344CB8AC3E}">
        <p14:creationId xmlns:p14="http://schemas.microsoft.com/office/powerpoint/2010/main" val="244650808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1" y="1776905"/>
            <a:ext cx="9372600" cy="4413388"/>
          </a:xfrm>
          <a:prstGeom prst="rect">
            <a:avLst/>
          </a:prstGeom>
          <a:noFill/>
        </p:spPr>
        <p:txBody>
          <a:bodyPr wrap="square" rtlCol="0">
            <a:spAutoFit/>
          </a:bodyPr>
          <a:lstStyle/>
          <a:p>
            <a:pPr marL="171450" indent="-171450" algn="just">
              <a:lnSpc>
                <a:spcPct val="114000"/>
              </a:lnSpc>
              <a:buFont typeface="Arial" pitchFamily="34" charset="0"/>
              <a:buChar char="•"/>
            </a:pPr>
            <a:endParaRPr lang="en-US" sz="1200" dirty="0">
              <a:solidFill>
                <a:prstClr val="black"/>
              </a:solidFill>
            </a:endParaRPr>
          </a:p>
          <a:p>
            <a:pPr marL="171450" indent="-171450" algn="just">
              <a:lnSpc>
                <a:spcPct val="114000"/>
              </a:lnSpc>
              <a:buFont typeface="Arial" pitchFamily="34" charset="0"/>
              <a:buChar char="•"/>
            </a:pPr>
            <a:endParaRPr lang="en-US" sz="1200" dirty="0" smtClean="0">
              <a:solidFill>
                <a:prstClr val="black"/>
              </a:solidFill>
            </a:endParaRPr>
          </a:p>
          <a:p>
            <a:pPr marL="171450" indent="-171450" algn="just">
              <a:lnSpc>
                <a:spcPct val="114000"/>
              </a:lnSpc>
              <a:buFont typeface="Arial" pitchFamily="34" charset="0"/>
              <a:buChar char="•"/>
            </a:pPr>
            <a:endParaRPr lang="en-US" sz="1200" dirty="0" smtClean="0">
              <a:solidFill>
                <a:prstClr val="black"/>
              </a:solidFill>
            </a:endParaRPr>
          </a:p>
          <a:p>
            <a:pPr marL="171450" indent="-171450" algn="just">
              <a:lnSpc>
                <a:spcPct val="114000"/>
              </a:lnSpc>
              <a:buFont typeface="Arial" pitchFamily="34" charset="0"/>
              <a:buChar char="•"/>
            </a:pPr>
            <a:endParaRPr lang="en-US" sz="1200" dirty="0">
              <a:solidFill>
                <a:prstClr val="black"/>
              </a:solidFill>
            </a:endParaRPr>
          </a:p>
          <a:p>
            <a:pPr marL="171450" indent="-171450" algn="just">
              <a:lnSpc>
                <a:spcPct val="114000"/>
              </a:lnSpc>
              <a:buFont typeface="Arial" pitchFamily="34" charset="0"/>
              <a:buChar char="•"/>
            </a:pPr>
            <a:endParaRPr lang="en-US" sz="1200" dirty="0" smtClean="0">
              <a:solidFill>
                <a:prstClr val="black"/>
              </a:solidFill>
            </a:endParaRPr>
          </a:p>
          <a:p>
            <a:pPr algn="just">
              <a:lnSpc>
                <a:spcPct val="114000"/>
              </a:lnSpc>
            </a:pPr>
            <a:endParaRPr lang="en-US" sz="1200" dirty="0" smtClean="0">
              <a:solidFill>
                <a:prstClr val="black"/>
              </a:solidFill>
            </a:endParaRPr>
          </a:p>
          <a:p>
            <a:pPr marL="171450" indent="-171450" algn="just">
              <a:lnSpc>
                <a:spcPct val="114000"/>
              </a:lnSpc>
              <a:buFont typeface="Arial" pitchFamily="34" charset="0"/>
              <a:buChar char="•"/>
            </a:pPr>
            <a:endParaRPr lang="en-US" sz="1200" dirty="0" smtClean="0">
              <a:solidFill>
                <a:prstClr val="black"/>
              </a:solidFill>
            </a:endParaRPr>
          </a:p>
          <a:p>
            <a:pPr marL="171450" indent="-171450" algn="just">
              <a:lnSpc>
                <a:spcPct val="114000"/>
              </a:lnSpc>
              <a:buFont typeface="Arial" pitchFamily="34" charset="0"/>
              <a:buChar char="•"/>
            </a:pPr>
            <a:endParaRPr lang="en-US" sz="1200" dirty="0">
              <a:solidFill>
                <a:prstClr val="black"/>
              </a:solidFill>
            </a:endParaRPr>
          </a:p>
          <a:p>
            <a:pPr marL="171450" indent="-171450" algn="just">
              <a:lnSpc>
                <a:spcPct val="114000"/>
              </a:lnSpc>
              <a:buFont typeface="Arial" pitchFamily="34" charset="0"/>
              <a:buChar char="•"/>
            </a:pPr>
            <a:endParaRPr lang="en-US" sz="1200" dirty="0" smtClean="0">
              <a:solidFill>
                <a:prstClr val="black"/>
              </a:solidFill>
            </a:endParaRPr>
          </a:p>
          <a:p>
            <a:pPr marL="171450" indent="-171450" algn="just">
              <a:lnSpc>
                <a:spcPct val="114000"/>
              </a:lnSpc>
              <a:buFont typeface="Arial" pitchFamily="34" charset="0"/>
              <a:buChar char="•"/>
            </a:pPr>
            <a:endParaRPr lang="en-US" sz="1200" dirty="0">
              <a:solidFill>
                <a:prstClr val="black"/>
              </a:solidFill>
            </a:endParaRPr>
          </a:p>
          <a:p>
            <a:pPr marL="171450" indent="-171450" algn="just">
              <a:lnSpc>
                <a:spcPct val="150000"/>
              </a:lnSpc>
              <a:buFont typeface="Arial" pitchFamily="34" charset="0"/>
              <a:buChar char="•"/>
            </a:pPr>
            <a:r>
              <a:rPr lang="en-US" sz="1200" dirty="0" smtClean="0">
                <a:solidFill>
                  <a:prstClr val="black"/>
                </a:solidFill>
              </a:rPr>
              <a:t>Fixed </a:t>
            </a:r>
            <a:r>
              <a:rPr lang="en-US" sz="1200" dirty="0">
                <a:solidFill>
                  <a:prstClr val="black"/>
                </a:solidFill>
              </a:rPr>
              <a:t>landline connections have grown to 11.6 million as of September 2014 from 1.64 million in 2010-2011FY. </a:t>
            </a:r>
            <a:endParaRPr lang="en-US" sz="1200" dirty="0" smtClean="0">
              <a:solidFill>
                <a:prstClr val="black"/>
              </a:solidFill>
            </a:endParaRPr>
          </a:p>
          <a:p>
            <a:pPr marL="171450" indent="-171450" algn="just">
              <a:lnSpc>
                <a:spcPct val="150000"/>
              </a:lnSpc>
              <a:buFont typeface="Arial" pitchFamily="34" charset="0"/>
              <a:buChar char="•"/>
            </a:pPr>
            <a:r>
              <a:rPr lang="en-US" sz="1200" dirty="0" smtClean="0">
                <a:solidFill>
                  <a:prstClr val="black"/>
                </a:solidFill>
              </a:rPr>
              <a:t>MPT has the largest market share in terms of mobile and internet penetration. It also has the most infrastructure compared to the new comers, </a:t>
            </a:r>
            <a:r>
              <a:rPr lang="en-US" sz="1200" dirty="0" err="1" smtClean="0">
                <a:solidFill>
                  <a:prstClr val="black"/>
                </a:solidFill>
              </a:rPr>
              <a:t>Ooredoo</a:t>
            </a:r>
            <a:r>
              <a:rPr lang="en-US" sz="1200" dirty="0" smtClean="0">
                <a:solidFill>
                  <a:prstClr val="black"/>
                </a:solidFill>
              </a:rPr>
              <a:t> and Telenor. It has teamed up with Japan based KDDI which is a strategic alliance as MPT’s infrastructure and KDDI’s technology will enhance the competence of the team against the other operators.</a:t>
            </a:r>
          </a:p>
          <a:p>
            <a:pPr marL="171450" indent="-171450" algn="just">
              <a:lnSpc>
                <a:spcPct val="150000"/>
              </a:lnSpc>
              <a:buFont typeface="Arial" pitchFamily="34" charset="0"/>
              <a:buChar char="•"/>
            </a:pPr>
            <a:r>
              <a:rPr lang="en-US" sz="1200" dirty="0" smtClean="0">
                <a:solidFill>
                  <a:prstClr val="black"/>
                </a:solidFill>
              </a:rPr>
              <a:t>However, being the most expensive operator in terms of mobile usage and data plan, a large portion of its users has switched to Telenor and </a:t>
            </a:r>
            <a:r>
              <a:rPr lang="en-US" sz="1200" dirty="0" err="1" smtClean="0">
                <a:solidFill>
                  <a:prstClr val="black"/>
                </a:solidFill>
              </a:rPr>
              <a:t>Ooredoo</a:t>
            </a:r>
            <a:r>
              <a:rPr lang="en-US" sz="1200" dirty="0" smtClean="0">
                <a:solidFill>
                  <a:prstClr val="black"/>
                </a:solidFill>
              </a:rPr>
              <a:t>.</a:t>
            </a:r>
          </a:p>
          <a:p>
            <a:pPr marL="171450" indent="-171450" algn="just">
              <a:lnSpc>
                <a:spcPct val="150000"/>
              </a:lnSpc>
              <a:buFont typeface="Arial" pitchFamily="34" charset="0"/>
              <a:buChar char="•"/>
            </a:pPr>
            <a:r>
              <a:rPr lang="en-US" sz="1200" dirty="0" smtClean="0">
                <a:solidFill>
                  <a:prstClr val="black"/>
                </a:solidFill>
              </a:rPr>
              <a:t>Comparing the two new entrants, Telenor has slightly more users as it provides both 2G and 3G networks while </a:t>
            </a:r>
            <a:r>
              <a:rPr lang="en-US" sz="1200" dirty="0" err="1" smtClean="0">
                <a:solidFill>
                  <a:prstClr val="black"/>
                </a:solidFill>
              </a:rPr>
              <a:t>Ooredoo</a:t>
            </a:r>
            <a:r>
              <a:rPr lang="en-US" sz="1200" dirty="0" smtClean="0">
                <a:solidFill>
                  <a:prstClr val="black"/>
                </a:solidFill>
              </a:rPr>
              <a:t> only offers 3G which works on high model handsets only.</a:t>
            </a:r>
            <a:endParaRPr lang="en-US" sz="1200" dirty="0">
              <a:solidFill>
                <a:prstClr val="black"/>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088998640"/>
              </p:ext>
            </p:extLst>
          </p:nvPr>
        </p:nvGraphicFramePr>
        <p:xfrm>
          <a:off x="4800601" y="1676401"/>
          <a:ext cx="4876800" cy="1775461"/>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481797">
                  <a:extLst>
                    <a:ext uri="{9D8B030D-6E8A-4147-A177-3AD203B41FA5}">
                      <a16:colId xmlns:a16="http://schemas.microsoft.com/office/drawing/2014/main" val="20001"/>
                    </a:ext>
                  </a:extLst>
                </a:gridCol>
                <a:gridCol w="1125415">
                  <a:extLst>
                    <a:ext uri="{9D8B030D-6E8A-4147-A177-3AD203B41FA5}">
                      <a16:colId xmlns:a16="http://schemas.microsoft.com/office/drawing/2014/main" val="20002"/>
                    </a:ext>
                  </a:extLst>
                </a:gridCol>
                <a:gridCol w="1050388">
                  <a:extLst>
                    <a:ext uri="{9D8B030D-6E8A-4147-A177-3AD203B41FA5}">
                      <a16:colId xmlns:a16="http://schemas.microsoft.com/office/drawing/2014/main" val="20003"/>
                    </a:ext>
                  </a:extLst>
                </a:gridCol>
              </a:tblGrid>
              <a:tr h="368853">
                <a:tc>
                  <a:txBody>
                    <a:bodyPr/>
                    <a:lstStyle/>
                    <a:p>
                      <a:r>
                        <a:rPr lang="en-US" sz="1200" dirty="0" smtClean="0"/>
                        <a:t>Network</a:t>
                      </a:r>
                      <a:endParaRPr lang="en-US" sz="1200" dirty="0"/>
                    </a:p>
                  </a:txBody>
                  <a:tcPr/>
                </a:tc>
                <a:tc>
                  <a:txBody>
                    <a:bodyPr/>
                    <a:lstStyle/>
                    <a:p>
                      <a:r>
                        <a:rPr lang="en-US" sz="1200" dirty="0" smtClean="0"/>
                        <a:t>Operator</a:t>
                      </a:r>
                      <a:endParaRPr lang="en-US" sz="1200" dirty="0"/>
                    </a:p>
                  </a:txBody>
                  <a:tcPr/>
                </a:tc>
                <a:tc>
                  <a:txBody>
                    <a:bodyPr/>
                    <a:lstStyle/>
                    <a:p>
                      <a:r>
                        <a:rPr lang="en-US" sz="1200" dirty="0" smtClean="0"/>
                        <a:t>No of</a:t>
                      </a:r>
                      <a:r>
                        <a:rPr lang="en-US" sz="1200" baseline="0" dirty="0" smtClean="0"/>
                        <a:t> users</a:t>
                      </a:r>
                      <a:endParaRPr lang="en-US" sz="1200" dirty="0"/>
                    </a:p>
                  </a:txBody>
                  <a:tcPr/>
                </a:tc>
                <a:tc>
                  <a:txBody>
                    <a:bodyPr/>
                    <a:lstStyle/>
                    <a:p>
                      <a:r>
                        <a:rPr lang="en-US" sz="1200" dirty="0" smtClean="0"/>
                        <a:t>% share</a:t>
                      </a:r>
                      <a:endParaRPr lang="en-US" sz="1200" dirty="0"/>
                    </a:p>
                  </a:txBody>
                  <a:tcPr/>
                </a:tc>
                <a:extLst>
                  <a:ext uri="{0D108BD9-81ED-4DB2-BD59-A6C34878D82A}">
                    <a16:rowId xmlns:a16="http://schemas.microsoft.com/office/drawing/2014/main" val="10000"/>
                  </a:ext>
                </a:extLst>
              </a:tr>
              <a:tr h="344264">
                <a:tc>
                  <a:txBody>
                    <a:bodyPr/>
                    <a:lstStyle/>
                    <a:p>
                      <a:r>
                        <a:rPr lang="en-US" sz="1050" dirty="0" smtClean="0"/>
                        <a:t>GSM</a:t>
                      </a:r>
                      <a:endParaRPr lang="en-US" sz="1050" dirty="0"/>
                    </a:p>
                  </a:txBody>
                  <a:tcPr>
                    <a:solidFill>
                      <a:srgbClr val="C6D9F1"/>
                    </a:solidFill>
                  </a:tcPr>
                </a:tc>
                <a:tc>
                  <a:txBody>
                    <a:bodyPr/>
                    <a:lstStyle/>
                    <a:p>
                      <a:r>
                        <a:rPr lang="en-US" sz="1050" dirty="0" smtClean="0"/>
                        <a:t>MPT, Telenor</a:t>
                      </a:r>
                      <a:endParaRPr lang="en-US" sz="1050" dirty="0"/>
                    </a:p>
                  </a:txBody>
                  <a:tcPr>
                    <a:solidFill>
                      <a:srgbClr val="C6D9F1"/>
                    </a:solidFill>
                  </a:tcPr>
                </a:tc>
                <a:tc>
                  <a:txBody>
                    <a:bodyPr/>
                    <a:lstStyle/>
                    <a:p>
                      <a:r>
                        <a:rPr lang="en-US" sz="1050" dirty="0" smtClean="0"/>
                        <a:t>1,870,000</a:t>
                      </a:r>
                      <a:endParaRPr lang="en-US" sz="1050" dirty="0"/>
                    </a:p>
                  </a:txBody>
                  <a:tcPr>
                    <a:solidFill>
                      <a:srgbClr val="C6D9F1"/>
                    </a:solidFill>
                  </a:tcPr>
                </a:tc>
                <a:tc>
                  <a:txBody>
                    <a:bodyPr/>
                    <a:lstStyle/>
                    <a:p>
                      <a:r>
                        <a:rPr lang="en-US" sz="1050" dirty="0" smtClean="0"/>
                        <a:t>71%</a:t>
                      </a:r>
                      <a:endParaRPr lang="en-US" sz="1050" dirty="0"/>
                    </a:p>
                  </a:txBody>
                  <a:tcPr>
                    <a:solidFill>
                      <a:srgbClr val="C6D9F1"/>
                    </a:solidFill>
                  </a:tcPr>
                </a:tc>
                <a:extLst>
                  <a:ext uri="{0D108BD9-81ED-4DB2-BD59-A6C34878D82A}">
                    <a16:rowId xmlns:a16="http://schemas.microsoft.com/office/drawing/2014/main" val="10001"/>
                  </a:ext>
                </a:extLst>
              </a:tr>
              <a:tr h="344264">
                <a:tc>
                  <a:txBody>
                    <a:bodyPr/>
                    <a:lstStyle/>
                    <a:p>
                      <a:r>
                        <a:rPr lang="en-US" sz="1050" dirty="0" smtClean="0"/>
                        <a:t>CDMA 800 MHz</a:t>
                      </a:r>
                    </a:p>
                  </a:txBody>
                  <a:tcPr>
                    <a:solidFill>
                      <a:srgbClr val="E9EDF4"/>
                    </a:solidFill>
                  </a:tcPr>
                </a:tc>
                <a:tc>
                  <a:txBody>
                    <a:bodyPr/>
                    <a:lstStyle/>
                    <a:p>
                      <a:r>
                        <a:rPr lang="en-US" sz="1050" dirty="0" smtClean="0"/>
                        <a:t>MPT</a:t>
                      </a:r>
                    </a:p>
                  </a:txBody>
                  <a:tcPr>
                    <a:solidFill>
                      <a:srgbClr val="E9EDF4"/>
                    </a:solidFill>
                  </a:tcPr>
                </a:tc>
                <a:tc>
                  <a:txBody>
                    <a:bodyPr/>
                    <a:lstStyle/>
                    <a:p>
                      <a:r>
                        <a:rPr lang="en-US" sz="1050" dirty="0" smtClean="0"/>
                        <a:t>350,000</a:t>
                      </a:r>
                    </a:p>
                  </a:txBody>
                  <a:tcPr>
                    <a:solidFill>
                      <a:srgbClr val="E9EDF4"/>
                    </a:solidFill>
                  </a:tcPr>
                </a:tc>
                <a:tc>
                  <a:txBody>
                    <a:bodyPr/>
                    <a:lstStyle/>
                    <a:p>
                      <a:r>
                        <a:rPr lang="en-US" sz="1050" dirty="0" smtClean="0"/>
                        <a:t>13%</a:t>
                      </a:r>
                    </a:p>
                  </a:txBody>
                  <a:tcPr>
                    <a:solidFill>
                      <a:srgbClr val="E9EDF4"/>
                    </a:solidFill>
                  </a:tcPr>
                </a:tc>
                <a:extLst>
                  <a:ext uri="{0D108BD9-81ED-4DB2-BD59-A6C34878D82A}">
                    <a16:rowId xmlns:a16="http://schemas.microsoft.com/office/drawing/2014/main" val="10002"/>
                  </a:ext>
                </a:extLst>
              </a:tr>
              <a:tr h="344264">
                <a:tc>
                  <a:txBody>
                    <a:bodyPr/>
                    <a:lstStyle/>
                    <a:p>
                      <a:r>
                        <a:rPr lang="en-US" sz="1050" dirty="0" smtClean="0"/>
                        <a:t>CDMA 800 MHz</a:t>
                      </a:r>
                      <a:endParaRPr lang="en-US" sz="1050" dirty="0"/>
                    </a:p>
                  </a:txBody>
                  <a:tcPr>
                    <a:solidFill>
                      <a:srgbClr val="C6D9F1"/>
                    </a:solidFill>
                  </a:tcPr>
                </a:tc>
                <a:tc>
                  <a:txBody>
                    <a:bodyPr/>
                    <a:lstStyle/>
                    <a:p>
                      <a:r>
                        <a:rPr lang="en-US" sz="1050" dirty="0" smtClean="0"/>
                        <a:t>MEC</a:t>
                      </a:r>
                      <a:endParaRPr lang="en-US" sz="1050" dirty="0"/>
                    </a:p>
                  </a:txBody>
                  <a:tcPr>
                    <a:solidFill>
                      <a:srgbClr val="C6D9F1"/>
                    </a:solidFill>
                  </a:tcPr>
                </a:tc>
                <a:tc>
                  <a:txBody>
                    <a:bodyPr/>
                    <a:lstStyle/>
                    <a:p>
                      <a:r>
                        <a:rPr lang="en-US" sz="1050" dirty="0" smtClean="0"/>
                        <a:t>330,000</a:t>
                      </a:r>
                      <a:endParaRPr lang="en-US" sz="1050" dirty="0"/>
                    </a:p>
                  </a:txBody>
                  <a:tcPr>
                    <a:solidFill>
                      <a:srgbClr val="C6D9F1"/>
                    </a:solidFill>
                  </a:tcPr>
                </a:tc>
                <a:tc>
                  <a:txBody>
                    <a:bodyPr/>
                    <a:lstStyle/>
                    <a:p>
                      <a:r>
                        <a:rPr lang="en-US" sz="1050" dirty="0" smtClean="0"/>
                        <a:t>12%</a:t>
                      </a:r>
                      <a:endParaRPr lang="en-US" sz="1050" dirty="0"/>
                    </a:p>
                  </a:txBody>
                  <a:tcPr>
                    <a:solidFill>
                      <a:srgbClr val="C6D9F1"/>
                    </a:solidFill>
                  </a:tcPr>
                </a:tc>
                <a:extLst>
                  <a:ext uri="{0D108BD9-81ED-4DB2-BD59-A6C34878D82A}">
                    <a16:rowId xmlns:a16="http://schemas.microsoft.com/office/drawing/2014/main" val="10003"/>
                  </a:ext>
                </a:extLst>
              </a:tr>
              <a:tr h="373816">
                <a:tc>
                  <a:txBody>
                    <a:bodyPr/>
                    <a:lstStyle/>
                    <a:p>
                      <a:r>
                        <a:rPr lang="en-US" sz="1050" dirty="0" smtClean="0"/>
                        <a:t>WCDMA</a:t>
                      </a:r>
                      <a:endParaRPr lang="en-US" sz="1050" dirty="0"/>
                    </a:p>
                  </a:txBody>
                  <a:tcPr>
                    <a:solidFill>
                      <a:srgbClr val="E9EDF4"/>
                    </a:solidFill>
                  </a:tcPr>
                </a:tc>
                <a:tc>
                  <a:txBody>
                    <a:bodyPr/>
                    <a:lstStyle/>
                    <a:p>
                      <a:r>
                        <a:rPr lang="en-US" sz="1050" dirty="0" smtClean="0"/>
                        <a:t>MPT, </a:t>
                      </a:r>
                      <a:r>
                        <a:rPr lang="en-US" sz="1050" dirty="0" err="1" smtClean="0"/>
                        <a:t>Ooredoo</a:t>
                      </a:r>
                      <a:r>
                        <a:rPr lang="en-US" sz="1050" dirty="0" smtClean="0"/>
                        <a:t>,</a:t>
                      </a:r>
                      <a:r>
                        <a:rPr lang="en-US" sz="1050" baseline="0" dirty="0" smtClean="0"/>
                        <a:t> </a:t>
                      </a:r>
                      <a:r>
                        <a:rPr lang="en-US" sz="1050" dirty="0" smtClean="0"/>
                        <a:t>Telenor</a:t>
                      </a:r>
                      <a:endParaRPr lang="en-US" sz="1050" dirty="0"/>
                    </a:p>
                  </a:txBody>
                  <a:tcPr>
                    <a:solidFill>
                      <a:srgbClr val="E9EDF4"/>
                    </a:solidFill>
                  </a:tcPr>
                </a:tc>
                <a:tc>
                  <a:txBody>
                    <a:bodyPr/>
                    <a:lstStyle/>
                    <a:p>
                      <a:r>
                        <a:rPr lang="en-US" sz="1050" dirty="0" smtClean="0"/>
                        <a:t>100,000</a:t>
                      </a:r>
                      <a:endParaRPr lang="en-US" sz="1050" dirty="0"/>
                    </a:p>
                  </a:txBody>
                  <a:tcPr>
                    <a:solidFill>
                      <a:srgbClr val="E9EDF4"/>
                    </a:solidFill>
                  </a:tcPr>
                </a:tc>
                <a:tc>
                  <a:txBody>
                    <a:bodyPr/>
                    <a:lstStyle/>
                    <a:p>
                      <a:r>
                        <a:rPr lang="en-US" sz="1050" dirty="0" smtClean="0"/>
                        <a:t>4%</a:t>
                      </a:r>
                      <a:endParaRPr lang="en-US" sz="1050" dirty="0"/>
                    </a:p>
                  </a:txBody>
                  <a:tcPr>
                    <a:solidFill>
                      <a:srgbClr val="E9EDF4"/>
                    </a:solidFill>
                  </a:tcPr>
                </a:tc>
                <a:extLst>
                  <a:ext uri="{0D108BD9-81ED-4DB2-BD59-A6C34878D82A}">
                    <a16:rowId xmlns:a16="http://schemas.microsoft.com/office/drawing/2014/main" val="10004"/>
                  </a:ext>
                </a:extLst>
              </a:tr>
            </a:tbl>
          </a:graphicData>
        </a:graphic>
      </p:graphicFrame>
      <p:graphicFrame>
        <p:nvGraphicFramePr>
          <p:cNvPr id="8" name="Chart 7"/>
          <p:cNvGraphicFramePr/>
          <p:nvPr>
            <p:extLst>
              <p:ext uri="{D42A27DB-BD31-4B8C-83A1-F6EECF244321}">
                <p14:modId xmlns:p14="http://schemas.microsoft.com/office/powerpoint/2010/main" val="3665535486"/>
              </p:ext>
            </p:extLst>
          </p:nvPr>
        </p:nvGraphicFramePr>
        <p:xfrm>
          <a:off x="495301" y="1685028"/>
          <a:ext cx="3949908" cy="2011553"/>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4800600" y="1295402"/>
            <a:ext cx="4956748" cy="276999"/>
          </a:xfrm>
          <a:prstGeom prst="rect">
            <a:avLst/>
          </a:prstGeom>
          <a:noFill/>
        </p:spPr>
        <p:txBody>
          <a:bodyPr wrap="square" rtlCol="0">
            <a:spAutoFit/>
          </a:bodyPr>
          <a:lstStyle/>
          <a:p>
            <a:pPr algn="just"/>
            <a:r>
              <a:rPr lang="en-US" sz="1200" dirty="0">
                <a:solidFill>
                  <a:prstClr val="black"/>
                </a:solidFill>
              </a:rPr>
              <a:t>The number of mobile internet users reached 2.65 million as of May 2014.  </a:t>
            </a:r>
          </a:p>
        </p:txBody>
      </p:sp>
      <p:sp>
        <p:nvSpPr>
          <p:cNvPr id="10" name="TextBox 9"/>
          <p:cNvSpPr txBox="1"/>
          <p:nvPr/>
        </p:nvSpPr>
        <p:spPr>
          <a:xfrm>
            <a:off x="304801" y="1295402"/>
            <a:ext cx="4337154" cy="461665"/>
          </a:xfrm>
          <a:prstGeom prst="rect">
            <a:avLst/>
          </a:prstGeom>
          <a:noFill/>
        </p:spPr>
        <p:txBody>
          <a:bodyPr wrap="square" rtlCol="0">
            <a:spAutoFit/>
          </a:bodyPr>
          <a:lstStyle/>
          <a:p>
            <a:pPr algn="just"/>
            <a:r>
              <a:rPr lang="en-US" sz="1200" dirty="0" smtClean="0">
                <a:solidFill>
                  <a:prstClr val="black"/>
                </a:solidFill>
              </a:rPr>
              <a:t>Myanmar’s mobile penetration rate grew at a first pace from 27% in 2013 to 34% in 2014. </a:t>
            </a:r>
            <a:endParaRPr lang="en-US" sz="1200" dirty="0">
              <a:solidFill>
                <a:prstClr val="black"/>
              </a:solidFill>
            </a:endParaRPr>
          </a:p>
        </p:txBody>
      </p:sp>
      <p:sp>
        <p:nvSpPr>
          <p:cNvPr id="12" name="TextBox 11"/>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MPT</a:t>
            </a:r>
            <a:endParaRPr lang="en-US" sz="900" dirty="0">
              <a:solidFill>
                <a:prstClr val="black"/>
              </a:solidFill>
            </a:endParaRPr>
          </a:p>
        </p:txBody>
      </p:sp>
      <p:cxnSp>
        <p:nvCxnSpPr>
          <p:cNvPr id="13" name="Straight Connector 12"/>
          <p:cNvCxnSpPr/>
          <p:nvPr/>
        </p:nvCxnSpPr>
        <p:spPr>
          <a:xfrm>
            <a:off x="4648200" y="1295400"/>
            <a:ext cx="0" cy="25146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2550" y="990600"/>
            <a:ext cx="9442450" cy="338554"/>
          </a:xfrm>
          <a:prstGeom prst="rect">
            <a:avLst/>
          </a:prstGeom>
          <a:noFill/>
          <a:ln w="28575">
            <a:noFill/>
          </a:ln>
        </p:spPr>
        <p:txBody>
          <a:bodyPr wrap="square" rtlCol="0">
            <a:spAutoFit/>
          </a:bodyPr>
          <a:lstStyle/>
          <a:p>
            <a:r>
              <a:rPr lang="en-US" sz="1600" dirty="0" smtClean="0">
                <a:solidFill>
                  <a:srgbClr val="1F497D">
                    <a:lumMod val="50000"/>
                  </a:srgbClr>
                </a:solidFill>
              </a:rPr>
              <a:t>Mobile Penetration and Mobile Internet Usage</a:t>
            </a:r>
            <a:endParaRPr lang="en-US" sz="1600" dirty="0">
              <a:solidFill>
                <a:srgbClr val="1F497D">
                  <a:lumMod val="50000"/>
                </a:srgbClr>
              </a:solidFill>
            </a:endParaRPr>
          </a:p>
        </p:txBody>
      </p:sp>
      <p:sp>
        <p:nvSpPr>
          <p:cNvPr id="20"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5: Distribution Channels for Payday Loans</a:t>
            </a:r>
          </a:p>
        </p:txBody>
      </p:sp>
      <p:sp>
        <p:nvSpPr>
          <p:cNvPr id="14" name="TextBox 13"/>
          <p:cNvSpPr txBox="1"/>
          <p:nvPr/>
        </p:nvSpPr>
        <p:spPr>
          <a:xfrm>
            <a:off x="82550" y="438093"/>
            <a:ext cx="9442450" cy="461665"/>
          </a:xfrm>
          <a:prstGeom prst="rect">
            <a:avLst/>
          </a:prstGeom>
          <a:noFill/>
          <a:ln w="28575">
            <a:noFill/>
          </a:ln>
        </p:spPr>
        <p:txBody>
          <a:bodyPr wrap="square" rtlCol="0">
            <a:spAutoFit/>
          </a:bodyPr>
          <a:lstStyle/>
          <a:p>
            <a:r>
              <a:rPr lang="en-US" sz="2400" dirty="0" smtClean="0">
                <a:solidFill>
                  <a:srgbClr val="1F497D">
                    <a:lumMod val="50000"/>
                  </a:srgbClr>
                </a:solidFill>
              </a:rPr>
              <a:t>Mobile Penetration in Myanmar</a:t>
            </a:r>
            <a:endParaRPr lang="en-US" sz="2400" dirty="0">
              <a:solidFill>
                <a:srgbClr val="1F497D">
                  <a:lumMod val="50000"/>
                </a:srgbClr>
              </a:solidFill>
            </a:endParaRPr>
          </a:p>
        </p:txBody>
      </p:sp>
    </p:spTree>
    <p:extLst>
      <p:ext uri="{BB962C8B-B14F-4D97-AF65-F5344CB8AC3E}">
        <p14:creationId xmlns:p14="http://schemas.microsoft.com/office/powerpoint/2010/main" val="25600945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5: Distribution Channels for Payday Loans</a:t>
            </a:r>
          </a:p>
        </p:txBody>
      </p:sp>
      <p:sp>
        <p:nvSpPr>
          <p:cNvPr id="4" name="TextBox 3"/>
          <p:cNvSpPr txBox="1"/>
          <p:nvPr/>
        </p:nvSpPr>
        <p:spPr>
          <a:xfrm>
            <a:off x="82550" y="438093"/>
            <a:ext cx="9442450" cy="461665"/>
          </a:xfrm>
          <a:prstGeom prst="rect">
            <a:avLst/>
          </a:prstGeom>
          <a:noFill/>
          <a:ln w="28575">
            <a:noFill/>
          </a:ln>
        </p:spPr>
        <p:txBody>
          <a:bodyPr wrap="square" rtlCol="0">
            <a:spAutoFit/>
          </a:bodyPr>
          <a:lstStyle/>
          <a:p>
            <a:r>
              <a:rPr lang="en-US" sz="2400" dirty="0" smtClean="0">
                <a:solidFill>
                  <a:srgbClr val="1F497D">
                    <a:lumMod val="50000"/>
                  </a:srgbClr>
                </a:solidFill>
              </a:rPr>
              <a:t>Mobile Penetration in Myanmar</a:t>
            </a:r>
            <a:endParaRPr lang="en-US" sz="2400" dirty="0">
              <a:solidFill>
                <a:srgbClr val="1F497D">
                  <a:lumMod val="50000"/>
                </a:srgbClr>
              </a:solidFill>
            </a:endParaRPr>
          </a:p>
        </p:txBody>
      </p:sp>
      <p:sp>
        <p:nvSpPr>
          <p:cNvPr id="10" name="Rectangle 2"/>
          <p:cNvSpPr>
            <a:spLocks noChangeArrowheads="1"/>
          </p:cNvSpPr>
          <p:nvPr/>
        </p:nvSpPr>
        <p:spPr bwMode="auto">
          <a:xfrm>
            <a:off x="495301" y="1595008"/>
            <a:ext cx="184731" cy="87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r>
              <a:rPr lang="en-US" sz="900" smtClean="0">
                <a:solidFill>
                  <a:srgbClr val="000000"/>
                </a:solidFill>
                <a:latin typeface="Arial" pitchFamily="34" charset="0"/>
                <a:cs typeface="Arial" pitchFamily="34" charset="0"/>
              </a:rPr>
              <a:t/>
            </a:r>
            <a:br>
              <a:rPr lang="en-US" sz="900" smtClean="0">
                <a:solidFill>
                  <a:srgbClr val="000000"/>
                </a:solidFill>
                <a:latin typeface="Arial" pitchFamily="34" charset="0"/>
                <a:cs typeface="Arial" pitchFamily="34" charset="0"/>
              </a:rPr>
            </a:br>
            <a:endParaRPr lang="en-US" sz="600" smtClean="0">
              <a:solidFill>
                <a:prstClr val="black"/>
              </a:solidFill>
              <a:latin typeface="Arial" pitchFamily="34" charset="0"/>
              <a:cs typeface="Arial" pitchFamily="34" charset="0"/>
            </a:endParaRPr>
          </a:p>
          <a:p>
            <a:pPr eaLnBrk="0" hangingPunct="0"/>
            <a:r>
              <a:rPr lang="en-US" smtClean="0">
                <a:solidFill>
                  <a:prstClr val="black"/>
                </a:solidFill>
                <a:latin typeface="Arial" pitchFamily="34" charset="0"/>
                <a:cs typeface="Arial" pitchFamily="34" charset="0"/>
              </a:rPr>
              <a:t/>
            </a:r>
            <a:br>
              <a:rPr lang="en-US" smtClean="0">
                <a:solidFill>
                  <a:prstClr val="black"/>
                </a:solidFill>
                <a:latin typeface="Arial" pitchFamily="34" charset="0"/>
                <a:cs typeface="Arial" pitchFamily="34" charset="0"/>
              </a:rPr>
            </a:br>
            <a:endParaRPr lang="en-US" smtClean="0">
              <a:solidFill>
                <a:prstClr val="black"/>
              </a:solidFill>
              <a:latin typeface="Arial" pitchFamily="34" charset="0"/>
              <a:cs typeface="Arial" pitchFamily="34" charset="0"/>
            </a:endParaRPr>
          </a:p>
        </p:txBody>
      </p:sp>
      <p:sp>
        <p:nvSpPr>
          <p:cNvPr id="3" name="TextBox 2"/>
          <p:cNvSpPr txBox="1"/>
          <p:nvPr/>
        </p:nvSpPr>
        <p:spPr>
          <a:xfrm>
            <a:off x="5334001" y="1869281"/>
            <a:ext cx="4267200" cy="3693319"/>
          </a:xfrm>
          <a:prstGeom prst="rect">
            <a:avLst/>
          </a:prstGeom>
          <a:noFill/>
        </p:spPr>
        <p:txBody>
          <a:bodyPr wrap="square" rtlCol="0">
            <a:spAutoFit/>
          </a:bodyPr>
          <a:lstStyle/>
          <a:p>
            <a:pPr marL="171450" indent="-171450" algn="just">
              <a:lnSpc>
                <a:spcPct val="150000"/>
              </a:lnSpc>
              <a:buFont typeface="Arial" pitchFamily="34" charset="0"/>
              <a:buChar char="•"/>
            </a:pPr>
            <a:r>
              <a:rPr lang="en-US" sz="1200" dirty="0">
                <a:solidFill>
                  <a:prstClr val="black"/>
                </a:solidFill>
              </a:rPr>
              <a:t>There are currently </a:t>
            </a:r>
            <a:r>
              <a:rPr lang="en-US" sz="1200" dirty="0" smtClean="0">
                <a:solidFill>
                  <a:prstClr val="black"/>
                </a:solidFill>
              </a:rPr>
              <a:t>three mobile </a:t>
            </a:r>
            <a:r>
              <a:rPr lang="en-US" sz="1200" dirty="0">
                <a:solidFill>
                  <a:prstClr val="black"/>
                </a:solidFill>
              </a:rPr>
              <a:t>providers, state-owned </a:t>
            </a:r>
            <a:r>
              <a:rPr lang="en-US" sz="1200" dirty="0" smtClean="0">
                <a:solidFill>
                  <a:prstClr val="black"/>
                </a:solidFill>
              </a:rPr>
              <a:t>Myanmar Post and Telecommunication (MPT), </a:t>
            </a:r>
            <a:r>
              <a:rPr lang="en-US" sz="1200" dirty="0" err="1" smtClean="0">
                <a:solidFill>
                  <a:prstClr val="black"/>
                </a:solidFill>
              </a:rPr>
              <a:t>Ooredoo</a:t>
            </a:r>
            <a:r>
              <a:rPr lang="en-US" sz="1200" dirty="0" smtClean="0">
                <a:solidFill>
                  <a:prstClr val="black"/>
                </a:solidFill>
              </a:rPr>
              <a:t> </a:t>
            </a:r>
            <a:r>
              <a:rPr lang="en-US" sz="1200" dirty="0">
                <a:solidFill>
                  <a:prstClr val="black"/>
                </a:solidFill>
              </a:rPr>
              <a:t>and Telenor</a:t>
            </a:r>
            <a:r>
              <a:rPr lang="en-US" sz="1200" dirty="0" smtClean="0">
                <a:solidFill>
                  <a:prstClr val="black"/>
                </a:solidFill>
              </a:rPr>
              <a:t>.</a:t>
            </a:r>
          </a:p>
          <a:p>
            <a:pPr marL="171450" indent="-171450" algn="just">
              <a:lnSpc>
                <a:spcPct val="150000"/>
              </a:lnSpc>
              <a:buFont typeface="Arial" pitchFamily="34" charset="0"/>
              <a:buChar char="•"/>
            </a:pPr>
            <a:endParaRPr lang="en-US" sz="1200" dirty="0" smtClean="0">
              <a:solidFill>
                <a:prstClr val="black"/>
              </a:solidFill>
            </a:endParaRPr>
          </a:p>
          <a:p>
            <a:pPr marL="171450" indent="-171450" algn="just">
              <a:lnSpc>
                <a:spcPct val="150000"/>
              </a:lnSpc>
              <a:buFont typeface="Arial" pitchFamily="34" charset="0"/>
              <a:buChar char="•"/>
            </a:pPr>
            <a:r>
              <a:rPr lang="en-US" sz="1200" dirty="0" smtClean="0">
                <a:solidFill>
                  <a:prstClr val="black"/>
                </a:solidFill>
              </a:rPr>
              <a:t>MPT is the </a:t>
            </a:r>
            <a:r>
              <a:rPr lang="en-US" sz="1200" dirty="0">
                <a:solidFill>
                  <a:prstClr val="black"/>
                </a:solidFill>
              </a:rPr>
              <a:t>premier telecommunication provider in Myanmar and played monopoly in the market for many years until mid 2013 when Telenor and </a:t>
            </a:r>
            <a:r>
              <a:rPr lang="en-US" sz="1200" dirty="0" err="1">
                <a:solidFill>
                  <a:prstClr val="black"/>
                </a:solidFill>
              </a:rPr>
              <a:t>Ooredoo</a:t>
            </a:r>
            <a:r>
              <a:rPr lang="en-US" sz="1200" dirty="0">
                <a:solidFill>
                  <a:prstClr val="black"/>
                </a:solidFill>
              </a:rPr>
              <a:t> were granted nationwide telecom </a:t>
            </a:r>
            <a:r>
              <a:rPr lang="en-US" sz="1200" dirty="0" smtClean="0">
                <a:solidFill>
                  <a:prstClr val="black"/>
                </a:solidFill>
              </a:rPr>
              <a:t>licenses. The state-run operator has formed an alliance with Japanese operator, KDDI, who was in the competition for the two nationwide licenses in 2013.</a:t>
            </a:r>
          </a:p>
          <a:p>
            <a:pPr marL="171450" indent="-171450" algn="just">
              <a:lnSpc>
                <a:spcPct val="150000"/>
              </a:lnSpc>
              <a:buFont typeface="Arial" pitchFamily="34" charset="0"/>
              <a:buChar char="•"/>
            </a:pPr>
            <a:endParaRPr lang="en-US" sz="1200" dirty="0" smtClean="0">
              <a:solidFill>
                <a:prstClr val="black"/>
              </a:solidFill>
            </a:endParaRPr>
          </a:p>
          <a:p>
            <a:pPr marL="171450" indent="-171450" algn="just">
              <a:lnSpc>
                <a:spcPct val="150000"/>
              </a:lnSpc>
              <a:buFont typeface="Arial" pitchFamily="34" charset="0"/>
              <a:buChar char="•"/>
            </a:pPr>
            <a:r>
              <a:rPr lang="en-US" sz="1200" dirty="0" smtClean="0">
                <a:solidFill>
                  <a:prstClr val="black"/>
                </a:solidFill>
              </a:rPr>
              <a:t>MEC </a:t>
            </a:r>
            <a:r>
              <a:rPr lang="en-US" sz="1200" dirty="0">
                <a:solidFill>
                  <a:prstClr val="black"/>
                </a:solidFill>
              </a:rPr>
              <a:t>Tel, a subsidiary of military-back </a:t>
            </a:r>
            <a:r>
              <a:rPr lang="en-US" sz="1200" dirty="0" smtClean="0">
                <a:solidFill>
                  <a:prstClr val="black"/>
                </a:solidFill>
              </a:rPr>
              <a:t>Myanmar Economic Corporation (MEC), </a:t>
            </a:r>
            <a:r>
              <a:rPr lang="en-US" sz="1200" dirty="0">
                <a:solidFill>
                  <a:prstClr val="black"/>
                </a:solidFill>
              </a:rPr>
              <a:t>as a </a:t>
            </a:r>
            <a:r>
              <a:rPr lang="en-US" sz="1200" dirty="0" smtClean="0">
                <a:solidFill>
                  <a:prstClr val="black"/>
                </a:solidFill>
              </a:rPr>
              <a:t>sub-contractor to MPT. </a:t>
            </a:r>
          </a:p>
        </p:txBody>
      </p:sp>
      <p:grpSp>
        <p:nvGrpSpPr>
          <p:cNvPr id="16" name="Group 15"/>
          <p:cNvGrpSpPr/>
          <p:nvPr/>
        </p:nvGrpSpPr>
        <p:grpSpPr>
          <a:xfrm>
            <a:off x="380999" y="1600200"/>
            <a:ext cx="4876801" cy="4724400"/>
            <a:chOff x="1219200" y="1219200"/>
            <a:chExt cx="5299075" cy="5105400"/>
          </a:xfrm>
        </p:grpSpPr>
        <p:graphicFrame>
          <p:nvGraphicFramePr>
            <p:cNvPr id="6" name="Diagram 5"/>
            <p:cNvGraphicFramePr/>
            <p:nvPr>
              <p:extLst>
                <p:ext uri="{D42A27DB-BD31-4B8C-83A1-F6EECF244321}">
                  <p14:modId xmlns:p14="http://schemas.microsoft.com/office/powerpoint/2010/main" val="2775993818"/>
                </p:ext>
              </p:extLst>
            </p:nvPr>
          </p:nvGraphicFramePr>
          <p:xfrm>
            <a:off x="3089275" y="1219200"/>
            <a:ext cx="3429000"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Rounded Rectangle 11"/>
            <p:cNvSpPr/>
            <p:nvPr/>
          </p:nvSpPr>
          <p:spPr>
            <a:xfrm>
              <a:off x="1219200" y="1361658"/>
              <a:ext cx="1828800" cy="543342"/>
            </a:xfrm>
            <a:prstGeom prst="roundRect">
              <a:avLst/>
            </a:prstGeom>
            <a:solidFill>
              <a:srgbClr val="C6D9F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95000"/>
                      <a:lumOff val="5000"/>
                    </a:prstClr>
                  </a:solidFill>
                </a:rPr>
                <a:t>11,565,000 – Dec 2014</a:t>
              </a:r>
              <a:endParaRPr lang="en-US" sz="1200" dirty="0">
                <a:solidFill>
                  <a:prstClr val="black">
                    <a:lumMod val="95000"/>
                    <a:lumOff val="5000"/>
                  </a:prstClr>
                </a:solidFill>
              </a:endParaRPr>
            </a:p>
          </p:txBody>
        </p:sp>
        <p:sp>
          <p:nvSpPr>
            <p:cNvPr id="13" name="Rounded Rectangle 12"/>
            <p:cNvSpPr/>
            <p:nvPr/>
          </p:nvSpPr>
          <p:spPr>
            <a:xfrm>
              <a:off x="1219200" y="2809458"/>
              <a:ext cx="1828800" cy="543342"/>
            </a:xfrm>
            <a:prstGeom prst="roundRect">
              <a:avLst/>
            </a:prstGeom>
            <a:solidFill>
              <a:srgbClr val="C6D9F1"/>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95000"/>
                      <a:lumOff val="5000"/>
                    </a:prstClr>
                  </a:solidFill>
                </a:rPr>
                <a:t>1,050,000 - June 2013</a:t>
              </a:r>
              <a:endParaRPr lang="en-US" sz="1200" dirty="0">
                <a:solidFill>
                  <a:prstClr val="black">
                    <a:lumMod val="95000"/>
                    <a:lumOff val="5000"/>
                  </a:prstClr>
                </a:solidFill>
              </a:endParaRPr>
            </a:p>
          </p:txBody>
        </p:sp>
        <p:sp>
          <p:nvSpPr>
            <p:cNvPr id="14" name="Rounded Rectangle 13"/>
            <p:cNvSpPr/>
            <p:nvPr/>
          </p:nvSpPr>
          <p:spPr>
            <a:xfrm>
              <a:off x="1219200" y="4333458"/>
              <a:ext cx="1828800" cy="543342"/>
            </a:xfrm>
            <a:prstGeom prst="roundRect">
              <a:avLst/>
            </a:prstGeom>
            <a:solidFill>
              <a:srgbClr val="C6D9F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95000"/>
                      <a:lumOff val="5000"/>
                    </a:prstClr>
                  </a:solidFill>
                </a:rPr>
                <a:t>1,600,000 - Dec 2014</a:t>
              </a:r>
              <a:endParaRPr lang="en-US" sz="1200" dirty="0">
                <a:solidFill>
                  <a:prstClr val="black">
                    <a:lumMod val="95000"/>
                    <a:lumOff val="5000"/>
                  </a:prstClr>
                </a:solidFill>
              </a:endParaRPr>
            </a:p>
          </p:txBody>
        </p:sp>
        <p:sp>
          <p:nvSpPr>
            <p:cNvPr id="15" name="Rounded Rectangle 14"/>
            <p:cNvSpPr/>
            <p:nvPr/>
          </p:nvSpPr>
          <p:spPr>
            <a:xfrm>
              <a:off x="1219200" y="5628858"/>
              <a:ext cx="1828800" cy="543342"/>
            </a:xfrm>
            <a:prstGeom prst="roundRect">
              <a:avLst/>
            </a:prstGeom>
            <a:solidFill>
              <a:srgbClr val="C6D9F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prstClr val="black">
                      <a:lumMod val="95000"/>
                      <a:lumOff val="5000"/>
                    </a:prstClr>
                  </a:solidFill>
                </a:rPr>
                <a:t>2,000,000 – Dec 2014</a:t>
              </a:r>
              <a:endParaRPr lang="en-US" sz="1200" dirty="0">
                <a:solidFill>
                  <a:prstClr val="black">
                    <a:lumMod val="95000"/>
                    <a:lumOff val="5000"/>
                  </a:prstClr>
                </a:solidFill>
              </a:endParaRPr>
            </a:p>
          </p:txBody>
        </p:sp>
      </p:grpSp>
      <p:sp>
        <p:nvSpPr>
          <p:cNvPr id="17" name="TextBox 16"/>
          <p:cNvSpPr txBox="1"/>
          <p:nvPr/>
        </p:nvSpPr>
        <p:spPr>
          <a:xfrm>
            <a:off x="304800" y="1475604"/>
            <a:ext cx="1905001" cy="276999"/>
          </a:xfrm>
          <a:prstGeom prst="rect">
            <a:avLst/>
          </a:prstGeom>
          <a:noFill/>
        </p:spPr>
        <p:txBody>
          <a:bodyPr wrap="square" rtlCol="0">
            <a:spAutoFit/>
          </a:bodyPr>
          <a:lstStyle/>
          <a:p>
            <a:pPr algn="ctr"/>
            <a:r>
              <a:rPr lang="en-US" sz="1200" b="1" dirty="0" smtClean="0">
                <a:solidFill>
                  <a:prstClr val="black"/>
                </a:solidFill>
              </a:rPr>
              <a:t>Total </a:t>
            </a:r>
            <a:r>
              <a:rPr lang="en-US" sz="1200" b="1" dirty="0">
                <a:solidFill>
                  <a:prstClr val="black"/>
                </a:solidFill>
              </a:rPr>
              <a:t>n</a:t>
            </a:r>
            <a:r>
              <a:rPr lang="en-US" sz="1200" b="1" dirty="0" smtClean="0">
                <a:solidFill>
                  <a:prstClr val="black"/>
                </a:solidFill>
              </a:rPr>
              <a:t>o of SIM cards sold</a:t>
            </a:r>
            <a:endParaRPr lang="en-US" sz="1200" b="1" dirty="0">
              <a:solidFill>
                <a:prstClr val="black"/>
              </a:solidFill>
            </a:endParaRPr>
          </a:p>
        </p:txBody>
      </p:sp>
      <p:sp>
        <p:nvSpPr>
          <p:cNvPr id="19" name="TextBox 18"/>
          <p:cNvSpPr txBox="1"/>
          <p:nvPr/>
        </p:nvSpPr>
        <p:spPr>
          <a:xfrm>
            <a:off x="82550" y="6477000"/>
            <a:ext cx="7099300" cy="230832"/>
          </a:xfrm>
          <a:prstGeom prst="rect">
            <a:avLst/>
          </a:prstGeom>
          <a:noFill/>
          <a:ln>
            <a:noFill/>
          </a:ln>
        </p:spPr>
        <p:txBody>
          <a:bodyPr wrap="square" rtlCol="0">
            <a:spAutoFit/>
          </a:bodyPr>
          <a:lstStyle/>
          <a:p>
            <a:r>
              <a:rPr lang="en-US" sz="900" dirty="0" smtClean="0">
                <a:solidFill>
                  <a:prstClr val="black"/>
                </a:solidFill>
              </a:rPr>
              <a:t>Source: MPT, MEC</a:t>
            </a:r>
            <a:endParaRPr lang="en-US" sz="900" dirty="0">
              <a:solidFill>
                <a:prstClr val="black"/>
              </a:solidFill>
            </a:endParaRPr>
          </a:p>
        </p:txBody>
      </p:sp>
      <p:sp>
        <p:nvSpPr>
          <p:cNvPr id="20" name="TextBox 19"/>
          <p:cNvSpPr txBox="1"/>
          <p:nvPr/>
        </p:nvSpPr>
        <p:spPr>
          <a:xfrm>
            <a:off x="82550" y="990600"/>
            <a:ext cx="9442450" cy="338554"/>
          </a:xfrm>
          <a:prstGeom prst="rect">
            <a:avLst/>
          </a:prstGeom>
          <a:noFill/>
          <a:ln w="28575">
            <a:noFill/>
          </a:ln>
        </p:spPr>
        <p:txBody>
          <a:bodyPr wrap="square" rtlCol="0">
            <a:spAutoFit/>
          </a:bodyPr>
          <a:lstStyle/>
          <a:p>
            <a:r>
              <a:rPr lang="en-US" sz="1600" dirty="0" smtClean="0">
                <a:solidFill>
                  <a:srgbClr val="1F497D">
                    <a:lumMod val="50000"/>
                  </a:srgbClr>
                </a:solidFill>
              </a:rPr>
              <a:t>Mobile Penetration as of Dec 2014</a:t>
            </a:r>
            <a:endParaRPr lang="en-US" sz="1600" dirty="0">
              <a:solidFill>
                <a:srgbClr val="1F497D">
                  <a:lumMod val="50000"/>
                </a:srgbClr>
              </a:solidFill>
            </a:endParaRPr>
          </a:p>
        </p:txBody>
      </p:sp>
    </p:spTree>
    <p:extLst>
      <p:ext uri="{BB962C8B-B14F-4D97-AF65-F5344CB8AC3E}">
        <p14:creationId xmlns:p14="http://schemas.microsoft.com/office/powerpoint/2010/main" val="28767390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550" y="438095"/>
            <a:ext cx="9442450" cy="461665"/>
          </a:xfrm>
          <a:prstGeom prst="rect">
            <a:avLst/>
          </a:prstGeom>
          <a:noFill/>
          <a:ln w="28575">
            <a:noFill/>
          </a:ln>
        </p:spPr>
        <p:txBody>
          <a:bodyPr wrap="square" rtlCol="0">
            <a:spAutoFit/>
          </a:bodyPr>
          <a:lstStyle/>
          <a:p>
            <a:r>
              <a:rPr lang="en-US" sz="2400" dirty="0" smtClean="0">
                <a:solidFill>
                  <a:srgbClr val="1F497D">
                    <a:lumMod val="50000"/>
                  </a:srgbClr>
                </a:solidFill>
              </a:rPr>
              <a:t>Mobile Network Coverage, MEC</a:t>
            </a:r>
            <a:endParaRPr lang="en-US" sz="2400" dirty="0">
              <a:solidFill>
                <a:srgbClr val="1F497D">
                  <a:lumMod val="50000"/>
                </a:srgbClr>
              </a:solidFill>
            </a:endParaRPr>
          </a:p>
        </p:txBody>
      </p:sp>
      <p:sp>
        <p:nvSpPr>
          <p:cNvPr id="8" name="TextBox 7"/>
          <p:cNvSpPr txBox="1"/>
          <p:nvPr/>
        </p:nvSpPr>
        <p:spPr>
          <a:xfrm>
            <a:off x="5799061" y="1848684"/>
            <a:ext cx="3878339" cy="4247317"/>
          </a:xfrm>
          <a:prstGeom prst="rect">
            <a:avLst/>
          </a:prstGeom>
          <a:noFill/>
        </p:spPr>
        <p:txBody>
          <a:bodyPr wrap="square" rtlCol="0">
            <a:spAutoFit/>
          </a:bodyPr>
          <a:lstStyle/>
          <a:p>
            <a:pPr marL="171450" indent="-171450" algn="just">
              <a:lnSpc>
                <a:spcPct val="150000"/>
              </a:lnSpc>
              <a:buFont typeface="Arial" pitchFamily="34" charset="0"/>
              <a:buChar char="•"/>
            </a:pPr>
            <a:r>
              <a:rPr lang="en-US" sz="1200" dirty="0" smtClean="0">
                <a:solidFill>
                  <a:prstClr val="black"/>
                </a:solidFill>
              </a:rPr>
              <a:t>MEC Tel has started selling SIM cards since 24 April 2013. The map shows the total number of SIM cards that were sold during April 2013 to June 2013. </a:t>
            </a:r>
          </a:p>
          <a:p>
            <a:pPr algn="just">
              <a:lnSpc>
                <a:spcPct val="150000"/>
              </a:lnSpc>
            </a:pPr>
            <a:endParaRPr lang="en-US" sz="1200" dirty="0" smtClean="0">
              <a:solidFill>
                <a:prstClr val="black"/>
              </a:solidFill>
            </a:endParaRPr>
          </a:p>
          <a:p>
            <a:pPr marL="171450" indent="-171450" algn="just">
              <a:lnSpc>
                <a:spcPct val="150000"/>
              </a:lnSpc>
              <a:buFont typeface="Arial" pitchFamily="34" charset="0"/>
              <a:buChar char="•"/>
            </a:pPr>
            <a:r>
              <a:rPr lang="en-US" sz="1200" dirty="0" smtClean="0">
                <a:solidFill>
                  <a:prstClr val="black"/>
                </a:solidFill>
              </a:rPr>
              <a:t>As expected, Yangon has the most MEC Tel Customers with 24 percent of total SIM cards were sold in the city followed by Mandalay and </a:t>
            </a:r>
            <a:r>
              <a:rPr lang="en-US" sz="1200" dirty="0" err="1" smtClean="0">
                <a:solidFill>
                  <a:prstClr val="black"/>
                </a:solidFill>
              </a:rPr>
              <a:t>Ayeyarwaddy</a:t>
            </a:r>
            <a:r>
              <a:rPr lang="en-US" sz="1200" dirty="0" smtClean="0">
                <a:solidFill>
                  <a:prstClr val="black"/>
                </a:solidFill>
              </a:rPr>
              <a:t> for 19 percent and 10 percent respectively. </a:t>
            </a:r>
          </a:p>
          <a:p>
            <a:pPr algn="just">
              <a:lnSpc>
                <a:spcPct val="150000"/>
              </a:lnSpc>
            </a:pPr>
            <a:endParaRPr lang="en-US" sz="1200" dirty="0" smtClean="0">
              <a:solidFill>
                <a:prstClr val="black"/>
              </a:solidFill>
            </a:endParaRPr>
          </a:p>
          <a:p>
            <a:pPr marL="171450" indent="-171450" algn="just">
              <a:lnSpc>
                <a:spcPct val="150000"/>
              </a:lnSpc>
              <a:buFont typeface="Arial" pitchFamily="34" charset="0"/>
              <a:buChar char="•"/>
            </a:pPr>
            <a:r>
              <a:rPr lang="en-US" sz="1200" dirty="0" err="1" smtClean="0">
                <a:solidFill>
                  <a:prstClr val="black"/>
                </a:solidFill>
              </a:rPr>
              <a:t>Kayah</a:t>
            </a:r>
            <a:r>
              <a:rPr lang="en-US" sz="1200" dirty="0" smtClean="0">
                <a:solidFill>
                  <a:prstClr val="black"/>
                </a:solidFill>
              </a:rPr>
              <a:t> State has the least amount of </a:t>
            </a:r>
            <a:r>
              <a:rPr lang="en-US" sz="1200" dirty="0" err="1" smtClean="0">
                <a:solidFill>
                  <a:prstClr val="black"/>
                </a:solidFill>
              </a:rPr>
              <a:t>MecTel</a:t>
            </a:r>
            <a:r>
              <a:rPr lang="en-US" sz="1200" dirty="0" smtClean="0">
                <a:solidFill>
                  <a:prstClr val="black"/>
                </a:solidFill>
              </a:rPr>
              <a:t> users as only 0.18 percent of SIM cards were sold in the isolated state. </a:t>
            </a:r>
          </a:p>
          <a:p>
            <a:pPr algn="just">
              <a:lnSpc>
                <a:spcPct val="150000"/>
              </a:lnSpc>
            </a:pPr>
            <a:endParaRPr lang="en-US" sz="1200" dirty="0" smtClean="0">
              <a:solidFill>
                <a:prstClr val="black"/>
              </a:solidFill>
            </a:endParaRPr>
          </a:p>
          <a:p>
            <a:pPr marL="171450" indent="-171450" algn="just">
              <a:lnSpc>
                <a:spcPct val="150000"/>
              </a:lnSpc>
              <a:buFont typeface="Arial" pitchFamily="34" charset="0"/>
              <a:buChar char="•"/>
            </a:pPr>
            <a:r>
              <a:rPr lang="en-US" sz="1200" dirty="0" smtClean="0">
                <a:solidFill>
                  <a:prstClr val="black"/>
                </a:solidFill>
              </a:rPr>
              <a:t>The total amount of </a:t>
            </a:r>
            <a:r>
              <a:rPr lang="en-US" sz="1200" dirty="0" err="1" smtClean="0">
                <a:solidFill>
                  <a:prstClr val="black"/>
                </a:solidFill>
              </a:rPr>
              <a:t>sim</a:t>
            </a:r>
            <a:r>
              <a:rPr lang="en-US" sz="1200" dirty="0" smtClean="0">
                <a:solidFill>
                  <a:prstClr val="black"/>
                </a:solidFill>
              </a:rPr>
              <a:t> cards sold by June 2013 is 1,050,000 that almost matched the targeted number which is 1,076,500.</a:t>
            </a:r>
            <a:endParaRPr lang="en-US" sz="1200" dirty="0">
              <a:solidFill>
                <a:prstClr val="black"/>
              </a:solidFill>
            </a:endParaRPr>
          </a:p>
        </p:txBody>
      </p:sp>
      <p:grpSp>
        <p:nvGrpSpPr>
          <p:cNvPr id="116" name="Group 115"/>
          <p:cNvGrpSpPr/>
          <p:nvPr/>
        </p:nvGrpSpPr>
        <p:grpSpPr>
          <a:xfrm>
            <a:off x="147423" y="1690303"/>
            <a:ext cx="5775850" cy="4405699"/>
            <a:chOff x="0" y="1371600"/>
            <a:chExt cx="7086600" cy="4859792"/>
          </a:xfrm>
        </p:grpSpPr>
        <p:grpSp>
          <p:nvGrpSpPr>
            <p:cNvPr id="97" name="Group 96"/>
            <p:cNvGrpSpPr/>
            <p:nvPr/>
          </p:nvGrpSpPr>
          <p:grpSpPr>
            <a:xfrm>
              <a:off x="0" y="1371600"/>
              <a:ext cx="7086600" cy="4859792"/>
              <a:chOff x="0" y="1524000"/>
              <a:chExt cx="7086600" cy="4859792"/>
            </a:xfrm>
          </p:grpSpPr>
          <p:grpSp>
            <p:nvGrpSpPr>
              <p:cNvPr id="77" name="Group 76"/>
              <p:cNvGrpSpPr/>
              <p:nvPr/>
            </p:nvGrpSpPr>
            <p:grpSpPr>
              <a:xfrm>
                <a:off x="2057400" y="1524000"/>
                <a:ext cx="5029200" cy="4859792"/>
                <a:chOff x="2057400" y="1524000"/>
                <a:chExt cx="5029200" cy="4859792"/>
              </a:xfrm>
            </p:grpSpPr>
            <p:grpSp>
              <p:nvGrpSpPr>
                <p:cNvPr id="41" name="Group 40"/>
                <p:cNvGrpSpPr/>
                <p:nvPr/>
              </p:nvGrpSpPr>
              <p:grpSpPr>
                <a:xfrm>
                  <a:off x="2057400" y="1524000"/>
                  <a:ext cx="3200400" cy="4859792"/>
                  <a:chOff x="1828800" y="1524000"/>
                  <a:chExt cx="3200400" cy="4859792"/>
                </a:xfrm>
              </p:grpSpPr>
              <p:grpSp>
                <p:nvGrpSpPr>
                  <p:cNvPr id="26" name="Group 25"/>
                  <p:cNvGrpSpPr/>
                  <p:nvPr/>
                </p:nvGrpSpPr>
                <p:grpSpPr>
                  <a:xfrm>
                    <a:off x="1828800" y="1524000"/>
                    <a:ext cx="2667000" cy="4859792"/>
                    <a:chOff x="1828800" y="1524000"/>
                    <a:chExt cx="2667000" cy="4859792"/>
                  </a:xfrm>
                </p:grpSpPr>
                <p:pic>
                  <p:nvPicPr>
                    <p:cNvPr id="9" name="Picture 8"/>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063" b="4803"/>
                    <a:stretch/>
                  </p:blipFill>
                  <p:spPr bwMode="auto">
                    <a:xfrm>
                      <a:off x="1828800" y="1524000"/>
                      <a:ext cx="2667000" cy="485979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val 10"/>
                    <p:cNvSpPr/>
                    <p:nvPr/>
                  </p:nvSpPr>
                  <p:spPr>
                    <a:xfrm>
                      <a:off x="3200400" y="20574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Oval 11"/>
                    <p:cNvSpPr/>
                    <p:nvPr/>
                  </p:nvSpPr>
                  <p:spPr>
                    <a:xfrm>
                      <a:off x="2590800" y="26670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Oval 12"/>
                    <p:cNvSpPr/>
                    <p:nvPr/>
                  </p:nvSpPr>
                  <p:spPr>
                    <a:xfrm>
                      <a:off x="3352800" y="32004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Oval 14"/>
                    <p:cNvSpPr/>
                    <p:nvPr/>
                  </p:nvSpPr>
                  <p:spPr>
                    <a:xfrm>
                      <a:off x="2743200" y="34290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2133600" y="35814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Oval 16"/>
                    <p:cNvSpPr/>
                    <p:nvPr/>
                  </p:nvSpPr>
                  <p:spPr>
                    <a:xfrm>
                      <a:off x="3124200" y="38862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Oval 17"/>
                    <p:cNvSpPr/>
                    <p:nvPr/>
                  </p:nvSpPr>
                  <p:spPr>
                    <a:xfrm>
                      <a:off x="2819400" y="41910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Oval 18"/>
                    <p:cNvSpPr/>
                    <p:nvPr/>
                  </p:nvSpPr>
                  <p:spPr>
                    <a:xfrm>
                      <a:off x="2819400" y="44958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Oval 19"/>
                    <p:cNvSpPr/>
                    <p:nvPr/>
                  </p:nvSpPr>
                  <p:spPr>
                    <a:xfrm>
                      <a:off x="2514600" y="45720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Oval 20"/>
                    <p:cNvSpPr/>
                    <p:nvPr/>
                  </p:nvSpPr>
                  <p:spPr>
                    <a:xfrm>
                      <a:off x="3352800" y="44958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Oval 21"/>
                    <p:cNvSpPr/>
                    <p:nvPr/>
                  </p:nvSpPr>
                  <p:spPr>
                    <a:xfrm>
                      <a:off x="3505200" y="53340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Oval 22"/>
                    <p:cNvSpPr/>
                    <p:nvPr/>
                  </p:nvSpPr>
                  <p:spPr>
                    <a:xfrm>
                      <a:off x="3352800" y="49530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Oval 23"/>
                    <p:cNvSpPr/>
                    <p:nvPr/>
                  </p:nvSpPr>
                  <p:spPr>
                    <a:xfrm>
                      <a:off x="2438400" y="36576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5" name="Oval 24"/>
                    <p:cNvSpPr/>
                    <p:nvPr/>
                  </p:nvSpPr>
                  <p:spPr>
                    <a:xfrm>
                      <a:off x="2819400" y="36576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cxnSp>
                <p:nvCxnSpPr>
                  <p:cNvPr id="33" name="Straight Connector 32"/>
                  <p:cNvCxnSpPr>
                    <a:endCxn id="11" idx="7"/>
                  </p:cNvCxnSpPr>
                  <p:nvPr/>
                </p:nvCxnSpPr>
                <p:spPr>
                  <a:xfrm flipH="1">
                    <a:off x="3265441" y="1828800"/>
                    <a:ext cx="1611360" cy="23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3417842" y="2590800"/>
                    <a:ext cx="1458958" cy="620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2895600" y="3429000"/>
                    <a:ext cx="1611359" cy="23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17" idx="7"/>
                  </p:cNvCxnSpPr>
                  <p:nvPr/>
                </p:nvCxnSpPr>
                <p:spPr>
                  <a:xfrm flipH="1">
                    <a:off x="3189241" y="3880620"/>
                    <a:ext cx="1611359" cy="1673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3417841" y="4267200"/>
                    <a:ext cx="1611359" cy="2397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23" idx="6"/>
                  </p:cNvCxnSpPr>
                  <p:nvPr/>
                </p:nvCxnSpPr>
                <p:spPr>
                  <a:xfrm flipH="1">
                    <a:off x="3429000" y="4724400"/>
                    <a:ext cx="1535160" cy="2667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3570242" y="5345159"/>
                    <a:ext cx="1230358" cy="14124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64" name="TextBox 63"/>
                <p:cNvSpPr txBox="1"/>
                <p:nvPr/>
              </p:nvSpPr>
              <p:spPr>
                <a:xfrm>
                  <a:off x="5029199" y="1676400"/>
                  <a:ext cx="1752598" cy="280087"/>
                </a:xfrm>
                <a:prstGeom prst="rect">
                  <a:avLst/>
                </a:prstGeom>
                <a:noFill/>
              </p:spPr>
              <p:txBody>
                <a:bodyPr wrap="square" rtlCol="0">
                  <a:spAutoFit/>
                </a:bodyPr>
                <a:lstStyle/>
                <a:p>
                  <a:r>
                    <a:rPr lang="en-US" sz="1050" dirty="0" err="1" smtClean="0">
                      <a:solidFill>
                        <a:prstClr val="black"/>
                      </a:solidFill>
                    </a:rPr>
                    <a:t>Kachin</a:t>
                  </a:r>
                  <a:r>
                    <a:rPr lang="en-US" sz="1050" dirty="0" smtClean="0">
                      <a:solidFill>
                        <a:prstClr val="black"/>
                      </a:solidFill>
                    </a:rPr>
                    <a:t>: 11,000 (1.04%)</a:t>
                  </a:r>
                  <a:endParaRPr lang="en-US" sz="1050" dirty="0">
                    <a:solidFill>
                      <a:prstClr val="black"/>
                    </a:solidFill>
                  </a:endParaRPr>
                </a:p>
              </p:txBody>
            </p:sp>
            <p:sp>
              <p:nvSpPr>
                <p:cNvPr id="65" name="TextBox 64"/>
                <p:cNvSpPr txBox="1"/>
                <p:nvPr/>
              </p:nvSpPr>
              <p:spPr>
                <a:xfrm>
                  <a:off x="5105400" y="2452300"/>
                  <a:ext cx="1676400" cy="280087"/>
                </a:xfrm>
                <a:prstGeom prst="rect">
                  <a:avLst/>
                </a:prstGeom>
                <a:noFill/>
              </p:spPr>
              <p:txBody>
                <a:bodyPr wrap="square" rtlCol="0">
                  <a:spAutoFit/>
                </a:bodyPr>
                <a:lstStyle/>
                <a:p>
                  <a:r>
                    <a:rPr lang="en-US" sz="1050" dirty="0" smtClean="0">
                      <a:solidFill>
                        <a:prstClr val="black"/>
                      </a:solidFill>
                    </a:rPr>
                    <a:t>Shan: 83,700 (7.95%)</a:t>
                  </a:r>
                  <a:endParaRPr lang="en-US" sz="1050" dirty="0">
                    <a:solidFill>
                      <a:prstClr val="black"/>
                    </a:solidFill>
                  </a:endParaRPr>
                </a:p>
              </p:txBody>
            </p:sp>
            <p:sp>
              <p:nvSpPr>
                <p:cNvPr id="67" name="TextBox 66"/>
                <p:cNvSpPr txBox="1"/>
                <p:nvPr/>
              </p:nvSpPr>
              <p:spPr>
                <a:xfrm>
                  <a:off x="4724401" y="3276600"/>
                  <a:ext cx="1905000" cy="458323"/>
                </a:xfrm>
                <a:prstGeom prst="rect">
                  <a:avLst/>
                </a:prstGeom>
                <a:noFill/>
              </p:spPr>
              <p:txBody>
                <a:bodyPr wrap="square" rtlCol="0">
                  <a:spAutoFit/>
                </a:bodyPr>
                <a:lstStyle/>
                <a:p>
                  <a:r>
                    <a:rPr lang="en-US" sz="1050" dirty="0" err="1" smtClean="0">
                      <a:solidFill>
                        <a:prstClr val="black"/>
                      </a:solidFill>
                    </a:rPr>
                    <a:t>Naypyidaw</a:t>
                  </a:r>
                  <a:r>
                    <a:rPr lang="en-US" sz="1050" dirty="0" smtClean="0">
                      <a:solidFill>
                        <a:prstClr val="black"/>
                      </a:solidFill>
                    </a:rPr>
                    <a:t>: 45,000 (4.27%)</a:t>
                  </a:r>
                  <a:endParaRPr lang="en-US" sz="1050" dirty="0">
                    <a:solidFill>
                      <a:prstClr val="black"/>
                    </a:solidFill>
                  </a:endParaRPr>
                </a:p>
              </p:txBody>
            </p:sp>
            <p:sp>
              <p:nvSpPr>
                <p:cNvPr id="70" name="TextBox 69"/>
                <p:cNvSpPr txBox="1"/>
                <p:nvPr/>
              </p:nvSpPr>
              <p:spPr>
                <a:xfrm>
                  <a:off x="4953000" y="3733800"/>
                  <a:ext cx="1905000" cy="288574"/>
                </a:xfrm>
                <a:prstGeom prst="rect">
                  <a:avLst/>
                </a:prstGeom>
                <a:noFill/>
              </p:spPr>
              <p:txBody>
                <a:bodyPr wrap="square" rtlCol="0">
                  <a:spAutoFit/>
                </a:bodyPr>
                <a:lstStyle/>
                <a:p>
                  <a:r>
                    <a:rPr lang="en-US" sz="1050" dirty="0" err="1" smtClean="0">
                      <a:solidFill>
                        <a:prstClr val="black"/>
                      </a:solidFill>
                    </a:rPr>
                    <a:t>Kayah</a:t>
                  </a:r>
                  <a:r>
                    <a:rPr lang="en-US" sz="1050" dirty="0" smtClean="0">
                      <a:solidFill>
                        <a:prstClr val="black"/>
                      </a:solidFill>
                    </a:rPr>
                    <a:t>: 2,000 (0.18%)</a:t>
                  </a:r>
                  <a:endParaRPr lang="en-US" sz="1050" dirty="0">
                    <a:solidFill>
                      <a:prstClr val="black"/>
                    </a:solidFill>
                  </a:endParaRPr>
                </a:p>
              </p:txBody>
            </p:sp>
            <p:sp>
              <p:nvSpPr>
                <p:cNvPr id="71" name="TextBox 70"/>
                <p:cNvSpPr txBox="1"/>
                <p:nvPr/>
              </p:nvSpPr>
              <p:spPr>
                <a:xfrm>
                  <a:off x="5181600" y="4114800"/>
                  <a:ext cx="1905000" cy="288574"/>
                </a:xfrm>
                <a:prstGeom prst="rect">
                  <a:avLst/>
                </a:prstGeom>
                <a:noFill/>
              </p:spPr>
              <p:txBody>
                <a:bodyPr wrap="square" rtlCol="0">
                  <a:spAutoFit/>
                </a:bodyPr>
                <a:lstStyle/>
                <a:p>
                  <a:r>
                    <a:rPr lang="en-US" sz="1050" dirty="0" err="1" smtClean="0">
                      <a:solidFill>
                        <a:prstClr val="black"/>
                      </a:solidFill>
                    </a:rPr>
                    <a:t>Kayin</a:t>
                  </a:r>
                  <a:r>
                    <a:rPr lang="en-US" sz="1050" dirty="0" smtClean="0">
                      <a:solidFill>
                        <a:prstClr val="black"/>
                      </a:solidFill>
                    </a:rPr>
                    <a:t>: 21,100 (2%)</a:t>
                  </a:r>
                  <a:endParaRPr lang="en-US" sz="1050" dirty="0">
                    <a:solidFill>
                      <a:prstClr val="black"/>
                    </a:solidFill>
                  </a:endParaRPr>
                </a:p>
              </p:txBody>
            </p:sp>
            <p:sp>
              <p:nvSpPr>
                <p:cNvPr id="72" name="TextBox 71"/>
                <p:cNvSpPr txBox="1"/>
                <p:nvPr/>
              </p:nvSpPr>
              <p:spPr>
                <a:xfrm>
                  <a:off x="5105400" y="4572000"/>
                  <a:ext cx="1905000" cy="288574"/>
                </a:xfrm>
                <a:prstGeom prst="rect">
                  <a:avLst/>
                </a:prstGeom>
                <a:noFill/>
              </p:spPr>
              <p:txBody>
                <a:bodyPr wrap="square" rtlCol="0">
                  <a:spAutoFit/>
                </a:bodyPr>
                <a:lstStyle/>
                <a:p>
                  <a:r>
                    <a:rPr lang="en-US" sz="1050" dirty="0" smtClean="0">
                      <a:solidFill>
                        <a:prstClr val="black"/>
                      </a:solidFill>
                    </a:rPr>
                    <a:t>Mon: 30,600 (2.91%)</a:t>
                  </a:r>
                  <a:endParaRPr lang="en-US" sz="1050" dirty="0">
                    <a:solidFill>
                      <a:prstClr val="black"/>
                    </a:solidFill>
                  </a:endParaRPr>
                </a:p>
              </p:txBody>
            </p:sp>
            <p:sp>
              <p:nvSpPr>
                <p:cNvPr id="74" name="TextBox 73"/>
                <p:cNvSpPr txBox="1"/>
                <p:nvPr/>
              </p:nvSpPr>
              <p:spPr>
                <a:xfrm>
                  <a:off x="5029200" y="5334000"/>
                  <a:ext cx="1905000" cy="458323"/>
                </a:xfrm>
                <a:prstGeom prst="rect">
                  <a:avLst/>
                </a:prstGeom>
                <a:noFill/>
              </p:spPr>
              <p:txBody>
                <a:bodyPr wrap="square" rtlCol="0">
                  <a:spAutoFit/>
                </a:bodyPr>
                <a:lstStyle/>
                <a:p>
                  <a:r>
                    <a:rPr lang="en-US" sz="1050" dirty="0" err="1" smtClean="0">
                      <a:solidFill>
                        <a:prstClr val="black"/>
                      </a:solidFill>
                    </a:rPr>
                    <a:t>Thaninthayi</a:t>
                  </a:r>
                  <a:r>
                    <a:rPr lang="en-US" sz="1050" dirty="0" smtClean="0">
                      <a:solidFill>
                        <a:prstClr val="black"/>
                      </a:solidFill>
                    </a:rPr>
                    <a:t>: 7,200 (0.85%)</a:t>
                  </a:r>
                  <a:endParaRPr lang="en-US" sz="1050" dirty="0">
                    <a:solidFill>
                      <a:prstClr val="black"/>
                    </a:solidFill>
                  </a:endParaRPr>
                </a:p>
              </p:txBody>
            </p:sp>
          </p:grpSp>
          <p:sp>
            <p:nvSpPr>
              <p:cNvPr id="79" name="TextBox 78"/>
              <p:cNvSpPr txBox="1"/>
              <p:nvPr/>
            </p:nvSpPr>
            <p:spPr>
              <a:xfrm>
                <a:off x="234950" y="1856601"/>
                <a:ext cx="1904999" cy="280087"/>
              </a:xfrm>
              <a:prstGeom prst="rect">
                <a:avLst/>
              </a:prstGeom>
              <a:noFill/>
            </p:spPr>
            <p:txBody>
              <a:bodyPr wrap="square" rtlCol="0">
                <a:spAutoFit/>
              </a:bodyPr>
              <a:lstStyle/>
              <a:p>
                <a:r>
                  <a:rPr lang="en-US" sz="1050" dirty="0" err="1" smtClean="0">
                    <a:solidFill>
                      <a:prstClr val="black"/>
                    </a:solidFill>
                  </a:rPr>
                  <a:t>Sagaing</a:t>
                </a:r>
                <a:r>
                  <a:rPr lang="en-US" sz="1050" dirty="0" smtClean="0">
                    <a:solidFill>
                      <a:prstClr val="black"/>
                    </a:solidFill>
                  </a:rPr>
                  <a:t>: 45,900 (4.36%)</a:t>
                </a:r>
                <a:endParaRPr lang="en-US" sz="1050" dirty="0">
                  <a:solidFill>
                    <a:prstClr val="black"/>
                  </a:solidFill>
                </a:endParaRPr>
              </a:p>
            </p:txBody>
          </p:sp>
          <p:sp>
            <p:nvSpPr>
              <p:cNvPr id="80" name="TextBox 79"/>
              <p:cNvSpPr txBox="1"/>
              <p:nvPr/>
            </p:nvSpPr>
            <p:spPr>
              <a:xfrm>
                <a:off x="152400" y="2466201"/>
                <a:ext cx="2139949" cy="280087"/>
              </a:xfrm>
              <a:prstGeom prst="rect">
                <a:avLst/>
              </a:prstGeom>
              <a:noFill/>
            </p:spPr>
            <p:txBody>
              <a:bodyPr wrap="square" rtlCol="0">
                <a:spAutoFit/>
              </a:bodyPr>
              <a:lstStyle/>
              <a:p>
                <a:r>
                  <a:rPr lang="en-US" sz="1050" dirty="0" smtClean="0">
                    <a:solidFill>
                      <a:prstClr val="black"/>
                    </a:solidFill>
                  </a:rPr>
                  <a:t>Mandalay: 205,200 (19.54%)</a:t>
                </a:r>
                <a:endParaRPr lang="en-US" sz="1050" dirty="0">
                  <a:solidFill>
                    <a:prstClr val="black"/>
                  </a:solidFill>
                </a:endParaRPr>
              </a:p>
            </p:txBody>
          </p:sp>
          <p:sp>
            <p:nvSpPr>
              <p:cNvPr id="82" name="TextBox 81"/>
              <p:cNvSpPr txBox="1"/>
              <p:nvPr/>
            </p:nvSpPr>
            <p:spPr>
              <a:xfrm>
                <a:off x="152400" y="2923401"/>
                <a:ext cx="1905000" cy="288574"/>
              </a:xfrm>
              <a:prstGeom prst="rect">
                <a:avLst/>
              </a:prstGeom>
              <a:noFill/>
            </p:spPr>
            <p:txBody>
              <a:bodyPr wrap="square" rtlCol="0">
                <a:spAutoFit/>
              </a:bodyPr>
              <a:lstStyle/>
              <a:p>
                <a:r>
                  <a:rPr lang="en-US" sz="1050" dirty="0" smtClean="0">
                    <a:solidFill>
                      <a:prstClr val="black"/>
                    </a:solidFill>
                  </a:rPr>
                  <a:t>Chin: 5,000 (0.46%)</a:t>
                </a:r>
                <a:endParaRPr lang="en-US" sz="1050" dirty="0">
                  <a:solidFill>
                    <a:prstClr val="black"/>
                  </a:solidFill>
                </a:endParaRPr>
              </a:p>
            </p:txBody>
          </p:sp>
          <p:sp>
            <p:nvSpPr>
              <p:cNvPr id="84" name="TextBox 83"/>
              <p:cNvSpPr txBox="1"/>
              <p:nvPr/>
            </p:nvSpPr>
            <p:spPr>
              <a:xfrm>
                <a:off x="76199" y="3352800"/>
                <a:ext cx="1904999" cy="280087"/>
              </a:xfrm>
              <a:prstGeom prst="rect">
                <a:avLst/>
              </a:prstGeom>
              <a:noFill/>
            </p:spPr>
            <p:txBody>
              <a:bodyPr wrap="square" rtlCol="0">
                <a:spAutoFit/>
              </a:bodyPr>
              <a:lstStyle/>
              <a:p>
                <a:r>
                  <a:rPr lang="en-US" sz="1050" dirty="0" err="1" smtClean="0">
                    <a:solidFill>
                      <a:prstClr val="black"/>
                    </a:solidFill>
                  </a:rPr>
                  <a:t>Rakhine</a:t>
                </a:r>
                <a:r>
                  <a:rPr lang="en-US" sz="1050" dirty="0" smtClean="0">
                    <a:solidFill>
                      <a:prstClr val="black"/>
                    </a:solidFill>
                  </a:rPr>
                  <a:t>: 10,480 (0.98%)</a:t>
                </a:r>
                <a:endParaRPr lang="en-US" sz="1050" dirty="0">
                  <a:solidFill>
                    <a:prstClr val="black"/>
                  </a:solidFill>
                </a:endParaRPr>
              </a:p>
            </p:txBody>
          </p:sp>
          <p:sp>
            <p:nvSpPr>
              <p:cNvPr id="85" name="TextBox 84"/>
              <p:cNvSpPr txBox="1"/>
              <p:nvPr/>
            </p:nvSpPr>
            <p:spPr>
              <a:xfrm>
                <a:off x="76199" y="3733800"/>
                <a:ext cx="1904999" cy="280087"/>
              </a:xfrm>
              <a:prstGeom prst="rect">
                <a:avLst/>
              </a:prstGeom>
              <a:noFill/>
            </p:spPr>
            <p:txBody>
              <a:bodyPr wrap="square" rtlCol="0">
                <a:spAutoFit/>
              </a:bodyPr>
              <a:lstStyle/>
              <a:p>
                <a:r>
                  <a:rPr lang="en-US" sz="1050" dirty="0" err="1" smtClean="0">
                    <a:solidFill>
                      <a:prstClr val="black"/>
                    </a:solidFill>
                  </a:rPr>
                  <a:t>Magwe</a:t>
                </a:r>
                <a:r>
                  <a:rPr lang="en-US" sz="1050" dirty="0" smtClean="0">
                    <a:solidFill>
                      <a:prstClr val="black"/>
                    </a:solidFill>
                  </a:rPr>
                  <a:t>: 67,600 (6.43%)</a:t>
                </a:r>
                <a:endParaRPr lang="en-US" sz="1050" dirty="0">
                  <a:solidFill>
                    <a:prstClr val="black"/>
                  </a:solidFill>
                </a:endParaRPr>
              </a:p>
            </p:txBody>
          </p:sp>
          <p:sp>
            <p:nvSpPr>
              <p:cNvPr id="86" name="TextBox 85"/>
              <p:cNvSpPr txBox="1"/>
              <p:nvPr/>
            </p:nvSpPr>
            <p:spPr>
              <a:xfrm>
                <a:off x="76199" y="4114800"/>
                <a:ext cx="1905000" cy="288574"/>
              </a:xfrm>
              <a:prstGeom prst="rect">
                <a:avLst/>
              </a:prstGeom>
              <a:noFill/>
            </p:spPr>
            <p:txBody>
              <a:bodyPr wrap="square" rtlCol="0">
                <a:spAutoFit/>
              </a:bodyPr>
              <a:lstStyle/>
              <a:p>
                <a:r>
                  <a:rPr lang="en-US" sz="1050" dirty="0" err="1" smtClean="0">
                    <a:solidFill>
                      <a:prstClr val="black"/>
                    </a:solidFill>
                  </a:rPr>
                  <a:t>Bago</a:t>
                </a:r>
                <a:r>
                  <a:rPr lang="en-US" sz="1050" dirty="0" smtClean="0">
                    <a:solidFill>
                      <a:prstClr val="black"/>
                    </a:solidFill>
                  </a:rPr>
                  <a:t>: 97,617 (9.28%)</a:t>
                </a:r>
                <a:endParaRPr lang="en-US" sz="1050" dirty="0">
                  <a:solidFill>
                    <a:prstClr val="black"/>
                  </a:solidFill>
                </a:endParaRPr>
              </a:p>
            </p:txBody>
          </p:sp>
          <p:sp>
            <p:nvSpPr>
              <p:cNvPr id="87" name="TextBox 86"/>
              <p:cNvSpPr txBox="1"/>
              <p:nvPr/>
            </p:nvSpPr>
            <p:spPr>
              <a:xfrm>
                <a:off x="76199" y="4572000"/>
                <a:ext cx="1904999" cy="458323"/>
              </a:xfrm>
              <a:prstGeom prst="rect">
                <a:avLst/>
              </a:prstGeom>
              <a:noFill/>
            </p:spPr>
            <p:txBody>
              <a:bodyPr wrap="square" rtlCol="0">
                <a:spAutoFit/>
              </a:bodyPr>
              <a:lstStyle/>
              <a:p>
                <a:r>
                  <a:rPr lang="en-US" sz="1050" dirty="0" smtClean="0">
                    <a:solidFill>
                      <a:prstClr val="black"/>
                    </a:solidFill>
                  </a:rPr>
                  <a:t>Yangon: 306,508 (29.18%)</a:t>
                </a:r>
                <a:endParaRPr lang="en-US" sz="1050" dirty="0">
                  <a:solidFill>
                    <a:prstClr val="black"/>
                  </a:solidFill>
                </a:endParaRPr>
              </a:p>
            </p:txBody>
          </p:sp>
          <p:sp>
            <p:nvSpPr>
              <p:cNvPr id="88" name="TextBox 87"/>
              <p:cNvSpPr txBox="1"/>
              <p:nvPr/>
            </p:nvSpPr>
            <p:spPr>
              <a:xfrm>
                <a:off x="0" y="5791200"/>
                <a:ext cx="2139949" cy="458323"/>
              </a:xfrm>
              <a:prstGeom prst="rect">
                <a:avLst/>
              </a:prstGeom>
              <a:noFill/>
            </p:spPr>
            <p:txBody>
              <a:bodyPr wrap="square" rtlCol="0">
                <a:spAutoFit/>
              </a:bodyPr>
              <a:lstStyle/>
              <a:p>
                <a:r>
                  <a:rPr lang="en-US" sz="1050" dirty="0" err="1" smtClean="0">
                    <a:solidFill>
                      <a:prstClr val="black"/>
                    </a:solidFill>
                  </a:rPr>
                  <a:t>Ayeyarwady</a:t>
                </a:r>
                <a:r>
                  <a:rPr lang="en-US" sz="1050" dirty="0" smtClean="0">
                    <a:solidFill>
                      <a:prstClr val="black"/>
                    </a:solidFill>
                  </a:rPr>
                  <a:t>: 111,095 (10.57%)</a:t>
                </a:r>
                <a:endParaRPr lang="en-US" sz="1050" dirty="0">
                  <a:solidFill>
                    <a:prstClr val="black"/>
                  </a:solidFill>
                </a:endParaRPr>
              </a:p>
            </p:txBody>
          </p:sp>
        </p:grpSp>
        <p:cxnSp>
          <p:nvCxnSpPr>
            <p:cNvPr id="42" name="Straight Connector 41"/>
            <p:cNvCxnSpPr>
              <a:stCxn id="12" idx="1"/>
            </p:cNvCxnSpPr>
            <p:nvPr/>
          </p:nvCxnSpPr>
          <p:spPr>
            <a:xfrm flipH="1" flipV="1">
              <a:off x="1828800" y="1842700"/>
              <a:ext cx="1001759" cy="6830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6" idx="1"/>
            </p:cNvCxnSpPr>
            <p:nvPr/>
          </p:nvCxnSpPr>
          <p:spPr>
            <a:xfrm flipH="1" flipV="1">
              <a:off x="1676400" y="3352800"/>
              <a:ext cx="696959" cy="873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15" idx="1"/>
            </p:cNvCxnSpPr>
            <p:nvPr/>
          </p:nvCxnSpPr>
          <p:spPr>
            <a:xfrm flipH="1" flipV="1">
              <a:off x="1485901" y="2946570"/>
              <a:ext cx="1173405" cy="3705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24" idx="3"/>
            </p:cNvCxnSpPr>
            <p:nvPr/>
          </p:nvCxnSpPr>
          <p:spPr>
            <a:xfrm flipH="1">
              <a:off x="1676400" y="3570241"/>
              <a:ext cx="1001759" cy="14965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15" idx="1"/>
            </p:cNvCxnSpPr>
            <p:nvPr/>
          </p:nvCxnSpPr>
          <p:spPr>
            <a:xfrm flipH="1" flipV="1">
              <a:off x="2024879" y="2452300"/>
              <a:ext cx="958080" cy="8354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flipH="1">
              <a:off x="1187450" y="4484641"/>
              <a:ext cx="1555750" cy="115415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H="1">
              <a:off x="1843377" y="4381500"/>
              <a:ext cx="1238748" cy="17659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18" idx="2"/>
            </p:cNvCxnSpPr>
            <p:nvPr/>
          </p:nvCxnSpPr>
          <p:spPr>
            <a:xfrm flipH="1">
              <a:off x="1524000" y="4076700"/>
              <a:ext cx="1524000" cy="381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15" name="Oval 114"/>
          <p:cNvSpPr/>
          <p:nvPr/>
        </p:nvSpPr>
        <p:spPr>
          <a:xfrm>
            <a:off x="2286000" y="3124200"/>
            <a:ext cx="76200" cy="76200"/>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8" name="TextBox 57"/>
          <p:cNvSpPr txBox="1"/>
          <p:nvPr/>
        </p:nvSpPr>
        <p:spPr>
          <a:xfrm>
            <a:off x="228600" y="1295402"/>
            <a:ext cx="7010400" cy="276999"/>
          </a:xfrm>
          <a:prstGeom prst="rect">
            <a:avLst/>
          </a:prstGeom>
          <a:noFill/>
        </p:spPr>
        <p:txBody>
          <a:bodyPr wrap="square" rtlCol="0">
            <a:spAutoFit/>
          </a:bodyPr>
          <a:lstStyle/>
          <a:p>
            <a:r>
              <a:rPr lang="en-US" sz="1200" b="1" dirty="0" smtClean="0">
                <a:solidFill>
                  <a:prstClr val="black"/>
                </a:solidFill>
              </a:rPr>
              <a:t>Number of MEC SIM Cards Sold and its Market Share in 2013 (April 2013 to June 2013)</a:t>
            </a:r>
            <a:endParaRPr lang="en-US" sz="1200" b="1" dirty="0">
              <a:solidFill>
                <a:prstClr val="black"/>
              </a:solidFill>
            </a:endParaRPr>
          </a:p>
        </p:txBody>
      </p:sp>
      <p:sp>
        <p:nvSpPr>
          <p:cNvPr id="60" name="TextBox 59"/>
          <p:cNvSpPr txBox="1"/>
          <p:nvPr/>
        </p:nvSpPr>
        <p:spPr>
          <a:xfrm>
            <a:off x="82550" y="6477000"/>
            <a:ext cx="7099300" cy="230832"/>
          </a:xfrm>
          <a:prstGeom prst="rect">
            <a:avLst/>
          </a:prstGeom>
          <a:noFill/>
          <a:ln>
            <a:noFill/>
          </a:ln>
        </p:spPr>
        <p:txBody>
          <a:bodyPr wrap="square" rtlCol="0">
            <a:spAutoFit/>
          </a:bodyPr>
          <a:lstStyle/>
          <a:p>
            <a:r>
              <a:rPr lang="en-US" sz="900" dirty="0" smtClean="0"/>
              <a:t>Source: MEC</a:t>
            </a:r>
            <a:endParaRPr lang="en-US" sz="900" dirty="0"/>
          </a:p>
        </p:txBody>
      </p:sp>
      <p:sp>
        <p:nvSpPr>
          <p:cNvPr id="6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5: Distribution Channels for Payday Loans</a:t>
            </a:r>
          </a:p>
        </p:txBody>
      </p:sp>
    </p:spTree>
    <p:extLst>
      <p:ext uri="{BB962C8B-B14F-4D97-AF65-F5344CB8AC3E}">
        <p14:creationId xmlns:p14="http://schemas.microsoft.com/office/powerpoint/2010/main" val="96668997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www.ooredoo.com.mm/en/Network-Coverage-Section/~/media/62FF7DAA72A045CF85CECA810C14CE67.ashx?la=en"/>
          <p:cNvPicPr/>
          <p:nvPr/>
        </p:nvPicPr>
        <p:blipFill rotWithShape="1">
          <a:blip r:embed="rId2">
            <a:extLst>
              <a:ext uri="{28A0092B-C50C-407E-A947-70E740481C1C}">
                <a14:useLocalDpi xmlns:a14="http://schemas.microsoft.com/office/drawing/2010/main" val="0"/>
              </a:ext>
            </a:extLst>
          </a:blip>
          <a:srcRect t="3112" b="5642"/>
          <a:stretch/>
        </p:blipFill>
        <p:spPr bwMode="auto">
          <a:xfrm>
            <a:off x="304801" y="1379538"/>
            <a:ext cx="5410200" cy="4945062"/>
          </a:xfrm>
          <a:prstGeom prst="rect">
            <a:avLst/>
          </a:prstGeom>
          <a:noFill/>
          <a:ln>
            <a:noFill/>
          </a:ln>
          <a:extLst>
            <a:ext uri="{53640926-AAD7-44D8-BBD7-CCE9431645EC}">
              <a14:shadowObscured xmlns:a14="http://schemas.microsoft.com/office/drawing/2010/main"/>
            </a:ext>
          </a:extLst>
        </p:spPr>
      </p:pic>
      <p:sp>
        <p:nvSpPr>
          <p:cNvPr id="3" name="TextBox 2"/>
          <p:cNvSpPr txBox="1"/>
          <p:nvPr/>
        </p:nvSpPr>
        <p:spPr>
          <a:xfrm>
            <a:off x="5943601" y="1389995"/>
            <a:ext cx="3733800" cy="4801314"/>
          </a:xfrm>
          <a:prstGeom prst="rect">
            <a:avLst/>
          </a:prstGeom>
          <a:noFill/>
        </p:spPr>
        <p:txBody>
          <a:bodyPr wrap="square" rtlCol="0">
            <a:spAutoFit/>
          </a:bodyPr>
          <a:lstStyle/>
          <a:p>
            <a:pPr marL="171450" indent="-171450" algn="just">
              <a:lnSpc>
                <a:spcPct val="150000"/>
              </a:lnSpc>
              <a:buFont typeface="Arial" pitchFamily="34" charset="0"/>
              <a:buChar char="•"/>
            </a:pPr>
            <a:r>
              <a:rPr lang="en-US" sz="1200" dirty="0" smtClean="0"/>
              <a:t>The Qatar based mobile network operator (MNO) gained nationwide operating license from the government in June 2013.</a:t>
            </a:r>
          </a:p>
          <a:p>
            <a:pPr marL="171450" indent="-171450" algn="just">
              <a:lnSpc>
                <a:spcPct val="150000"/>
              </a:lnSpc>
              <a:buFont typeface="Arial" pitchFamily="34" charset="0"/>
              <a:buChar char="•"/>
            </a:pPr>
            <a:endParaRPr lang="en-US" sz="1200" dirty="0" smtClean="0"/>
          </a:p>
          <a:p>
            <a:pPr marL="171450" indent="-171450" algn="just">
              <a:lnSpc>
                <a:spcPct val="150000"/>
              </a:lnSpc>
              <a:buFont typeface="Arial" pitchFamily="34" charset="0"/>
              <a:buChar char="•"/>
            </a:pPr>
            <a:r>
              <a:rPr lang="en-US" sz="1200" dirty="0" smtClean="0"/>
              <a:t>The MNO got telecom license together with its competitor, Telenor. However, </a:t>
            </a:r>
            <a:r>
              <a:rPr lang="en-US" sz="1200" dirty="0" err="1" smtClean="0"/>
              <a:t>Ooredoo</a:t>
            </a:r>
            <a:r>
              <a:rPr lang="en-US" sz="1200" dirty="0" smtClean="0"/>
              <a:t> gained first mover advantage in terms of issuing SIM cards and distributing to the public.</a:t>
            </a:r>
          </a:p>
          <a:p>
            <a:pPr algn="just">
              <a:lnSpc>
                <a:spcPct val="150000"/>
              </a:lnSpc>
            </a:pPr>
            <a:endParaRPr lang="en-US" sz="1200" dirty="0" smtClean="0"/>
          </a:p>
          <a:p>
            <a:pPr marL="171450" indent="-171450" algn="just">
              <a:lnSpc>
                <a:spcPct val="150000"/>
              </a:lnSpc>
              <a:buFont typeface="Arial" pitchFamily="34" charset="0"/>
              <a:buChar char="•"/>
            </a:pPr>
            <a:r>
              <a:rPr lang="en-US" sz="1200" dirty="0" err="1" smtClean="0"/>
              <a:t>Ooredoo</a:t>
            </a:r>
            <a:r>
              <a:rPr lang="en-US" sz="1200" dirty="0" smtClean="0"/>
              <a:t> provide the mobile services at the rate of 25Ks/2.5 Cents per minute and </a:t>
            </a:r>
            <a:r>
              <a:rPr lang="en-US" sz="1200" dirty="0" err="1" smtClean="0"/>
              <a:t>sms</a:t>
            </a:r>
            <a:r>
              <a:rPr lang="en-US" sz="1200" dirty="0" smtClean="0"/>
              <a:t> at 15Ks/1.5 Cents. And the internet services begin from 10Ks/1 Cent per minute. </a:t>
            </a:r>
          </a:p>
          <a:p>
            <a:pPr marL="171450" indent="-171450" algn="just">
              <a:lnSpc>
                <a:spcPct val="150000"/>
              </a:lnSpc>
              <a:buFont typeface="Arial" pitchFamily="34" charset="0"/>
              <a:buChar char="•"/>
            </a:pPr>
            <a:endParaRPr lang="en-US" sz="1200" dirty="0" smtClean="0"/>
          </a:p>
          <a:p>
            <a:pPr marL="171450" indent="-171450" algn="just">
              <a:lnSpc>
                <a:spcPct val="150000"/>
              </a:lnSpc>
              <a:buFont typeface="Arial" pitchFamily="34" charset="0"/>
              <a:buChar char="•"/>
            </a:pPr>
            <a:r>
              <a:rPr lang="en-US" sz="1200" dirty="0" smtClean="0"/>
              <a:t>Among mobile operators, </a:t>
            </a:r>
            <a:r>
              <a:rPr lang="en-US" sz="1200" dirty="0" err="1" smtClean="0"/>
              <a:t>Ooredoo</a:t>
            </a:r>
            <a:r>
              <a:rPr lang="en-US" sz="1200" dirty="0"/>
              <a:t> </a:t>
            </a:r>
            <a:r>
              <a:rPr lang="en-US" sz="1200" dirty="0" smtClean="0"/>
              <a:t>stands as the second most expensive operator behind MPT and followed by Telenor.</a:t>
            </a:r>
          </a:p>
        </p:txBody>
      </p:sp>
      <p:sp>
        <p:nvSpPr>
          <p:cNvPr id="6" name="TextBox 5"/>
          <p:cNvSpPr txBox="1"/>
          <p:nvPr/>
        </p:nvSpPr>
        <p:spPr>
          <a:xfrm>
            <a:off x="82550" y="438095"/>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Mobile Network Coverage, </a:t>
            </a:r>
            <a:r>
              <a:rPr lang="en-US" sz="2400" dirty="0" err="1" smtClean="0">
                <a:solidFill>
                  <a:schemeClr val="tx2">
                    <a:lumMod val="50000"/>
                  </a:schemeClr>
                </a:solidFill>
              </a:rPr>
              <a:t>Ooredoo</a:t>
            </a:r>
            <a:endParaRPr lang="en-US" sz="2400" dirty="0">
              <a:solidFill>
                <a:schemeClr val="tx2">
                  <a:lumMod val="50000"/>
                </a:schemeClr>
              </a:solidFill>
            </a:endParaRPr>
          </a:p>
        </p:txBody>
      </p:sp>
      <p:sp>
        <p:nvSpPr>
          <p:cNvPr id="7" name="TextBox 6"/>
          <p:cNvSpPr txBox="1"/>
          <p:nvPr/>
        </p:nvSpPr>
        <p:spPr>
          <a:xfrm>
            <a:off x="82550" y="6477000"/>
            <a:ext cx="7099300" cy="230832"/>
          </a:xfrm>
          <a:prstGeom prst="rect">
            <a:avLst/>
          </a:prstGeom>
          <a:noFill/>
          <a:ln>
            <a:noFill/>
          </a:ln>
        </p:spPr>
        <p:txBody>
          <a:bodyPr wrap="square" rtlCol="0">
            <a:spAutoFit/>
          </a:bodyPr>
          <a:lstStyle/>
          <a:p>
            <a:r>
              <a:rPr lang="en-US" sz="900" dirty="0" smtClean="0"/>
              <a:t>Source: </a:t>
            </a:r>
            <a:r>
              <a:rPr lang="en-US" sz="900" dirty="0" err="1" smtClean="0"/>
              <a:t>Ooredoo</a:t>
            </a:r>
            <a:endParaRPr lang="en-US" sz="900" dirty="0"/>
          </a:p>
        </p:txBody>
      </p:sp>
      <p:sp>
        <p:nvSpPr>
          <p:cNvPr id="8"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Tree>
    <p:extLst>
      <p:ext uri="{BB962C8B-B14F-4D97-AF65-F5344CB8AC3E}">
        <p14:creationId xmlns:p14="http://schemas.microsoft.com/office/powerpoint/2010/main" val="2570817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www.telenor.com.mm/images/YangonCoverageMap.png"/>
          <p:cNvPicPr/>
          <p:nvPr/>
        </p:nvPicPr>
        <p:blipFill>
          <a:blip r:embed="rId2">
            <a:extLst>
              <a:ext uri="{28A0092B-C50C-407E-A947-70E740481C1C}">
                <a14:useLocalDpi xmlns:a14="http://schemas.microsoft.com/office/drawing/2010/main" val="0"/>
              </a:ext>
            </a:extLst>
          </a:blip>
          <a:srcRect/>
          <a:stretch>
            <a:fillRect/>
          </a:stretch>
        </p:blipFill>
        <p:spPr bwMode="auto">
          <a:xfrm>
            <a:off x="381002" y="1371600"/>
            <a:ext cx="4952999" cy="4953000"/>
          </a:xfrm>
          <a:prstGeom prst="rect">
            <a:avLst/>
          </a:prstGeom>
          <a:noFill/>
          <a:ln>
            <a:noFill/>
          </a:ln>
        </p:spPr>
      </p:pic>
      <p:sp>
        <p:nvSpPr>
          <p:cNvPr id="5" name="TextBox 4"/>
          <p:cNvSpPr txBox="1"/>
          <p:nvPr/>
        </p:nvSpPr>
        <p:spPr>
          <a:xfrm>
            <a:off x="5943601" y="1524001"/>
            <a:ext cx="3733800" cy="4739759"/>
          </a:xfrm>
          <a:prstGeom prst="rect">
            <a:avLst/>
          </a:prstGeom>
          <a:noFill/>
        </p:spPr>
        <p:txBody>
          <a:bodyPr wrap="square" rtlCol="0">
            <a:spAutoFit/>
          </a:bodyPr>
          <a:lstStyle/>
          <a:p>
            <a:pPr marL="171450" indent="-171450" algn="just">
              <a:lnSpc>
                <a:spcPct val="150000"/>
              </a:lnSpc>
              <a:buFont typeface="Arial" pitchFamily="34" charset="0"/>
              <a:buChar char="•"/>
            </a:pPr>
            <a:r>
              <a:rPr lang="en-US" sz="1200" dirty="0" smtClean="0"/>
              <a:t>The Norwegian mobile network operator (MNO) gained nationwide operating license from the government in June 2013 together with </a:t>
            </a:r>
            <a:r>
              <a:rPr lang="en-US" sz="1200" dirty="0" err="1" smtClean="0"/>
              <a:t>Ooredoo</a:t>
            </a:r>
            <a:r>
              <a:rPr lang="en-US" sz="1200" dirty="0" smtClean="0"/>
              <a:t>.</a:t>
            </a:r>
          </a:p>
          <a:p>
            <a:pPr marL="171450" indent="-171450" algn="just">
              <a:lnSpc>
                <a:spcPct val="150000"/>
              </a:lnSpc>
              <a:buFont typeface="Arial" pitchFamily="34" charset="0"/>
              <a:buChar char="•"/>
            </a:pPr>
            <a:endParaRPr lang="en-US" sz="1200" dirty="0" smtClean="0"/>
          </a:p>
          <a:p>
            <a:pPr marL="171450" indent="-171450" algn="just">
              <a:lnSpc>
                <a:spcPct val="150000"/>
              </a:lnSpc>
              <a:buFont typeface="Arial" pitchFamily="34" charset="0"/>
              <a:buChar char="•"/>
            </a:pPr>
            <a:r>
              <a:rPr lang="en-US" sz="1200" dirty="0" smtClean="0"/>
              <a:t>The mobile network was launched in September 2014 and is expected to cover 90 % of the population within 5 years. So far, of </a:t>
            </a:r>
            <a:r>
              <a:rPr lang="en-US" sz="1200" dirty="0" err="1" smtClean="0"/>
              <a:t>sim</a:t>
            </a:r>
            <a:r>
              <a:rPr lang="en-US" sz="1200" dirty="0" smtClean="0"/>
              <a:t> cards have been sold. </a:t>
            </a:r>
          </a:p>
          <a:p>
            <a:pPr marL="171450" indent="-171450" algn="just">
              <a:lnSpc>
                <a:spcPct val="150000"/>
              </a:lnSpc>
              <a:buFont typeface="Arial" pitchFamily="34" charset="0"/>
              <a:buChar char="•"/>
            </a:pPr>
            <a:endParaRPr lang="en-US" sz="1200" dirty="0" smtClean="0"/>
          </a:p>
          <a:p>
            <a:pPr marL="171450" indent="-171450" algn="just">
              <a:lnSpc>
                <a:spcPct val="150000"/>
              </a:lnSpc>
              <a:buFont typeface="Arial" pitchFamily="34" charset="0"/>
              <a:buChar char="•"/>
            </a:pPr>
            <a:r>
              <a:rPr lang="en-US" sz="1200" dirty="0" smtClean="0"/>
              <a:t>Telenor provides the mobile services at the same rate with </a:t>
            </a:r>
            <a:r>
              <a:rPr lang="en-US" sz="1200" dirty="0" err="1" smtClean="0"/>
              <a:t>Ooredoo</a:t>
            </a:r>
            <a:r>
              <a:rPr lang="en-US" sz="1200" dirty="0" smtClean="0"/>
              <a:t> which include 25 Kyats/ 2.5 Cents per minute and 15 Kyats/ 1.5 Cents per SMS. Internet plan begins at 6 Ks/ 1 MB.</a:t>
            </a:r>
          </a:p>
          <a:p>
            <a:pPr marL="171450" indent="-171450" algn="just">
              <a:lnSpc>
                <a:spcPct val="150000"/>
              </a:lnSpc>
              <a:buFont typeface="Arial" pitchFamily="34" charset="0"/>
              <a:buChar char="•"/>
            </a:pPr>
            <a:endParaRPr lang="en-US" sz="1200" dirty="0" smtClean="0"/>
          </a:p>
          <a:p>
            <a:pPr marL="171450" indent="-171450" algn="just">
              <a:lnSpc>
                <a:spcPct val="150000"/>
              </a:lnSpc>
              <a:buFont typeface="Arial" pitchFamily="34" charset="0"/>
              <a:buChar char="•"/>
            </a:pPr>
            <a:r>
              <a:rPr lang="en-US" sz="1200" dirty="0" smtClean="0"/>
              <a:t>Telenor is currently the cheapest operator in the country and it could be a significant factor in reaching their goal of 90% coverage in 2019.</a:t>
            </a:r>
            <a:endParaRPr lang="en-US" sz="1200" dirty="0"/>
          </a:p>
          <a:p>
            <a:pPr marL="171450" indent="-171450" algn="just">
              <a:buFont typeface="Arial" pitchFamily="34" charset="0"/>
              <a:buChar char="•"/>
            </a:pPr>
            <a:endParaRPr lang="en-US" sz="1400" dirty="0"/>
          </a:p>
        </p:txBody>
      </p:sp>
      <p:sp>
        <p:nvSpPr>
          <p:cNvPr id="6" name="TextBox 5"/>
          <p:cNvSpPr txBox="1"/>
          <p:nvPr/>
        </p:nvSpPr>
        <p:spPr>
          <a:xfrm>
            <a:off x="82550" y="438095"/>
            <a:ext cx="9442450" cy="461665"/>
          </a:xfrm>
          <a:prstGeom prst="rect">
            <a:avLst/>
          </a:prstGeom>
          <a:noFill/>
          <a:ln w="28575">
            <a:noFill/>
          </a:ln>
        </p:spPr>
        <p:txBody>
          <a:bodyPr wrap="square" rtlCol="0">
            <a:spAutoFit/>
          </a:bodyPr>
          <a:lstStyle/>
          <a:p>
            <a:r>
              <a:rPr lang="en-US" sz="2400" dirty="0" smtClean="0">
                <a:solidFill>
                  <a:schemeClr val="tx2">
                    <a:lumMod val="50000"/>
                  </a:schemeClr>
                </a:solidFill>
              </a:rPr>
              <a:t>Mobile Network Coverage, Telenor</a:t>
            </a:r>
            <a:endParaRPr lang="en-US" sz="2400" dirty="0">
              <a:solidFill>
                <a:schemeClr val="tx2">
                  <a:lumMod val="50000"/>
                </a:schemeClr>
              </a:solidFill>
            </a:endParaRPr>
          </a:p>
        </p:txBody>
      </p:sp>
      <p:sp>
        <p:nvSpPr>
          <p:cNvPr id="7" name="TextBox 6"/>
          <p:cNvSpPr txBox="1"/>
          <p:nvPr/>
        </p:nvSpPr>
        <p:spPr>
          <a:xfrm>
            <a:off x="82550" y="6477000"/>
            <a:ext cx="7099300" cy="230832"/>
          </a:xfrm>
          <a:prstGeom prst="rect">
            <a:avLst/>
          </a:prstGeom>
          <a:noFill/>
          <a:ln>
            <a:noFill/>
          </a:ln>
        </p:spPr>
        <p:txBody>
          <a:bodyPr wrap="square" rtlCol="0">
            <a:spAutoFit/>
          </a:bodyPr>
          <a:lstStyle/>
          <a:p>
            <a:r>
              <a:rPr lang="en-US" sz="900" dirty="0" smtClean="0"/>
              <a:t>Source: Telenor</a:t>
            </a:r>
            <a:endParaRPr lang="en-US" sz="900" dirty="0"/>
          </a:p>
        </p:txBody>
      </p:sp>
      <p:sp>
        <p:nvSpPr>
          <p:cNvPr id="8" name="Text Box 3"/>
          <p:cNvSpPr txBox="1">
            <a:spLocks noChangeArrowheads="1"/>
          </p:cNvSpPr>
          <p:nvPr/>
        </p:nvSpPr>
        <p:spPr bwMode="auto">
          <a:xfrm>
            <a:off x="4077"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5: Distribution Channels for Payday Loans</a:t>
            </a:r>
          </a:p>
        </p:txBody>
      </p:sp>
    </p:spTree>
    <p:extLst>
      <p:ext uri="{BB962C8B-B14F-4D97-AF65-F5344CB8AC3E}">
        <p14:creationId xmlns:p14="http://schemas.microsoft.com/office/powerpoint/2010/main" val="305662960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101792720"/>
              </p:ext>
            </p:extLst>
          </p:nvPr>
        </p:nvGraphicFramePr>
        <p:xfrm>
          <a:off x="1651000" y="1227668"/>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1600201" y="5562600"/>
            <a:ext cx="6553200" cy="400114"/>
            <a:chOff x="308847" y="3802407"/>
            <a:chExt cx="6236377" cy="400114"/>
          </a:xfrm>
        </p:grpSpPr>
        <p:sp>
          <p:nvSpPr>
            <p:cNvPr id="5" name="Rectangle 4"/>
            <p:cNvSpPr/>
            <p:nvPr/>
          </p:nvSpPr>
          <p:spPr>
            <a:xfrm>
              <a:off x="308847" y="3802407"/>
              <a:ext cx="6236377" cy="400114"/>
            </a:xfrm>
            <a:prstGeom prst="rect">
              <a:avLst/>
            </a:pr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smtClean="0">
                  <a:solidFill>
                    <a:srgbClr val="1F497D">
                      <a:lumMod val="75000"/>
                    </a:srgbClr>
                  </a:solidFill>
                </a:rPr>
                <a:t>    Section 8: M&amp;A Target Shortlisting and Their Comparative Analysis</a:t>
              </a:r>
              <a:endParaRPr lang="en-US" dirty="0">
                <a:solidFill>
                  <a:srgbClr val="1F497D">
                    <a:lumMod val="75000"/>
                  </a:srgbClr>
                </a:solidFill>
              </a:endParaRPr>
            </a:p>
          </p:txBody>
        </p:sp>
        <p:sp>
          <p:nvSpPr>
            <p:cNvPr id="6" name="Rectangle 5"/>
            <p:cNvSpPr/>
            <p:nvPr/>
          </p:nvSpPr>
          <p:spPr>
            <a:xfrm>
              <a:off x="308847" y="3802407"/>
              <a:ext cx="6236377" cy="4001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7591" tIns="27940" rIns="27940" bIns="27940" numCol="1" spcCol="1270" anchor="ctr" anchorCtr="0">
              <a:noAutofit/>
            </a:bodyPr>
            <a:lstStyle/>
            <a:p>
              <a:pPr defTabSz="488950">
                <a:lnSpc>
                  <a:spcPct val="90000"/>
                </a:lnSpc>
                <a:spcAft>
                  <a:spcPct val="35000"/>
                </a:spcAft>
              </a:pPr>
              <a:endParaRPr lang="en-US" sz="1100">
                <a:solidFill>
                  <a:prstClr val="white"/>
                </a:solidFill>
              </a:endParaRPr>
            </a:p>
          </p:txBody>
        </p:sp>
      </p:grpSp>
      <p:sp>
        <p:nvSpPr>
          <p:cNvPr id="4" name="Oval 3"/>
          <p:cNvSpPr/>
          <p:nvPr/>
        </p:nvSpPr>
        <p:spPr>
          <a:xfrm>
            <a:off x="1350128" y="5512586"/>
            <a:ext cx="500143" cy="500142"/>
          </a:xfrm>
          <a:prstGeom prst="ellipse">
            <a:avLst/>
          </a:prstGeom>
          <a:ln>
            <a:solidFill>
              <a:schemeClr val="bg1">
                <a:lumMod val="65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TextBox 6"/>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Research Services in Microfinance Sector</a:t>
            </a:r>
            <a:endParaRPr lang="en-US" sz="2400" dirty="0">
              <a:solidFill>
                <a:srgbClr val="1F497D">
                  <a:lumMod val="50000"/>
                </a:srgbClr>
              </a:solidFill>
            </a:endParaRPr>
          </a:p>
        </p:txBody>
      </p:sp>
    </p:spTree>
    <p:extLst>
      <p:ext uri="{BB962C8B-B14F-4D97-AF65-F5344CB8AC3E}">
        <p14:creationId xmlns:p14="http://schemas.microsoft.com/office/powerpoint/2010/main" val="110065216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3268" y="1783082"/>
            <a:ext cx="9364134" cy="276999"/>
          </a:xfrm>
          <a:prstGeom prst="rect">
            <a:avLst/>
          </a:prstGeom>
          <a:noFill/>
        </p:spPr>
        <p:txBody>
          <a:bodyPr wrap="square" rtlCol="0">
            <a:spAutoFit/>
          </a:bodyPr>
          <a:lstStyle/>
          <a:p>
            <a:pPr marL="285750" indent="-285750">
              <a:buFont typeface="Arial" pitchFamily="34" charset="0"/>
              <a:buChar char="•"/>
            </a:pPr>
            <a:r>
              <a:rPr lang="en-US" sz="1200" dirty="0" smtClean="0"/>
              <a:t>Starting from registering as a company, the intended MFIs have to register at the following ministries. </a:t>
            </a:r>
          </a:p>
        </p:txBody>
      </p:sp>
      <p:sp>
        <p:nvSpPr>
          <p:cNvPr id="14" name="TextBox 13"/>
          <p:cNvSpPr txBox="1"/>
          <p:nvPr/>
        </p:nvSpPr>
        <p:spPr>
          <a:xfrm>
            <a:off x="313267" y="1444825"/>
            <a:ext cx="2080570" cy="307777"/>
          </a:xfrm>
          <a:prstGeom prst="rect">
            <a:avLst/>
          </a:prstGeom>
          <a:solidFill>
            <a:srgbClr val="17375E"/>
          </a:solidFill>
        </p:spPr>
        <p:txBody>
          <a:bodyPr wrap="none" rtlCol="0">
            <a:spAutoFit/>
          </a:bodyPr>
          <a:lstStyle/>
          <a:p>
            <a:r>
              <a:rPr lang="en-US" sz="1400" b="1" dirty="0" smtClean="0">
                <a:solidFill>
                  <a:srgbClr val="FFFFFF"/>
                </a:solidFill>
              </a:rPr>
              <a:t>Registering as a Company</a:t>
            </a:r>
            <a:endParaRPr lang="en-US" sz="1400" b="1" dirty="0">
              <a:solidFill>
                <a:srgbClr val="FFFFFF"/>
              </a:solidFill>
            </a:endParaRPr>
          </a:p>
        </p:txBody>
      </p:sp>
      <p:sp>
        <p:nvSpPr>
          <p:cNvPr id="18" name="TextBox 17"/>
          <p:cNvSpPr txBox="1"/>
          <p:nvPr/>
        </p:nvSpPr>
        <p:spPr>
          <a:xfrm>
            <a:off x="389467" y="4419602"/>
            <a:ext cx="2004370" cy="307777"/>
          </a:xfrm>
          <a:prstGeom prst="rect">
            <a:avLst/>
          </a:prstGeom>
          <a:solidFill>
            <a:srgbClr val="17375E"/>
          </a:solidFill>
        </p:spPr>
        <p:txBody>
          <a:bodyPr wrap="square" rtlCol="0">
            <a:spAutoFit/>
          </a:bodyPr>
          <a:lstStyle/>
          <a:p>
            <a:r>
              <a:rPr lang="en-US" sz="1400" b="1" dirty="0" smtClean="0">
                <a:solidFill>
                  <a:srgbClr val="FFFFFF"/>
                </a:solidFill>
              </a:rPr>
              <a:t>Operating License</a:t>
            </a:r>
            <a:endParaRPr lang="en-US" sz="1400" b="1" dirty="0">
              <a:solidFill>
                <a:srgbClr val="FFFFFF"/>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870461811"/>
              </p:ext>
            </p:extLst>
          </p:nvPr>
        </p:nvGraphicFramePr>
        <p:xfrm>
          <a:off x="313268" y="4876800"/>
          <a:ext cx="9364134" cy="1371600"/>
        </p:xfrm>
        <a:graphic>
          <a:graphicData uri="http://schemas.openxmlformats.org/drawingml/2006/table">
            <a:tbl>
              <a:tblPr bandRow="1">
                <a:tableStyleId>{5C22544A-7EE6-4342-B048-85BDC9FD1C3A}</a:tableStyleId>
              </a:tblPr>
              <a:tblGrid>
                <a:gridCol w="9364134">
                  <a:extLst>
                    <a:ext uri="{9D8B030D-6E8A-4147-A177-3AD203B41FA5}">
                      <a16:colId xmlns:a16="http://schemas.microsoft.com/office/drawing/2014/main" val="20000"/>
                    </a:ext>
                  </a:extLst>
                </a:gridCol>
              </a:tblGrid>
              <a:tr h="342900">
                <a:tc>
                  <a:txBody>
                    <a:bodyPr/>
                    <a:lstStyle/>
                    <a:p>
                      <a:pPr marL="2857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License application as instructed (MFI-01)</a:t>
                      </a:r>
                    </a:p>
                  </a:txBody>
                  <a:tcPr>
                    <a:solidFill>
                      <a:srgbClr val="C6D9F1"/>
                    </a:solidFill>
                  </a:tcPr>
                </a:tc>
                <a:extLst>
                  <a:ext uri="{0D108BD9-81ED-4DB2-BD59-A6C34878D82A}">
                    <a16:rowId xmlns:a16="http://schemas.microsoft.com/office/drawing/2014/main" val="10000"/>
                  </a:ext>
                </a:extLst>
              </a:tr>
              <a:tr h="342900">
                <a:tc>
                  <a:txBody>
                    <a:bodyPr/>
                    <a:lstStyle/>
                    <a:p>
                      <a:pPr marL="2857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No expiry</a:t>
                      </a:r>
                      <a:r>
                        <a:rPr lang="en-US" sz="1200" baseline="0" dirty="0" smtClean="0"/>
                        <a:t> </a:t>
                      </a:r>
                      <a:r>
                        <a:rPr lang="en-US" sz="1200" dirty="0" smtClean="0"/>
                        <a:t> date on license</a:t>
                      </a:r>
                    </a:p>
                  </a:txBody>
                  <a:tcPr>
                    <a:solidFill>
                      <a:srgbClr val="E9EDF4"/>
                    </a:solidFill>
                  </a:tcPr>
                </a:tc>
                <a:extLst>
                  <a:ext uri="{0D108BD9-81ED-4DB2-BD59-A6C34878D82A}">
                    <a16:rowId xmlns:a16="http://schemas.microsoft.com/office/drawing/2014/main" val="10001"/>
                  </a:ext>
                </a:extLst>
              </a:tr>
              <a:tr h="342900">
                <a:tc>
                  <a:txBody>
                    <a:bodyPr/>
                    <a:lstStyle/>
                    <a:p>
                      <a:pPr marL="2857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The license is not transferable</a:t>
                      </a:r>
                    </a:p>
                  </a:txBody>
                  <a:tcPr>
                    <a:solidFill>
                      <a:srgbClr val="C6D9F1"/>
                    </a:solidFill>
                  </a:tcPr>
                </a:tc>
                <a:extLst>
                  <a:ext uri="{0D108BD9-81ED-4DB2-BD59-A6C34878D82A}">
                    <a16:rowId xmlns:a16="http://schemas.microsoft.com/office/drawing/2014/main" val="10002"/>
                  </a:ext>
                </a:extLst>
              </a:tr>
              <a:tr h="342900">
                <a:tc>
                  <a:txBody>
                    <a:bodyPr/>
                    <a:lstStyle/>
                    <a:p>
                      <a:pPr marL="285750" marR="0" lvl="1" indent="-2857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If</a:t>
                      </a:r>
                      <a:r>
                        <a:rPr lang="en-US" sz="1200" baseline="0" dirty="0" smtClean="0"/>
                        <a:t> a MFI wants to expand its services to areas it has not been permitted, applications are to be made to Financial Regulatory Department.</a:t>
                      </a:r>
                      <a:endParaRPr lang="en-US" sz="1200" dirty="0" smtClean="0"/>
                    </a:p>
                  </a:txBody>
                  <a:tcPr/>
                </a:tc>
                <a:extLst>
                  <a:ext uri="{0D108BD9-81ED-4DB2-BD59-A6C34878D82A}">
                    <a16:rowId xmlns:a16="http://schemas.microsoft.com/office/drawing/2014/main" val="10003"/>
                  </a:ext>
                </a:extLst>
              </a:tr>
            </a:tbl>
          </a:graphicData>
        </a:graphic>
      </p:graphicFrame>
      <p:sp>
        <p:nvSpPr>
          <p:cNvPr id="1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13" name="TextBox 12"/>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Market Entry and Licensing</a:t>
            </a:r>
            <a:endParaRPr lang="en-US" sz="2400" dirty="0">
              <a:solidFill>
                <a:schemeClr val="tx2">
                  <a:lumMod val="50000"/>
                </a:schemeClr>
              </a:solidFill>
            </a:endParaRPr>
          </a:p>
        </p:txBody>
      </p:sp>
      <p:sp>
        <p:nvSpPr>
          <p:cNvPr id="23" name="TextBox 22"/>
          <p:cNvSpPr txBox="1"/>
          <p:nvPr/>
        </p:nvSpPr>
        <p:spPr>
          <a:xfrm>
            <a:off x="82550" y="990600"/>
            <a:ext cx="9137650" cy="338554"/>
          </a:xfrm>
          <a:prstGeom prst="rect">
            <a:avLst/>
          </a:prstGeom>
          <a:noFill/>
          <a:ln w="28575">
            <a:noFill/>
          </a:ln>
        </p:spPr>
        <p:txBody>
          <a:bodyPr wrap="square" rtlCol="0">
            <a:spAutoFit/>
          </a:bodyPr>
          <a:lstStyle/>
          <a:p>
            <a:r>
              <a:rPr lang="en-US" sz="1600" dirty="0" smtClean="0">
                <a:solidFill>
                  <a:schemeClr val="tx2">
                    <a:lumMod val="50000"/>
                  </a:schemeClr>
                </a:solidFill>
              </a:rPr>
              <a:t>Licensing Procedures</a:t>
            </a:r>
            <a:endParaRPr lang="en-US" sz="1600" dirty="0">
              <a:solidFill>
                <a:schemeClr val="tx2">
                  <a:lumMod val="50000"/>
                </a:schemeClr>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54191348"/>
              </p:ext>
            </p:extLst>
          </p:nvPr>
        </p:nvGraphicFramePr>
        <p:xfrm>
          <a:off x="313270" y="2209802"/>
          <a:ext cx="9364131" cy="2038349"/>
        </p:xfrm>
        <a:graphic>
          <a:graphicData uri="http://schemas.openxmlformats.org/drawingml/2006/table">
            <a:tbl>
              <a:tblPr firstRow="1" bandRow="1">
                <a:tableStyleId>{5C22544A-7EE6-4342-B048-85BDC9FD1C3A}</a:tableStyleId>
              </a:tblPr>
              <a:tblGrid>
                <a:gridCol w="2734731">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tblGrid>
              <a:tr h="347662">
                <a:tc>
                  <a:txBody>
                    <a:bodyPr/>
                    <a:lstStyle/>
                    <a:p>
                      <a:r>
                        <a:rPr lang="en-US" sz="1400" dirty="0" smtClean="0"/>
                        <a:t>Type</a:t>
                      </a:r>
                      <a:r>
                        <a:rPr lang="en-US" sz="1400" baseline="0" dirty="0" smtClean="0"/>
                        <a:t> of company</a:t>
                      </a:r>
                      <a:endParaRPr lang="en-US" sz="1400" dirty="0"/>
                    </a:p>
                  </a:txBody>
                  <a:tcPr/>
                </a:tc>
                <a:tc>
                  <a:txBody>
                    <a:bodyPr/>
                    <a:lstStyle/>
                    <a:p>
                      <a:r>
                        <a:rPr lang="en-US" sz="1400" baseline="0" dirty="0" smtClean="0"/>
                        <a:t>Department</a:t>
                      </a:r>
                      <a:endParaRPr lang="en-US" sz="1400" dirty="0"/>
                    </a:p>
                  </a:txBody>
                  <a:tcPr/>
                </a:tc>
                <a:tc>
                  <a:txBody>
                    <a:bodyPr/>
                    <a:lstStyle/>
                    <a:p>
                      <a:r>
                        <a:rPr lang="en-US" sz="1400" dirty="0" smtClean="0"/>
                        <a:t>Ministry</a:t>
                      </a:r>
                      <a:endParaRPr lang="en-US" sz="1400" dirty="0"/>
                    </a:p>
                  </a:txBody>
                  <a:tcPr/>
                </a:tc>
                <a:extLst>
                  <a:ext uri="{0D108BD9-81ED-4DB2-BD59-A6C34878D82A}">
                    <a16:rowId xmlns:a16="http://schemas.microsoft.com/office/drawing/2014/main" val="10000"/>
                  </a:ext>
                </a:extLst>
              </a:tr>
              <a:tr h="428625">
                <a:tc rowSpan="2">
                  <a:txBody>
                    <a:bodyPr/>
                    <a:lstStyle/>
                    <a:p>
                      <a:r>
                        <a:rPr lang="en-US" sz="1200" dirty="0" smtClean="0"/>
                        <a:t>Profit taking</a:t>
                      </a:r>
                      <a:r>
                        <a:rPr lang="en-US" sz="1200" baseline="0" dirty="0" smtClean="0"/>
                        <a:t> companies</a:t>
                      </a:r>
                      <a:endParaRPr lang="en-US" sz="1200" dirty="0"/>
                    </a:p>
                  </a:txBody>
                  <a:tcPr>
                    <a:solidFill>
                      <a:srgbClr val="C6D9F1"/>
                    </a:solidFill>
                  </a:tcPr>
                </a:tc>
                <a:tc>
                  <a:txBody>
                    <a:bodyPr/>
                    <a:lstStyle/>
                    <a:p>
                      <a:pPr algn="just"/>
                      <a:r>
                        <a:rPr lang="en-US" sz="1200" dirty="0" smtClean="0"/>
                        <a:t>National</a:t>
                      </a:r>
                      <a:r>
                        <a:rPr lang="en-US" sz="1200" baseline="0" dirty="0" smtClean="0"/>
                        <a:t> Planning and Economic Development Department</a:t>
                      </a:r>
                      <a:endParaRPr lang="en-US" sz="1200" dirty="0"/>
                    </a:p>
                  </a:txBody>
                  <a:tcPr>
                    <a:solidFill>
                      <a:srgbClr val="E9EDF4"/>
                    </a:solidFill>
                  </a:tcPr>
                </a:tc>
                <a:tc rowSpan="2">
                  <a:txBody>
                    <a:bodyPr/>
                    <a:lstStyle/>
                    <a:p>
                      <a:pPr algn="just"/>
                      <a:endParaRPr lang="en-US" sz="1200" dirty="0" smtClean="0"/>
                    </a:p>
                    <a:p>
                      <a:pPr algn="just"/>
                      <a:r>
                        <a:rPr lang="en-US" sz="1200" dirty="0" smtClean="0"/>
                        <a:t>Ministry</a:t>
                      </a:r>
                      <a:r>
                        <a:rPr lang="en-US" sz="1200" baseline="0" dirty="0" smtClean="0"/>
                        <a:t> of National Planning and Economic Development</a:t>
                      </a:r>
                      <a:endParaRPr lang="en-US" sz="1200" dirty="0"/>
                    </a:p>
                  </a:txBody>
                  <a:tcPr>
                    <a:solidFill>
                      <a:srgbClr val="E9EDF4"/>
                    </a:solidFill>
                  </a:tcPr>
                </a:tc>
                <a:extLst>
                  <a:ext uri="{0D108BD9-81ED-4DB2-BD59-A6C34878D82A}">
                    <a16:rowId xmlns:a16="http://schemas.microsoft.com/office/drawing/2014/main" val="10001"/>
                  </a:ext>
                </a:extLst>
              </a:tr>
              <a:tr h="428625">
                <a:tc vMerge="1">
                  <a:txBody>
                    <a:bodyPr/>
                    <a:lstStyle/>
                    <a:p>
                      <a:endParaRPr lang="en-US" dirty="0"/>
                    </a:p>
                  </a:txBody>
                  <a:tcPr/>
                </a:tc>
                <a:tc>
                  <a:txBody>
                    <a:bodyPr/>
                    <a:lstStyle/>
                    <a:p>
                      <a:pPr algn="just"/>
                      <a:r>
                        <a:rPr lang="en-US" sz="1200" dirty="0" smtClean="0"/>
                        <a:t>Directorate of Investment</a:t>
                      </a:r>
                      <a:r>
                        <a:rPr lang="en-US" sz="1200" baseline="0" dirty="0" smtClean="0"/>
                        <a:t> and Company Administration</a:t>
                      </a:r>
                      <a:endParaRPr lang="en-US" sz="1200" dirty="0"/>
                    </a:p>
                  </a:txBody>
                  <a:tcPr>
                    <a:solidFill>
                      <a:srgbClr val="E9EDF4"/>
                    </a:solidFill>
                  </a:tcPr>
                </a:tc>
                <a:tc vMerge="1">
                  <a:txBody>
                    <a:bodyPr/>
                    <a:lstStyle/>
                    <a:p>
                      <a:endParaRPr lang="en-US" dirty="0"/>
                    </a:p>
                  </a:txBody>
                  <a:tcPr>
                    <a:solidFill>
                      <a:srgbClr val="E9EDF4"/>
                    </a:solidFill>
                  </a:tcPr>
                </a:tc>
                <a:extLst>
                  <a:ext uri="{0D108BD9-81ED-4DB2-BD59-A6C34878D82A}">
                    <a16:rowId xmlns:a16="http://schemas.microsoft.com/office/drawing/2014/main" val="10002"/>
                  </a:ext>
                </a:extLst>
              </a:tr>
              <a:tr h="428625">
                <a:tc>
                  <a:txBody>
                    <a:bodyPr/>
                    <a:lstStyle/>
                    <a:p>
                      <a:r>
                        <a:rPr lang="en-US" sz="1200" dirty="0" smtClean="0"/>
                        <a:t>NGOs</a:t>
                      </a:r>
                      <a:r>
                        <a:rPr lang="en-US" sz="1200" baseline="0" dirty="0" smtClean="0"/>
                        <a:t> and INGOs</a:t>
                      </a:r>
                      <a:endParaRPr lang="en-US" sz="1200" dirty="0"/>
                    </a:p>
                  </a:txBody>
                  <a:tcPr>
                    <a:solidFill>
                      <a:srgbClr val="C6D9F1"/>
                    </a:solidFill>
                  </a:tcPr>
                </a:tc>
                <a:tc>
                  <a:txBody>
                    <a:bodyPr/>
                    <a:lstStyle/>
                    <a:p>
                      <a:pPr algn="just"/>
                      <a:r>
                        <a:rPr lang="en-US" sz="1200" dirty="0" smtClean="0"/>
                        <a:t>General Administration Department</a:t>
                      </a:r>
                      <a:endParaRPr lang="en-US" sz="1200" dirty="0"/>
                    </a:p>
                  </a:txBody>
                  <a:tcPr>
                    <a:solidFill>
                      <a:srgbClr val="E9EDF4"/>
                    </a:solidFill>
                  </a:tcPr>
                </a:tc>
                <a:tc>
                  <a:txBody>
                    <a:bodyPr/>
                    <a:lstStyle/>
                    <a:p>
                      <a:pPr algn="just"/>
                      <a:r>
                        <a:rPr lang="en-US" sz="1200" dirty="0" smtClean="0"/>
                        <a:t>Ministry of Home Affairs</a:t>
                      </a:r>
                      <a:endParaRPr lang="en-US" sz="1200" dirty="0"/>
                    </a:p>
                  </a:txBody>
                  <a:tcPr>
                    <a:solidFill>
                      <a:srgbClr val="E9EDF4"/>
                    </a:solidFill>
                  </a:tcPr>
                </a:tc>
                <a:extLst>
                  <a:ext uri="{0D108BD9-81ED-4DB2-BD59-A6C34878D82A}">
                    <a16:rowId xmlns:a16="http://schemas.microsoft.com/office/drawing/2014/main" val="10003"/>
                  </a:ext>
                </a:extLst>
              </a:tr>
              <a:tr h="347662">
                <a:tc>
                  <a:txBody>
                    <a:bodyPr/>
                    <a:lstStyle/>
                    <a:p>
                      <a:r>
                        <a:rPr lang="en-US" sz="1200" dirty="0" smtClean="0"/>
                        <a:t>Cooperatives</a:t>
                      </a:r>
                      <a:endParaRPr lang="en-US" sz="1200" dirty="0"/>
                    </a:p>
                  </a:txBody>
                  <a:tcPr>
                    <a:solidFill>
                      <a:srgbClr val="C6D9F1"/>
                    </a:solidFill>
                  </a:tcPr>
                </a:tc>
                <a:tc>
                  <a:txBody>
                    <a:bodyPr/>
                    <a:lstStyle/>
                    <a:p>
                      <a:pPr algn="just"/>
                      <a:r>
                        <a:rPr lang="en-US" sz="1200" dirty="0" smtClean="0"/>
                        <a:t>Cooperative</a:t>
                      </a:r>
                      <a:r>
                        <a:rPr lang="en-US" sz="1200" baseline="0" dirty="0" smtClean="0"/>
                        <a:t> Department</a:t>
                      </a:r>
                      <a:endParaRPr lang="en-US" sz="1200" dirty="0"/>
                    </a:p>
                  </a:txBody>
                  <a:tcPr>
                    <a:solidFill>
                      <a:srgbClr val="E9EDF4"/>
                    </a:solidFill>
                  </a:tcPr>
                </a:tc>
                <a:tc>
                  <a:txBody>
                    <a:bodyPr/>
                    <a:lstStyle/>
                    <a:p>
                      <a:pPr algn="just"/>
                      <a:r>
                        <a:rPr lang="en-US" sz="1200" dirty="0" smtClean="0"/>
                        <a:t>Ministry</a:t>
                      </a:r>
                      <a:r>
                        <a:rPr lang="en-US" sz="1200" baseline="0" dirty="0" smtClean="0"/>
                        <a:t> of Cooperatives</a:t>
                      </a:r>
                      <a:endParaRPr lang="en-US" sz="1200" dirty="0"/>
                    </a:p>
                  </a:txBody>
                  <a:tcPr>
                    <a:solidFill>
                      <a:srgbClr val="E9EDF4"/>
                    </a:solidFill>
                  </a:tcPr>
                </a:tc>
                <a:extLst>
                  <a:ext uri="{0D108BD9-81ED-4DB2-BD59-A6C34878D82A}">
                    <a16:rowId xmlns:a16="http://schemas.microsoft.com/office/drawing/2014/main" val="10004"/>
                  </a:ext>
                </a:extLst>
              </a:tr>
            </a:tbl>
          </a:graphicData>
        </a:graphic>
      </p:graphicFrame>
      <p:sp>
        <p:nvSpPr>
          <p:cNvPr id="24" name="TextBox 23"/>
          <p:cNvSpPr txBox="1"/>
          <p:nvPr/>
        </p:nvSpPr>
        <p:spPr>
          <a:xfrm>
            <a:off x="82552" y="6477000"/>
            <a:ext cx="2108269" cy="230832"/>
          </a:xfrm>
          <a:prstGeom prst="rect">
            <a:avLst/>
          </a:prstGeom>
          <a:noFill/>
        </p:spPr>
        <p:txBody>
          <a:bodyPr wrap="none" rtlCol="0">
            <a:spAutoFit/>
          </a:bodyPr>
          <a:lstStyle/>
          <a:p>
            <a:r>
              <a:rPr lang="en-US" sz="900" dirty="0" smtClean="0"/>
              <a:t>Source: Financial Regulatory Department</a:t>
            </a:r>
            <a:endParaRPr lang="en-US" sz="900" dirty="0"/>
          </a:p>
        </p:txBody>
      </p:sp>
    </p:spTree>
    <p:extLst>
      <p:ext uri="{BB962C8B-B14F-4D97-AF65-F5344CB8AC3E}">
        <p14:creationId xmlns:p14="http://schemas.microsoft.com/office/powerpoint/2010/main" val="45776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Financial Regulatory Department</a:t>
            </a:r>
            <a:endParaRPr lang="en-US" sz="900" dirty="0"/>
          </a:p>
        </p:txBody>
      </p:sp>
      <p:sp>
        <p:nvSpPr>
          <p:cNvPr id="4" name="TextBox 3"/>
          <p:cNvSpPr txBox="1"/>
          <p:nvPr/>
        </p:nvSpPr>
        <p:spPr>
          <a:xfrm>
            <a:off x="58057" y="99060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Number of MFIs</a:t>
            </a:r>
            <a:endParaRPr lang="en-US" sz="1600" dirty="0">
              <a:solidFill>
                <a:schemeClr val="tx2">
                  <a:lumMod val="50000"/>
                </a:schemeClr>
              </a:solidFill>
            </a:endParaRPr>
          </a:p>
        </p:txBody>
      </p:sp>
      <p:sp>
        <p:nvSpPr>
          <p:cNvPr id="6" name="TextBox 4"/>
          <p:cNvSpPr txBox="1"/>
          <p:nvPr/>
        </p:nvSpPr>
        <p:spPr>
          <a:xfrm>
            <a:off x="281321" y="4664429"/>
            <a:ext cx="9396080" cy="1565878"/>
          </a:xfrm>
          <a:prstGeom prst="rect">
            <a:avLst/>
          </a:prstGeom>
          <a:solidFill>
            <a:srgbClr val="C6D9F1"/>
          </a:solidFill>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285750" indent="-285750" algn="just">
              <a:lnSpc>
                <a:spcPct val="114000"/>
              </a:lnSpc>
              <a:buFont typeface="Arial" pitchFamily="34" charset="0"/>
              <a:buChar char="•"/>
            </a:pPr>
            <a:endParaRPr lang="en-US" sz="1200" dirty="0" smtClean="0"/>
          </a:p>
          <a:p>
            <a:pPr marL="285750" indent="-285750" algn="just">
              <a:lnSpc>
                <a:spcPct val="114000"/>
              </a:lnSpc>
              <a:buFont typeface="Arial" pitchFamily="34" charset="0"/>
              <a:buChar char="•"/>
            </a:pPr>
            <a:r>
              <a:rPr lang="en-US" sz="1200" dirty="0" smtClean="0">
                <a:solidFill>
                  <a:prstClr val="black"/>
                </a:solidFill>
              </a:rPr>
              <a:t>Some of the firms acquire microfinance license just to cover up their informal lending practices.</a:t>
            </a:r>
          </a:p>
          <a:p>
            <a:pPr marL="285750" indent="-285750" algn="just">
              <a:lnSpc>
                <a:spcPct val="114000"/>
              </a:lnSpc>
              <a:buFont typeface="Arial" pitchFamily="34" charset="0"/>
              <a:buChar char="•"/>
            </a:pPr>
            <a:r>
              <a:rPr lang="en-US" sz="1200" dirty="0" smtClean="0">
                <a:solidFill>
                  <a:prstClr val="black"/>
                </a:solidFill>
              </a:rPr>
              <a:t>There are two types of MFI, deposit-taking and non-deposit taking. Even </a:t>
            </a:r>
            <a:r>
              <a:rPr lang="en-US" sz="1200" dirty="0">
                <a:solidFill>
                  <a:prstClr val="black"/>
                </a:solidFill>
              </a:rPr>
              <a:t>if the institution is non-deposit taking, </a:t>
            </a:r>
            <a:r>
              <a:rPr lang="en-US" sz="1200" dirty="0" smtClean="0">
                <a:solidFill>
                  <a:prstClr val="black"/>
                </a:solidFill>
              </a:rPr>
              <a:t>it is required </a:t>
            </a:r>
            <a:r>
              <a:rPr lang="en-US" sz="1200" dirty="0">
                <a:solidFill>
                  <a:prstClr val="black"/>
                </a:solidFill>
              </a:rPr>
              <a:t>by law to collect compulsory </a:t>
            </a:r>
            <a:r>
              <a:rPr lang="en-US" sz="1200" dirty="0" smtClean="0">
                <a:solidFill>
                  <a:prstClr val="black"/>
                </a:solidFill>
              </a:rPr>
              <a:t>savings from </a:t>
            </a:r>
            <a:r>
              <a:rPr lang="en-US" sz="1200" dirty="0">
                <a:solidFill>
                  <a:prstClr val="black"/>
                </a:solidFill>
              </a:rPr>
              <a:t>its borrowers. </a:t>
            </a:r>
            <a:endParaRPr lang="en-US" sz="1200" dirty="0" smtClean="0">
              <a:solidFill>
                <a:prstClr val="black"/>
              </a:solidFill>
            </a:endParaRPr>
          </a:p>
          <a:p>
            <a:pPr marL="285750" indent="-285750" algn="just">
              <a:lnSpc>
                <a:spcPct val="114000"/>
              </a:lnSpc>
              <a:buFont typeface="Arial" pitchFamily="34" charset="0"/>
              <a:buChar char="•"/>
            </a:pPr>
            <a:r>
              <a:rPr lang="en-US" sz="1200" dirty="0">
                <a:solidFill>
                  <a:prstClr val="black"/>
                </a:solidFill>
              </a:rPr>
              <a:t>Not for profit MFIs </a:t>
            </a:r>
            <a:r>
              <a:rPr lang="en-US" sz="1200" dirty="0" smtClean="0">
                <a:solidFill>
                  <a:prstClr val="black"/>
                </a:solidFill>
              </a:rPr>
              <a:t>are mostly INGOs </a:t>
            </a:r>
            <a:r>
              <a:rPr lang="en-US" sz="1200" dirty="0">
                <a:solidFill>
                  <a:prstClr val="black"/>
                </a:solidFill>
              </a:rPr>
              <a:t>and NGOs. </a:t>
            </a:r>
            <a:r>
              <a:rPr lang="en-US" sz="1200" dirty="0" smtClean="0">
                <a:solidFill>
                  <a:prstClr val="black"/>
                </a:solidFill>
              </a:rPr>
              <a:t>Majority of </a:t>
            </a:r>
            <a:r>
              <a:rPr lang="en-US" sz="1200" dirty="0">
                <a:solidFill>
                  <a:prstClr val="black"/>
                </a:solidFill>
              </a:rPr>
              <a:t>MFIs operate </a:t>
            </a:r>
            <a:r>
              <a:rPr lang="en-US" sz="1200" dirty="0" smtClean="0">
                <a:solidFill>
                  <a:prstClr val="black"/>
                </a:solidFill>
              </a:rPr>
              <a:t>for profit.</a:t>
            </a:r>
          </a:p>
          <a:p>
            <a:pPr marL="285750" indent="-285750" algn="just">
              <a:lnSpc>
                <a:spcPct val="114000"/>
              </a:lnSpc>
              <a:buFont typeface="Arial" pitchFamily="34" charset="0"/>
              <a:buChar char="•"/>
            </a:pPr>
            <a:r>
              <a:rPr lang="en-US" sz="1200" dirty="0" smtClean="0">
                <a:solidFill>
                  <a:prstClr val="black"/>
                </a:solidFill>
              </a:rPr>
              <a:t>Deposit taking MFIs require more paid-up capital than non-deposit taking firms. </a:t>
            </a:r>
            <a:r>
              <a:rPr lang="en-US" sz="1200" dirty="0" smtClean="0">
                <a:solidFill>
                  <a:schemeClr val="tx1">
                    <a:lumMod val="95000"/>
                    <a:lumOff val="5000"/>
                  </a:schemeClr>
                </a:solidFill>
              </a:rPr>
              <a:t>(Detailed requirements are in Slide 16.)</a:t>
            </a:r>
            <a:endParaRPr lang="en-US" sz="1200" dirty="0">
              <a:solidFill>
                <a:schemeClr val="tx1">
                  <a:lumMod val="95000"/>
                  <a:lumOff val="5000"/>
                </a:schemeClr>
              </a:solidFill>
            </a:endParaRPr>
          </a:p>
          <a:p>
            <a:pPr marL="285750" indent="-285750" algn="just">
              <a:lnSpc>
                <a:spcPct val="114000"/>
              </a:lnSpc>
              <a:buFont typeface="Arial" pitchFamily="34" charset="0"/>
              <a:buChar char="•"/>
            </a:pPr>
            <a:endParaRPr lang="en-US" sz="1200" dirty="0"/>
          </a:p>
        </p:txBody>
      </p:sp>
      <p:sp>
        <p:nvSpPr>
          <p:cNvPr id="10" name="TextBox 9"/>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Overview about Myanmar Microfinance</a:t>
            </a:r>
            <a:endParaRPr lang="en-US" sz="2400" dirty="0">
              <a:solidFill>
                <a:schemeClr val="tx2">
                  <a:lumMod val="50000"/>
                </a:schemeClr>
              </a:solidFill>
            </a:endParaRPr>
          </a:p>
        </p:txBody>
      </p:sp>
      <p:sp>
        <p:nvSpPr>
          <p:cNvPr id="5" name="Oval 4"/>
          <p:cNvSpPr/>
          <p:nvPr/>
        </p:nvSpPr>
        <p:spPr>
          <a:xfrm>
            <a:off x="381000" y="2401669"/>
            <a:ext cx="1143000" cy="5334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95000"/>
                    <a:lumOff val="5000"/>
                  </a:schemeClr>
                </a:solidFill>
              </a:rPr>
              <a:t>977,177</a:t>
            </a:r>
            <a:endParaRPr lang="en-US" sz="1400" dirty="0">
              <a:solidFill>
                <a:schemeClr val="tx1">
                  <a:lumMod val="95000"/>
                  <a:lumOff val="5000"/>
                </a:schemeClr>
              </a:solidFill>
            </a:endParaRPr>
          </a:p>
        </p:txBody>
      </p:sp>
      <p:sp>
        <p:nvSpPr>
          <p:cNvPr id="7" name="TextBox 6"/>
          <p:cNvSpPr txBox="1"/>
          <p:nvPr/>
        </p:nvSpPr>
        <p:spPr>
          <a:xfrm>
            <a:off x="1729120" y="2325471"/>
            <a:ext cx="3300080" cy="646331"/>
          </a:xfrm>
          <a:prstGeom prst="rect">
            <a:avLst/>
          </a:prstGeom>
          <a:noFill/>
        </p:spPr>
        <p:txBody>
          <a:bodyPr wrap="square" rtlCol="0">
            <a:spAutoFit/>
          </a:bodyPr>
          <a:lstStyle/>
          <a:p>
            <a:pPr algn="just"/>
            <a:r>
              <a:rPr lang="en-US" sz="1200" dirty="0" smtClean="0"/>
              <a:t>Total outstanding client which represents only 1.9% of the whole population and 2.7% of rural population</a:t>
            </a:r>
            <a:endParaRPr lang="en-US" sz="1200" dirty="0"/>
          </a:p>
        </p:txBody>
      </p:sp>
      <p:sp>
        <p:nvSpPr>
          <p:cNvPr id="9" name="Oval 8"/>
          <p:cNvSpPr/>
          <p:nvPr/>
        </p:nvSpPr>
        <p:spPr>
          <a:xfrm>
            <a:off x="5158120" y="2325469"/>
            <a:ext cx="1142999" cy="5334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95000"/>
                    <a:lumOff val="5000"/>
                  </a:schemeClr>
                </a:solidFill>
              </a:rPr>
              <a:t>USD 300</a:t>
            </a:r>
            <a:endParaRPr lang="en-US" sz="1400" dirty="0">
              <a:solidFill>
                <a:schemeClr val="tx1">
                  <a:lumMod val="95000"/>
                  <a:lumOff val="5000"/>
                </a:schemeClr>
              </a:solidFill>
            </a:endParaRPr>
          </a:p>
        </p:txBody>
      </p:sp>
      <p:sp>
        <p:nvSpPr>
          <p:cNvPr id="11" name="TextBox 10"/>
          <p:cNvSpPr txBox="1"/>
          <p:nvPr/>
        </p:nvSpPr>
        <p:spPr>
          <a:xfrm>
            <a:off x="6353841" y="2401671"/>
            <a:ext cx="3147680" cy="276999"/>
          </a:xfrm>
          <a:prstGeom prst="rect">
            <a:avLst/>
          </a:prstGeom>
          <a:noFill/>
        </p:spPr>
        <p:txBody>
          <a:bodyPr wrap="square" rtlCol="0">
            <a:spAutoFit/>
          </a:bodyPr>
          <a:lstStyle/>
          <a:p>
            <a:r>
              <a:rPr lang="en-US" sz="1200" dirty="0" smtClean="0"/>
              <a:t>Average Loan Size</a:t>
            </a:r>
            <a:endParaRPr lang="en-US" sz="1200" dirty="0"/>
          </a:p>
        </p:txBody>
      </p:sp>
      <p:sp>
        <p:nvSpPr>
          <p:cNvPr id="17" name="Oval 16"/>
          <p:cNvSpPr/>
          <p:nvPr/>
        </p:nvSpPr>
        <p:spPr>
          <a:xfrm>
            <a:off x="433721" y="3200400"/>
            <a:ext cx="983650" cy="5334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95000"/>
                    <a:lumOff val="5000"/>
                  </a:schemeClr>
                </a:solidFill>
              </a:rPr>
              <a:t>217</a:t>
            </a:r>
            <a:endParaRPr lang="en-US" sz="1400" dirty="0">
              <a:solidFill>
                <a:schemeClr val="tx1">
                  <a:lumMod val="95000"/>
                  <a:lumOff val="5000"/>
                </a:schemeClr>
              </a:solidFill>
            </a:endParaRPr>
          </a:p>
        </p:txBody>
      </p:sp>
      <p:sp>
        <p:nvSpPr>
          <p:cNvPr id="18" name="TextBox 17"/>
          <p:cNvSpPr txBox="1"/>
          <p:nvPr/>
        </p:nvSpPr>
        <p:spPr>
          <a:xfrm>
            <a:off x="1729120" y="3304403"/>
            <a:ext cx="3300080" cy="276999"/>
          </a:xfrm>
          <a:prstGeom prst="rect">
            <a:avLst/>
          </a:prstGeom>
          <a:noFill/>
        </p:spPr>
        <p:txBody>
          <a:bodyPr wrap="square" rtlCol="0">
            <a:spAutoFit/>
          </a:bodyPr>
          <a:lstStyle/>
          <a:p>
            <a:r>
              <a:rPr lang="en-US" sz="1200" dirty="0" smtClean="0"/>
              <a:t>Total number of MFI (as of April) </a:t>
            </a:r>
            <a:endParaRPr lang="en-US" sz="1200" dirty="0"/>
          </a:p>
        </p:txBody>
      </p:sp>
      <p:sp>
        <p:nvSpPr>
          <p:cNvPr id="21" name="Oval 20"/>
          <p:cNvSpPr/>
          <p:nvPr/>
        </p:nvSpPr>
        <p:spPr>
          <a:xfrm>
            <a:off x="5210841" y="3145466"/>
            <a:ext cx="983650" cy="5334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95000"/>
                    <a:lumOff val="5000"/>
                  </a:schemeClr>
                </a:solidFill>
              </a:rPr>
              <a:t>297</a:t>
            </a:r>
            <a:endParaRPr lang="en-US" sz="1400" dirty="0">
              <a:solidFill>
                <a:schemeClr val="tx1">
                  <a:lumMod val="95000"/>
                  <a:lumOff val="5000"/>
                </a:schemeClr>
              </a:solidFill>
            </a:endParaRPr>
          </a:p>
        </p:txBody>
      </p:sp>
      <p:sp>
        <p:nvSpPr>
          <p:cNvPr id="22" name="TextBox 21"/>
          <p:cNvSpPr txBox="1"/>
          <p:nvPr/>
        </p:nvSpPr>
        <p:spPr>
          <a:xfrm>
            <a:off x="6353840" y="3249469"/>
            <a:ext cx="3300080" cy="276999"/>
          </a:xfrm>
          <a:prstGeom prst="rect">
            <a:avLst/>
          </a:prstGeom>
          <a:noFill/>
        </p:spPr>
        <p:txBody>
          <a:bodyPr wrap="square" rtlCol="0">
            <a:spAutoFit/>
          </a:bodyPr>
          <a:lstStyle/>
          <a:p>
            <a:r>
              <a:rPr lang="en-US" sz="1200" dirty="0" smtClean="0"/>
              <a:t>Total number of MFI branches</a:t>
            </a:r>
            <a:endParaRPr lang="en-US" sz="1200" dirty="0"/>
          </a:p>
        </p:txBody>
      </p:sp>
      <p:sp>
        <p:nvSpPr>
          <p:cNvPr id="23" name="Oval 22"/>
          <p:cNvSpPr/>
          <p:nvPr/>
        </p:nvSpPr>
        <p:spPr>
          <a:xfrm>
            <a:off x="433721" y="3886200"/>
            <a:ext cx="983650" cy="5334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95000"/>
                    <a:lumOff val="5000"/>
                  </a:schemeClr>
                </a:solidFill>
              </a:rPr>
              <a:t>93</a:t>
            </a:r>
            <a:endParaRPr lang="en-US" sz="1400" dirty="0">
              <a:solidFill>
                <a:schemeClr val="tx1">
                  <a:lumMod val="95000"/>
                  <a:lumOff val="5000"/>
                </a:schemeClr>
              </a:solidFill>
            </a:endParaRPr>
          </a:p>
        </p:txBody>
      </p:sp>
      <p:sp>
        <p:nvSpPr>
          <p:cNvPr id="24" name="TextBox 23"/>
          <p:cNvSpPr txBox="1"/>
          <p:nvPr/>
        </p:nvSpPr>
        <p:spPr>
          <a:xfrm>
            <a:off x="1729120" y="3990203"/>
            <a:ext cx="3300080" cy="276999"/>
          </a:xfrm>
          <a:prstGeom prst="rect">
            <a:avLst/>
          </a:prstGeom>
          <a:noFill/>
        </p:spPr>
        <p:txBody>
          <a:bodyPr wrap="square" rtlCol="0">
            <a:spAutoFit/>
          </a:bodyPr>
          <a:lstStyle/>
          <a:p>
            <a:r>
              <a:rPr lang="en-US" sz="1200" dirty="0" smtClean="0"/>
              <a:t>Deposit taking MFI</a:t>
            </a:r>
            <a:endParaRPr lang="en-US" sz="1200" dirty="0"/>
          </a:p>
        </p:txBody>
      </p:sp>
      <p:sp>
        <p:nvSpPr>
          <p:cNvPr id="25" name="Oval 24"/>
          <p:cNvSpPr/>
          <p:nvPr/>
        </p:nvSpPr>
        <p:spPr>
          <a:xfrm>
            <a:off x="5241270" y="3886200"/>
            <a:ext cx="983650" cy="533400"/>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lumMod val="95000"/>
                    <a:lumOff val="5000"/>
                  </a:schemeClr>
                </a:solidFill>
              </a:rPr>
              <a:t>124</a:t>
            </a:r>
            <a:endParaRPr lang="en-US" sz="1400" dirty="0">
              <a:solidFill>
                <a:schemeClr val="tx1">
                  <a:lumMod val="95000"/>
                  <a:lumOff val="5000"/>
                </a:schemeClr>
              </a:solidFill>
            </a:endParaRPr>
          </a:p>
        </p:txBody>
      </p:sp>
      <p:sp>
        <p:nvSpPr>
          <p:cNvPr id="26" name="TextBox 25"/>
          <p:cNvSpPr txBox="1"/>
          <p:nvPr/>
        </p:nvSpPr>
        <p:spPr>
          <a:xfrm>
            <a:off x="6377320" y="3990203"/>
            <a:ext cx="3300080" cy="276999"/>
          </a:xfrm>
          <a:prstGeom prst="rect">
            <a:avLst/>
          </a:prstGeom>
          <a:noFill/>
        </p:spPr>
        <p:txBody>
          <a:bodyPr wrap="square" rtlCol="0">
            <a:spAutoFit/>
          </a:bodyPr>
          <a:lstStyle/>
          <a:p>
            <a:r>
              <a:rPr lang="en-US" sz="1200" dirty="0" smtClean="0"/>
              <a:t>Non-deposit taking MFI</a:t>
            </a:r>
            <a:endParaRPr lang="en-US" sz="1200" dirty="0"/>
          </a:p>
        </p:txBody>
      </p:sp>
      <p:sp>
        <p:nvSpPr>
          <p:cNvPr id="12" name="TextBox 11"/>
          <p:cNvSpPr txBox="1"/>
          <p:nvPr/>
        </p:nvSpPr>
        <p:spPr>
          <a:xfrm>
            <a:off x="281321" y="1371602"/>
            <a:ext cx="9396080" cy="646331"/>
          </a:xfrm>
          <a:prstGeom prst="rect">
            <a:avLst/>
          </a:prstGeom>
          <a:noFill/>
        </p:spPr>
        <p:txBody>
          <a:bodyPr wrap="square" rtlCol="0">
            <a:spAutoFit/>
          </a:bodyPr>
          <a:lstStyle/>
          <a:p>
            <a:pPr algn="just"/>
            <a:r>
              <a:rPr lang="en-US" sz="1200" b="1" i="1" dirty="0" smtClean="0"/>
              <a:t>Since the enactment of Microfinance Law, Financial Regulatory Department approved license applications from local companies and only after some time, foreign applicants were permitted. Authorities have given licenses to 217 firms so far but since only some of them are in full function, FRD will likely scrutinize on granting of licenses to more firms in future.</a:t>
            </a:r>
            <a:endParaRPr lang="en-US" sz="1200" b="1" i="1" dirty="0"/>
          </a:p>
        </p:txBody>
      </p:sp>
    </p:spTree>
    <p:extLst>
      <p:ext uri="{BB962C8B-B14F-4D97-AF65-F5344CB8AC3E}">
        <p14:creationId xmlns:p14="http://schemas.microsoft.com/office/powerpoint/2010/main" val="372721328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1" y="1371602"/>
            <a:ext cx="2831865" cy="307777"/>
          </a:xfrm>
          <a:prstGeom prst="rect">
            <a:avLst/>
          </a:prstGeom>
          <a:solidFill>
            <a:srgbClr val="17375E"/>
          </a:solidFill>
        </p:spPr>
        <p:txBody>
          <a:bodyPr wrap="none" rtlCol="0">
            <a:spAutoFit/>
          </a:bodyPr>
          <a:lstStyle/>
          <a:p>
            <a:r>
              <a:rPr lang="en-US" sz="1400" b="1" dirty="0" smtClean="0">
                <a:solidFill>
                  <a:srgbClr val="FFFFFF"/>
                </a:solidFill>
              </a:rPr>
              <a:t>Requirements in license application</a:t>
            </a:r>
            <a:endParaRPr lang="en-US" sz="1400" b="1" dirty="0">
              <a:solidFill>
                <a:srgbClr val="FFFFFF"/>
              </a:solidFill>
            </a:endParaRPr>
          </a:p>
        </p:txBody>
      </p:sp>
      <p:graphicFrame>
        <p:nvGraphicFramePr>
          <p:cNvPr id="7" name="Table 6"/>
          <p:cNvGraphicFramePr>
            <a:graphicFrameLocks noGrp="1"/>
          </p:cNvGraphicFramePr>
          <p:nvPr>
            <p:extLst>
              <p:ext uri="{D42A27DB-BD31-4B8C-83A1-F6EECF244321}">
                <p14:modId xmlns:p14="http://schemas.microsoft.com/office/powerpoint/2010/main" val="2511055376"/>
              </p:ext>
            </p:extLst>
          </p:nvPr>
        </p:nvGraphicFramePr>
        <p:xfrm>
          <a:off x="228601" y="1816815"/>
          <a:ext cx="9448800" cy="4507787"/>
        </p:xfrm>
        <a:graphic>
          <a:graphicData uri="http://schemas.openxmlformats.org/drawingml/2006/table">
            <a:tbl>
              <a:tblPr bandRow="1">
                <a:tableStyleId>{5C22544A-7EE6-4342-B048-85BDC9FD1C3A}</a:tableStyleId>
              </a:tblPr>
              <a:tblGrid>
                <a:gridCol w="9448800">
                  <a:extLst>
                    <a:ext uri="{9D8B030D-6E8A-4147-A177-3AD203B41FA5}">
                      <a16:colId xmlns:a16="http://schemas.microsoft.com/office/drawing/2014/main" val="20000"/>
                    </a:ext>
                  </a:extLst>
                </a:gridCol>
              </a:tblGrid>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Company registration</a:t>
                      </a:r>
                    </a:p>
                  </a:txBody>
                  <a:tcPr>
                    <a:solidFill>
                      <a:srgbClr val="C6D9F1"/>
                    </a:solidFill>
                  </a:tcPr>
                </a:tc>
                <a:extLst>
                  <a:ext uri="{0D108BD9-81ED-4DB2-BD59-A6C34878D82A}">
                    <a16:rowId xmlns:a16="http://schemas.microsoft.com/office/drawing/2014/main" val="10000"/>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Categorization of institutions</a:t>
                      </a:r>
                    </a:p>
                  </a:txBody>
                  <a:tcPr>
                    <a:solidFill>
                      <a:srgbClr val="E9EDF4"/>
                    </a:solidFill>
                  </a:tcPr>
                </a:tc>
                <a:extLst>
                  <a:ext uri="{0D108BD9-81ED-4DB2-BD59-A6C34878D82A}">
                    <a16:rowId xmlns:a16="http://schemas.microsoft.com/office/drawing/2014/main" val="10001"/>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Profit management</a:t>
                      </a:r>
                    </a:p>
                  </a:txBody>
                  <a:tcPr>
                    <a:solidFill>
                      <a:srgbClr val="C6D9F1"/>
                    </a:solidFill>
                  </a:tcPr>
                </a:tc>
                <a:extLst>
                  <a:ext uri="{0D108BD9-81ED-4DB2-BD59-A6C34878D82A}">
                    <a16:rowId xmlns:a16="http://schemas.microsoft.com/office/drawing/2014/main" val="10002"/>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Date of company establishment</a:t>
                      </a:r>
                    </a:p>
                  </a:txBody>
                  <a:tcPr/>
                </a:tc>
                <a:extLst>
                  <a:ext uri="{0D108BD9-81ED-4DB2-BD59-A6C34878D82A}">
                    <a16:rowId xmlns:a16="http://schemas.microsoft.com/office/drawing/2014/main" val="10003"/>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Capital injection (original receipt)</a:t>
                      </a:r>
                    </a:p>
                  </a:txBody>
                  <a:tcPr>
                    <a:solidFill>
                      <a:srgbClr val="C6D9F1"/>
                    </a:solidFill>
                  </a:tcPr>
                </a:tc>
                <a:extLst>
                  <a:ext uri="{0D108BD9-81ED-4DB2-BD59-A6C34878D82A}">
                    <a16:rowId xmlns:a16="http://schemas.microsoft.com/office/drawing/2014/main" val="10004"/>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Source of capital </a:t>
                      </a:r>
                    </a:p>
                  </a:txBody>
                  <a:tcPr/>
                </a:tc>
                <a:extLst>
                  <a:ext uri="{0D108BD9-81ED-4DB2-BD59-A6C34878D82A}">
                    <a16:rowId xmlns:a16="http://schemas.microsoft.com/office/drawing/2014/main" val="10005"/>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Intended operation location</a:t>
                      </a:r>
                    </a:p>
                  </a:txBody>
                  <a:tcPr>
                    <a:solidFill>
                      <a:srgbClr val="C6D9F1"/>
                    </a:solidFill>
                  </a:tcPr>
                </a:tc>
                <a:extLst>
                  <a:ext uri="{0D108BD9-81ED-4DB2-BD59-A6C34878D82A}">
                    <a16:rowId xmlns:a16="http://schemas.microsoft.com/office/drawing/2014/main" val="10006"/>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Number of clients (initial) (After conducting surveys</a:t>
                      </a:r>
                      <a:r>
                        <a:rPr lang="en-US" sz="1100" baseline="0" dirty="0" smtClean="0"/>
                        <a:t> and feasibility study in proposed areas, the number of potential borrowers is to be proposed.)</a:t>
                      </a:r>
                      <a:endParaRPr lang="en-US" sz="1100" dirty="0" smtClean="0"/>
                    </a:p>
                  </a:txBody>
                  <a:tcPr/>
                </a:tc>
                <a:extLst>
                  <a:ext uri="{0D108BD9-81ED-4DB2-BD59-A6C34878D82A}">
                    <a16:rowId xmlns:a16="http://schemas.microsoft.com/office/drawing/2014/main" val="10007"/>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Article of association and memorandum of association </a:t>
                      </a:r>
                    </a:p>
                  </a:txBody>
                  <a:tcPr>
                    <a:solidFill>
                      <a:srgbClr val="C6D9F1"/>
                    </a:solidFill>
                  </a:tcPr>
                </a:tc>
                <a:extLst>
                  <a:ext uri="{0D108BD9-81ED-4DB2-BD59-A6C34878D82A}">
                    <a16:rowId xmlns:a16="http://schemas.microsoft.com/office/drawing/2014/main" val="10008"/>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Feasibility study </a:t>
                      </a:r>
                    </a:p>
                  </a:txBody>
                  <a:tcPr/>
                </a:tc>
                <a:extLst>
                  <a:ext uri="{0D108BD9-81ED-4DB2-BD59-A6C34878D82A}">
                    <a16:rowId xmlns:a16="http://schemas.microsoft.com/office/drawing/2014/main" val="10009"/>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Senior management experience</a:t>
                      </a:r>
                    </a:p>
                  </a:txBody>
                  <a:tcPr>
                    <a:solidFill>
                      <a:srgbClr val="C6D9F1"/>
                    </a:solidFill>
                  </a:tcPr>
                </a:tc>
                <a:extLst>
                  <a:ext uri="{0D108BD9-81ED-4DB2-BD59-A6C34878D82A}">
                    <a16:rowId xmlns:a16="http://schemas.microsoft.com/office/drawing/2014/main" val="10010"/>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Parent company’s BOD decision </a:t>
                      </a:r>
                    </a:p>
                  </a:txBody>
                  <a:tcPr/>
                </a:tc>
                <a:extLst>
                  <a:ext uri="{0D108BD9-81ED-4DB2-BD59-A6C34878D82A}">
                    <a16:rowId xmlns:a16="http://schemas.microsoft.com/office/drawing/2014/main" val="10011"/>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3 years business plan</a:t>
                      </a:r>
                    </a:p>
                  </a:txBody>
                  <a:tcPr>
                    <a:solidFill>
                      <a:srgbClr val="C6D9F1"/>
                    </a:solidFill>
                  </a:tcPr>
                </a:tc>
                <a:extLst>
                  <a:ext uri="{0D108BD9-81ED-4DB2-BD59-A6C34878D82A}">
                    <a16:rowId xmlns:a16="http://schemas.microsoft.com/office/drawing/2014/main" val="10012"/>
                  </a:ext>
                </a:extLst>
              </a:tr>
              <a:tr h="26516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dirty="0" smtClean="0"/>
                        <a:t>Relevant microfinance committee’s approval</a:t>
                      </a:r>
                    </a:p>
                  </a:txBody>
                  <a:tcPr/>
                </a:tc>
                <a:extLst>
                  <a:ext uri="{0D108BD9-81ED-4DB2-BD59-A6C34878D82A}">
                    <a16:rowId xmlns:a16="http://schemas.microsoft.com/office/drawing/2014/main" val="10013"/>
                  </a:ext>
                </a:extLst>
              </a:tr>
              <a:tr h="795491">
                <a:tc>
                  <a:txBody>
                    <a:bodyPr/>
                    <a:lstStyle/>
                    <a:p>
                      <a:pPr marL="285750" lvl="0" indent="-285750">
                        <a:buFont typeface="Arial" pitchFamily="34" charset="0"/>
                        <a:buChar char="•"/>
                      </a:pPr>
                      <a:r>
                        <a:rPr lang="en-US" sz="1100" dirty="0" smtClean="0"/>
                        <a:t>For foreign companies</a:t>
                      </a:r>
                    </a:p>
                    <a:p>
                      <a:pPr marL="742950" lvl="1" indent="-285750">
                        <a:buFont typeface="Arial" pitchFamily="34" charset="0"/>
                        <a:buChar char="•"/>
                      </a:pPr>
                      <a:r>
                        <a:rPr lang="en-US" sz="1100" dirty="0" smtClean="0"/>
                        <a:t>Capital flows from parent company (cash in from abroad)</a:t>
                      </a:r>
                    </a:p>
                    <a:p>
                      <a:pPr marL="742950" lvl="1" indent="-285750">
                        <a:buFont typeface="Arial" pitchFamily="34" charset="0"/>
                        <a:buChar char="•"/>
                      </a:pPr>
                      <a:r>
                        <a:rPr lang="en-US" sz="1100" dirty="0" smtClean="0"/>
                        <a:t>Parent company’s BOD decision to operate as MFI</a:t>
                      </a:r>
                    </a:p>
                    <a:p>
                      <a:pPr marL="742950" lvl="1" indent="-285750">
                        <a:buFont typeface="Arial" pitchFamily="34" charset="0"/>
                        <a:buChar char="•"/>
                      </a:pPr>
                      <a:r>
                        <a:rPr lang="en-US" sz="1100" dirty="0" smtClean="0"/>
                        <a:t>Parent company’s financial statement</a:t>
                      </a:r>
                    </a:p>
                  </a:txBody>
                  <a:tcPr>
                    <a:solidFill>
                      <a:srgbClr val="C6D9F1"/>
                    </a:solidFill>
                  </a:tcPr>
                </a:tc>
                <a:extLst>
                  <a:ext uri="{0D108BD9-81ED-4DB2-BD59-A6C34878D82A}">
                    <a16:rowId xmlns:a16="http://schemas.microsoft.com/office/drawing/2014/main" val="10014"/>
                  </a:ext>
                </a:extLst>
              </a:tr>
            </a:tbl>
          </a:graphicData>
        </a:graphic>
      </p:graphicFrame>
      <p:sp>
        <p:nvSpPr>
          <p:cNvPr id="9"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10" name="TextBox 9"/>
          <p:cNvSpPr txBox="1"/>
          <p:nvPr/>
        </p:nvSpPr>
        <p:spPr>
          <a:xfrm>
            <a:off x="82550" y="990600"/>
            <a:ext cx="9137650" cy="338554"/>
          </a:xfrm>
          <a:prstGeom prst="rect">
            <a:avLst/>
          </a:prstGeom>
          <a:noFill/>
          <a:ln w="28575">
            <a:noFill/>
          </a:ln>
        </p:spPr>
        <p:txBody>
          <a:bodyPr wrap="square" rtlCol="0">
            <a:spAutoFit/>
          </a:bodyPr>
          <a:lstStyle/>
          <a:p>
            <a:r>
              <a:rPr lang="en-US" sz="1600" dirty="0" smtClean="0">
                <a:solidFill>
                  <a:schemeClr val="tx2">
                    <a:lumMod val="50000"/>
                  </a:schemeClr>
                </a:solidFill>
              </a:rPr>
              <a:t>Licensing Procedures</a:t>
            </a:r>
            <a:endParaRPr lang="en-US" sz="1600" dirty="0">
              <a:solidFill>
                <a:schemeClr val="tx2">
                  <a:lumMod val="50000"/>
                </a:schemeClr>
              </a:solidFill>
            </a:endParaRPr>
          </a:p>
        </p:txBody>
      </p:sp>
      <p:sp>
        <p:nvSpPr>
          <p:cNvPr id="12" name="TextBox 11"/>
          <p:cNvSpPr txBox="1"/>
          <p:nvPr/>
        </p:nvSpPr>
        <p:spPr>
          <a:xfrm>
            <a:off x="82552" y="6477000"/>
            <a:ext cx="2108269" cy="230832"/>
          </a:xfrm>
          <a:prstGeom prst="rect">
            <a:avLst/>
          </a:prstGeom>
          <a:noFill/>
        </p:spPr>
        <p:txBody>
          <a:bodyPr wrap="none" rtlCol="0">
            <a:spAutoFit/>
          </a:bodyPr>
          <a:lstStyle/>
          <a:p>
            <a:r>
              <a:rPr lang="en-US" sz="900" dirty="0" smtClean="0"/>
              <a:t>Source: Financial Regulatory Department</a:t>
            </a:r>
            <a:endParaRPr lang="en-US" sz="900" dirty="0"/>
          </a:p>
        </p:txBody>
      </p:sp>
      <p:sp>
        <p:nvSpPr>
          <p:cNvPr id="13" name="TextBox 12"/>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Market Entry and Licensing</a:t>
            </a:r>
            <a:endParaRPr lang="en-US" sz="2400" dirty="0">
              <a:solidFill>
                <a:schemeClr val="tx2">
                  <a:lumMod val="50000"/>
                </a:schemeClr>
              </a:solidFill>
            </a:endParaRPr>
          </a:p>
        </p:txBody>
      </p:sp>
    </p:spTree>
    <p:extLst>
      <p:ext uri="{BB962C8B-B14F-4D97-AF65-F5344CB8AC3E}">
        <p14:creationId xmlns:p14="http://schemas.microsoft.com/office/powerpoint/2010/main" val="132657772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810" y="1368625"/>
            <a:ext cx="4046813" cy="307777"/>
          </a:xfrm>
          <a:prstGeom prst="rect">
            <a:avLst/>
          </a:prstGeom>
          <a:solidFill>
            <a:srgbClr val="17375E"/>
          </a:solidFill>
        </p:spPr>
        <p:txBody>
          <a:bodyPr wrap="none" rtlCol="0">
            <a:spAutoFit/>
          </a:bodyPr>
          <a:lstStyle/>
          <a:p>
            <a:r>
              <a:rPr lang="en-US" sz="1400" b="1" dirty="0" smtClean="0">
                <a:solidFill>
                  <a:srgbClr val="FFFFFF"/>
                </a:solidFill>
              </a:rPr>
              <a:t>Application Process for a license to operate as a MFI</a:t>
            </a:r>
          </a:p>
        </p:txBody>
      </p:sp>
      <p:grpSp>
        <p:nvGrpSpPr>
          <p:cNvPr id="12" name="Group 11"/>
          <p:cNvGrpSpPr/>
          <p:nvPr/>
        </p:nvGrpSpPr>
        <p:grpSpPr>
          <a:xfrm>
            <a:off x="845671" y="1752600"/>
            <a:ext cx="4572000" cy="457200"/>
            <a:chOff x="845671" y="1825520"/>
            <a:chExt cx="4572000" cy="533400"/>
          </a:xfrm>
          <a:solidFill>
            <a:srgbClr val="C6D9F1"/>
          </a:solidFill>
        </p:grpSpPr>
        <p:sp>
          <p:nvSpPr>
            <p:cNvPr id="5" name="Oval 4"/>
            <p:cNvSpPr/>
            <p:nvPr/>
          </p:nvSpPr>
          <p:spPr>
            <a:xfrm>
              <a:off x="845671" y="1825520"/>
              <a:ext cx="533400" cy="533400"/>
            </a:xfrm>
            <a:prstGeom prst="ellipse">
              <a:avLst/>
            </a:prstGeom>
            <a:solidFill>
              <a:srgbClr val="4F81BD"/>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1.</a:t>
              </a:r>
              <a:endParaRPr lang="en-US" sz="1400" b="1" dirty="0">
                <a:solidFill>
                  <a:schemeClr val="tx1"/>
                </a:solidFill>
              </a:endParaRPr>
            </a:p>
          </p:txBody>
        </p:sp>
        <p:sp>
          <p:nvSpPr>
            <p:cNvPr id="6" name="Rounded Rectangle 5"/>
            <p:cNvSpPr/>
            <p:nvPr/>
          </p:nvSpPr>
          <p:spPr>
            <a:xfrm>
              <a:off x="1607671" y="1863621"/>
              <a:ext cx="3810000" cy="419100"/>
            </a:xfrm>
            <a:prstGeom prst="roundRect">
              <a:avLst/>
            </a:prstGeom>
            <a:solidFill>
              <a:srgbClr val="4F81BD"/>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Feasibility Study</a:t>
              </a:r>
              <a:endParaRPr lang="en-US" sz="1400" b="1" dirty="0">
                <a:solidFill>
                  <a:schemeClr val="tx1"/>
                </a:solidFill>
              </a:endParaRPr>
            </a:p>
          </p:txBody>
        </p:sp>
      </p:grpSp>
      <p:graphicFrame>
        <p:nvGraphicFramePr>
          <p:cNvPr id="8" name="Table 7"/>
          <p:cNvGraphicFramePr>
            <a:graphicFrameLocks noGrp="1"/>
          </p:cNvGraphicFramePr>
          <p:nvPr>
            <p:extLst>
              <p:ext uri="{D42A27DB-BD31-4B8C-83A1-F6EECF244321}">
                <p14:modId xmlns:p14="http://schemas.microsoft.com/office/powerpoint/2010/main" val="378783567"/>
              </p:ext>
            </p:extLst>
          </p:nvPr>
        </p:nvGraphicFramePr>
        <p:xfrm>
          <a:off x="1607671" y="2286000"/>
          <a:ext cx="6604000" cy="2407920"/>
        </p:xfrm>
        <a:graphic>
          <a:graphicData uri="http://schemas.openxmlformats.org/drawingml/2006/table">
            <a:tbl>
              <a:tblPr bandRow="1">
                <a:tableStyleId>{5C22544A-7EE6-4342-B048-85BDC9FD1C3A}</a:tableStyleId>
              </a:tblPr>
              <a:tblGrid>
                <a:gridCol w="381000">
                  <a:extLst>
                    <a:ext uri="{9D8B030D-6E8A-4147-A177-3AD203B41FA5}">
                      <a16:colId xmlns:a16="http://schemas.microsoft.com/office/drawing/2014/main" val="20000"/>
                    </a:ext>
                  </a:extLst>
                </a:gridCol>
                <a:gridCol w="6223000">
                  <a:extLst>
                    <a:ext uri="{9D8B030D-6E8A-4147-A177-3AD203B41FA5}">
                      <a16:colId xmlns:a16="http://schemas.microsoft.com/office/drawing/2014/main" val="20001"/>
                    </a:ext>
                  </a:extLst>
                </a:gridCol>
              </a:tblGrid>
              <a:tr h="838200">
                <a:tc>
                  <a:txBody>
                    <a:bodyPr/>
                    <a:lstStyle/>
                    <a:p>
                      <a:r>
                        <a:rPr lang="en-US" sz="1200" dirty="0" smtClean="0"/>
                        <a:t>a)</a:t>
                      </a:r>
                      <a:endParaRPr lang="en-US" sz="1200" b="0" dirty="0">
                        <a:solidFill>
                          <a:schemeClr val="tx1"/>
                        </a:solidFill>
                      </a:endParaRP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Description</a:t>
                      </a:r>
                      <a:r>
                        <a:rPr lang="en-US" sz="1200" baseline="0" dirty="0" smtClean="0"/>
                        <a:t> of location to be carried out microfinance, </a:t>
                      </a:r>
                      <a:r>
                        <a:rPr lang="en-US" sz="1200" kern="1200" dirty="0" smtClean="0">
                          <a:effectLst/>
                        </a:rPr>
                        <a:t>existence of market and having interest of the community concerned.</a:t>
                      </a:r>
                      <a:r>
                        <a:rPr lang="en-US" sz="1200" kern="1200" baseline="0" dirty="0" smtClean="0">
                          <a:effectLst/>
                        </a:rPr>
                        <a:t> Location must be equally distributed between rural and urban geographical areas. </a:t>
                      </a:r>
                      <a:endParaRPr lang="en-US" sz="1200" kern="1200" dirty="0" smtClean="0">
                        <a:effectLst/>
                      </a:endParaRPr>
                    </a:p>
                  </a:txBody>
                  <a:tcPr anchor="ctr">
                    <a:solidFill>
                      <a:srgbClr val="C6D9F1"/>
                    </a:solidFill>
                  </a:tcPr>
                </a:tc>
                <a:extLst>
                  <a:ext uri="{0D108BD9-81ED-4DB2-BD59-A6C34878D82A}">
                    <a16:rowId xmlns:a16="http://schemas.microsoft.com/office/drawing/2014/main" val="10000"/>
                  </a:ext>
                </a:extLst>
              </a:tr>
              <a:tr h="370840">
                <a:tc>
                  <a:txBody>
                    <a:bodyPr/>
                    <a:lstStyle/>
                    <a:p>
                      <a:r>
                        <a:rPr lang="en-US" sz="1200" dirty="0" smtClean="0"/>
                        <a:t>b)</a:t>
                      </a:r>
                      <a:endParaRPr lang="en-US" sz="1200" b="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The financial resources required and how they may be acquired</a:t>
                      </a: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1"/>
                  </a:ext>
                </a:extLst>
              </a:tr>
              <a:tr h="370840">
                <a:tc>
                  <a:txBody>
                    <a:bodyPr/>
                    <a:lstStyle/>
                    <a:p>
                      <a:r>
                        <a:rPr lang="en-US" sz="1200" dirty="0" smtClean="0"/>
                        <a:t>c)</a:t>
                      </a:r>
                      <a:endParaRPr lang="en-US" sz="1200" b="0" dirty="0">
                        <a:solidFill>
                          <a:schemeClr val="tx1"/>
                        </a:solidFill>
                      </a:endParaRP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Expected benefit to be obtained if the microfinance is carried out and the arrangement to manage the benefits</a:t>
                      </a:r>
                      <a:endParaRPr lang="en-US" sz="1200" b="0" kern="1200" dirty="0" smtClean="0">
                        <a:solidFill>
                          <a:schemeClr val="tx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2"/>
                  </a:ext>
                </a:extLst>
              </a:tr>
              <a:tr h="370840">
                <a:tc>
                  <a:txBody>
                    <a:bodyPr/>
                    <a:lstStyle/>
                    <a:p>
                      <a:r>
                        <a:rPr lang="en-US" sz="1200" dirty="0" smtClean="0"/>
                        <a:t>d)</a:t>
                      </a:r>
                      <a:endParaRPr lang="en-US" sz="1200" b="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Management qualification and skill</a:t>
                      </a:r>
                      <a:endParaRPr lang="en-US" sz="1200" b="0" kern="1200" dirty="0" smtClean="0">
                        <a:solidFill>
                          <a:schemeClr val="tx1"/>
                        </a:solidFill>
                        <a:effectLst/>
                        <a:latin typeface="+mn-lt"/>
                        <a:ea typeface="+mn-ea"/>
                        <a:cs typeface="+mn-cs"/>
                      </a:endParaRPr>
                    </a:p>
                  </a:txBody>
                  <a:tcPr anchor="ctr"/>
                </a:tc>
                <a:extLst>
                  <a:ext uri="{0D108BD9-81ED-4DB2-BD59-A6C34878D82A}">
                    <a16:rowId xmlns:a16="http://schemas.microsoft.com/office/drawing/2014/main" val="10003"/>
                  </a:ext>
                </a:extLst>
              </a:tr>
              <a:tr h="370840">
                <a:tc>
                  <a:txBody>
                    <a:bodyPr/>
                    <a:lstStyle/>
                    <a:p>
                      <a:r>
                        <a:rPr lang="en-US" sz="1200" dirty="0" smtClean="0"/>
                        <a:t>e)</a:t>
                      </a:r>
                      <a:endParaRPr lang="en-US" sz="1200" b="0" dirty="0">
                        <a:solidFill>
                          <a:schemeClr val="tx1"/>
                        </a:solidFill>
                      </a:endParaRPr>
                    </a:p>
                  </a:txBody>
                  <a:tcPr anchor="ctr">
                    <a:solidFill>
                      <a:srgbClr val="C6D9F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effectLst/>
                        </a:rPr>
                        <a:t>Types of microfinance desirous to be carried out</a:t>
                      </a:r>
                      <a:endParaRPr lang="en-US" sz="1200" b="0" kern="1200" dirty="0" smtClean="0">
                        <a:solidFill>
                          <a:schemeClr val="tx1"/>
                        </a:solidFill>
                        <a:effectLst/>
                        <a:latin typeface="+mn-lt"/>
                        <a:ea typeface="+mn-ea"/>
                        <a:cs typeface="+mn-cs"/>
                      </a:endParaRPr>
                    </a:p>
                  </a:txBody>
                  <a:tcPr anchor="ctr">
                    <a:solidFill>
                      <a:srgbClr val="C6D9F1"/>
                    </a:solidFill>
                  </a:tcPr>
                </a:tc>
                <a:extLst>
                  <a:ext uri="{0D108BD9-81ED-4DB2-BD59-A6C34878D82A}">
                    <a16:rowId xmlns:a16="http://schemas.microsoft.com/office/drawing/2014/main" val="10004"/>
                  </a:ext>
                </a:extLst>
              </a:tr>
            </a:tbl>
          </a:graphicData>
        </a:graphic>
      </p:graphicFrame>
      <p:grpSp>
        <p:nvGrpSpPr>
          <p:cNvPr id="13" name="Group 12"/>
          <p:cNvGrpSpPr/>
          <p:nvPr/>
        </p:nvGrpSpPr>
        <p:grpSpPr>
          <a:xfrm>
            <a:off x="845671" y="4762504"/>
            <a:ext cx="4572000" cy="495299"/>
            <a:chOff x="845671" y="4530619"/>
            <a:chExt cx="4572000" cy="533400"/>
          </a:xfrm>
          <a:solidFill>
            <a:srgbClr val="4F81BD"/>
          </a:solidFill>
        </p:grpSpPr>
        <p:sp>
          <p:nvSpPr>
            <p:cNvPr id="9" name="Oval 8"/>
            <p:cNvSpPr/>
            <p:nvPr/>
          </p:nvSpPr>
          <p:spPr>
            <a:xfrm>
              <a:off x="845671" y="4530619"/>
              <a:ext cx="533400" cy="533400"/>
            </a:xfrm>
            <a:prstGeom prst="ellipse">
              <a:avLst/>
            </a:prstGeom>
            <a:grp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2</a:t>
              </a:r>
              <a:r>
                <a:rPr lang="en-US" sz="1400" b="1" dirty="0" smtClean="0">
                  <a:solidFill>
                    <a:schemeClr val="tx1"/>
                  </a:solidFill>
                </a:rPr>
                <a:t>.</a:t>
              </a:r>
              <a:endParaRPr lang="en-US" sz="1400" b="1" dirty="0">
                <a:solidFill>
                  <a:schemeClr val="tx1"/>
                </a:solidFill>
              </a:endParaRPr>
            </a:p>
          </p:txBody>
        </p:sp>
        <p:sp>
          <p:nvSpPr>
            <p:cNvPr id="10" name="Rounded Rectangle 9"/>
            <p:cNvSpPr/>
            <p:nvPr/>
          </p:nvSpPr>
          <p:spPr>
            <a:xfrm>
              <a:off x="1607671" y="4568720"/>
              <a:ext cx="3810000" cy="419100"/>
            </a:xfrm>
            <a:prstGeom prst="roundRect">
              <a:avLst/>
            </a:prstGeom>
            <a:grp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Categorization</a:t>
              </a:r>
              <a:endParaRPr lang="en-US" sz="1400" b="1" dirty="0">
                <a:solidFill>
                  <a:schemeClr val="tx1"/>
                </a:solidFill>
              </a:endParaRPr>
            </a:p>
          </p:txBody>
        </p:sp>
      </p:grpSp>
      <p:graphicFrame>
        <p:nvGraphicFramePr>
          <p:cNvPr id="11" name="Table 10"/>
          <p:cNvGraphicFramePr>
            <a:graphicFrameLocks noGrp="1"/>
          </p:cNvGraphicFramePr>
          <p:nvPr>
            <p:extLst>
              <p:ext uri="{D42A27DB-BD31-4B8C-83A1-F6EECF244321}">
                <p14:modId xmlns:p14="http://schemas.microsoft.com/office/powerpoint/2010/main" val="327848519"/>
              </p:ext>
            </p:extLst>
          </p:nvPr>
        </p:nvGraphicFramePr>
        <p:xfrm>
          <a:off x="1625600" y="5278120"/>
          <a:ext cx="6604001" cy="741680"/>
        </p:xfrm>
        <a:graphic>
          <a:graphicData uri="http://schemas.openxmlformats.org/drawingml/2006/table">
            <a:tbl>
              <a:tblPr bandRow="1">
                <a:tableStyleId>{5C22544A-7EE6-4342-B048-85BDC9FD1C3A}</a:tableStyleId>
              </a:tblPr>
              <a:tblGrid>
                <a:gridCol w="363071">
                  <a:extLst>
                    <a:ext uri="{9D8B030D-6E8A-4147-A177-3AD203B41FA5}">
                      <a16:colId xmlns:a16="http://schemas.microsoft.com/office/drawing/2014/main" val="20000"/>
                    </a:ext>
                  </a:extLst>
                </a:gridCol>
                <a:gridCol w="6240930">
                  <a:extLst>
                    <a:ext uri="{9D8B030D-6E8A-4147-A177-3AD203B41FA5}">
                      <a16:colId xmlns:a16="http://schemas.microsoft.com/office/drawing/2014/main" val="20001"/>
                    </a:ext>
                  </a:extLst>
                </a:gridCol>
              </a:tblGrid>
              <a:tr h="370840">
                <a:tc>
                  <a:txBody>
                    <a:bodyPr/>
                    <a:lstStyle/>
                    <a:p>
                      <a:r>
                        <a:rPr lang="en-US" sz="1200" dirty="0" smtClean="0"/>
                        <a:t>a)</a:t>
                      </a:r>
                      <a:endParaRPr lang="en-US" sz="1200" dirty="0"/>
                    </a:p>
                  </a:txBody>
                  <a:tcPr anchor="ctr">
                    <a:solidFill>
                      <a:srgbClr val="C6D9F1"/>
                    </a:solidFill>
                  </a:tcPr>
                </a:tc>
                <a:tc>
                  <a:txBody>
                    <a:bodyPr/>
                    <a:lstStyle/>
                    <a:p>
                      <a:r>
                        <a:rPr lang="en-US" sz="1200" dirty="0" smtClean="0"/>
                        <a:t>Non-deposit taking microfinance institution</a:t>
                      </a:r>
                      <a:endParaRPr lang="en-US" sz="1200" dirty="0"/>
                    </a:p>
                  </a:txBody>
                  <a:tcPr anchor="ctr">
                    <a:solidFill>
                      <a:srgbClr val="C6D9F1"/>
                    </a:solidFill>
                  </a:tcPr>
                </a:tc>
                <a:extLst>
                  <a:ext uri="{0D108BD9-81ED-4DB2-BD59-A6C34878D82A}">
                    <a16:rowId xmlns:a16="http://schemas.microsoft.com/office/drawing/2014/main" val="10000"/>
                  </a:ext>
                </a:extLst>
              </a:tr>
              <a:tr h="370840">
                <a:tc>
                  <a:txBody>
                    <a:bodyPr/>
                    <a:lstStyle/>
                    <a:p>
                      <a:r>
                        <a:rPr lang="en-US" sz="1200" dirty="0" smtClean="0"/>
                        <a:t>b)</a:t>
                      </a:r>
                      <a:endParaRPr lang="en-US" sz="1200" dirty="0"/>
                    </a:p>
                  </a:txBody>
                  <a:tcPr anchor="ctr"/>
                </a:tc>
                <a:tc>
                  <a:txBody>
                    <a:bodyPr/>
                    <a:lstStyle/>
                    <a:p>
                      <a:r>
                        <a:rPr lang="en-US" sz="1200" dirty="0" smtClean="0"/>
                        <a:t>Deposit</a:t>
                      </a:r>
                      <a:r>
                        <a:rPr lang="en-US" sz="1200" baseline="0" dirty="0" smtClean="0"/>
                        <a:t> taking microfinance institution</a:t>
                      </a:r>
                      <a:endParaRPr lang="en-US" sz="1200" dirty="0"/>
                    </a:p>
                  </a:txBody>
                  <a:tcPr anchor="ctr"/>
                </a:tc>
                <a:extLst>
                  <a:ext uri="{0D108BD9-81ED-4DB2-BD59-A6C34878D82A}">
                    <a16:rowId xmlns:a16="http://schemas.microsoft.com/office/drawing/2014/main" val="10001"/>
                  </a:ext>
                </a:extLst>
              </a:tr>
            </a:tbl>
          </a:graphicData>
        </a:graphic>
      </p:graphicFrame>
      <p:sp>
        <p:nvSpPr>
          <p:cNvPr id="15"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16" name="TextBox 15"/>
          <p:cNvSpPr txBox="1"/>
          <p:nvPr/>
        </p:nvSpPr>
        <p:spPr>
          <a:xfrm>
            <a:off x="82550" y="990600"/>
            <a:ext cx="9137650" cy="338554"/>
          </a:xfrm>
          <a:prstGeom prst="rect">
            <a:avLst/>
          </a:prstGeom>
          <a:noFill/>
          <a:ln w="28575">
            <a:noFill/>
          </a:ln>
        </p:spPr>
        <p:txBody>
          <a:bodyPr wrap="square" rtlCol="0">
            <a:spAutoFit/>
          </a:bodyPr>
          <a:lstStyle/>
          <a:p>
            <a:r>
              <a:rPr lang="en-US" sz="1600" dirty="0" smtClean="0">
                <a:solidFill>
                  <a:schemeClr val="tx2">
                    <a:lumMod val="50000"/>
                  </a:schemeClr>
                </a:solidFill>
              </a:rPr>
              <a:t>Licensing Procedures</a:t>
            </a:r>
            <a:endParaRPr lang="en-US" sz="1600" dirty="0">
              <a:solidFill>
                <a:schemeClr val="tx2">
                  <a:lumMod val="50000"/>
                </a:schemeClr>
              </a:solidFill>
            </a:endParaRPr>
          </a:p>
        </p:txBody>
      </p:sp>
      <p:sp>
        <p:nvSpPr>
          <p:cNvPr id="18" name="TextBox 17"/>
          <p:cNvSpPr txBox="1"/>
          <p:nvPr/>
        </p:nvSpPr>
        <p:spPr>
          <a:xfrm>
            <a:off x="82552" y="6477000"/>
            <a:ext cx="2108269" cy="230832"/>
          </a:xfrm>
          <a:prstGeom prst="rect">
            <a:avLst/>
          </a:prstGeom>
          <a:noFill/>
        </p:spPr>
        <p:txBody>
          <a:bodyPr wrap="none" rtlCol="0">
            <a:spAutoFit/>
          </a:bodyPr>
          <a:lstStyle/>
          <a:p>
            <a:r>
              <a:rPr lang="en-US" sz="900" dirty="0" smtClean="0"/>
              <a:t>Source: Financial Regulatory Department</a:t>
            </a:r>
            <a:endParaRPr lang="en-US" sz="900" dirty="0"/>
          </a:p>
        </p:txBody>
      </p:sp>
      <p:sp>
        <p:nvSpPr>
          <p:cNvPr id="19" name="TextBox 18"/>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Market Entry and Licensing</a:t>
            </a:r>
            <a:endParaRPr lang="en-US" sz="2400" dirty="0">
              <a:solidFill>
                <a:schemeClr val="tx2">
                  <a:lumMod val="50000"/>
                </a:schemeClr>
              </a:solidFill>
            </a:endParaRPr>
          </a:p>
        </p:txBody>
      </p:sp>
    </p:spTree>
    <p:extLst>
      <p:ext uri="{BB962C8B-B14F-4D97-AF65-F5344CB8AC3E}">
        <p14:creationId xmlns:p14="http://schemas.microsoft.com/office/powerpoint/2010/main" val="161456538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810" y="1368625"/>
            <a:ext cx="4046813" cy="307777"/>
          </a:xfrm>
          <a:prstGeom prst="rect">
            <a:avLst/>
          </a:prstGeom>
          <a:solidFill>
            <a:srgbClr val="17375E"/>
          </a:solidFill>
        </p:spPr>
        <p:txBody>
          <a:bodyPr wrap="none" rtlCol="0">
            <a:spAutoFit/>
          </a:bodyPr>
          <a:lstStyle/>
          <a:p>
            <a:r>
              <a:rPr lang="en-US" sz="1400" b="1" dirty="0" smtClean="0">
                <a:solidFill>
                  <a:srgbClr val="FFFFFF"/>
                </a:solidFill>
              </a:rPr>
              <a:t>Application Process for a license to operate as a MFI</a:t>
            </a:r>
          </a:p>
        </p:txBody>
      </p:sp>
      <p:grpSp>
        <p:nvGrpSpPr>
          <p:cNvPr id="8" name="Group 7"/>
          <p:cNvGrpSpPr/>
          <p:nvPr/>
        </p:nvGrpSpPr>
        <p:grpSpPr>
          <a:xfrm>
            <a:off x="762000" y="1749879"/>
            <a:ext cx="4572000" cy="459920"/>
            <a:chOff x="623048" y="1943098"/>
            <a:chExt cx="4572000" cy="533400"/>
          </a:xfrm>
          <a:solidFill>
            <a:srgbClr val="4F81BD"/>
          </a:solidFill>
        </p:grpSpPr>
        <p:sp>
          <p:nvSpPr>
            <p:cNvPr id="5" name="Oval 4"/>
            <p:cNvSpPr/>
            <p:nvPr/>
          </p:nvSpPr>
          <p:spPr>
            <a:xfrm>
              <a:off x="623048" y="1943098"/>
              <a:ext cx="533400" cy="533400"/>
            </a:xfrm>
            <a:prstGeom prst="ellipse">
              <a:avLst/>
            </a:prstGeom>
            <a:grp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3.</a:t>
              </a:r>
              <a:endParaRPr lang="en-US" sz="1400" b="1" dirty="0">
                <a:solidFill>
                  <a:schemeClr val="tx1"/>
                </a:solidFill>
              </a:endParaRPr>
            </a:p>
          </p:txBody>
        </p:sp>
        <p:sp>
          <p:nvSpPr>
            <p:cNvPr id="6" name="Rounded Rectangle 5"/>
            <p:cNvSpPr/>
            <p:nvPr/>
          </p:nvSpPr>
          <p:spPr>
            <a:xfrm>
              <a:off x="1385048" y="1981199"/>
              <a:ext cx="3810000" cy="419100"/>
            </a:xfrm>
            <a:prstGeom prst="roundRect">
              <a:avLst/>
            </a:prstGeom>
            <a:grp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Paid-up Capital</a:t>
              </a:r>
              <a:endParaRPr lang="en-US" sz="1400" b="1" dirty="0">
                <a:solidFill>
                  <a:schemeClr val="tx1"/>
                </a:solidFill>
              </a:endParaRPr>
            </a:p>
          </p:txBody>
        </p:sp>
      </p:grpSp>
      <p:graphicFrame>
        <p:nvGraphicFramePr>
          <p:cNvPr id="7" name="Table 6"/>
          <p:cNvGraphicFramePr>
            <a:graphicFrameLocks noGrp="1"/>
          </p:cNvGraphicFramePr>
          <p:nvPr>
            <p:extLst>
              <p:ext uri="{D42A27DB-BD31-4B8C-83A1-F6EECF244321}">
                <p14:modId xmlns:p14="http://schemas.microsoft.com/office/powerpoint/2010/main" val="3061083276"/>
              </p:ext>
            </p:extLst>
          </p:nvPr>
        </p:nvGraphicFramePr>
        <p:xfrm>
          <a:off x="1524000" y="2286000"/>
          <a:ext cx="8077200" cy="1524000"/>
        </p:xfrm>
        <a:graphic>
          <a:graphicData uri="http://schemas.openxmlformats.org/drawingml/2006/table">
            <a:tbl>
              <a:tblPr bandRow="1">
                <a:tableStyleId>{5C22544A-7EE6-4342-B048-85BDC9FD1C3A}</a:tableStyleId>
              </a:tblPr>
              <a:tblGrid>
                <a:gridCol w="381000">
                  <a:extLst>
                    <a:ext uri="{9D8B030D-6E8A-4147-A177-3AD203B41FA5}">
                      <a16:colId xmlns:a16="http://schemas.microsoft.com/office/drawing/2014/main" val="20000"/>
                    </a:ext>
                  </a:extLst>
                </a:gridCol>
                <a:gridCol w="3429000">
                  <a:extLst>
                    <a:ext uri="{9D8B030D-6E8A-4147-A177-3AD203B41FA5}">
                      <a16:colId xmlns:a16="http://schemas.microsoft.com/office/drawing/2014/main" val="20001"/>
                    </a:ext>
                  </a:extLst>
                </a:gridCol>
                <a:gridCol w="4267200">
                  <a:extLst>
                    <a:ext uri="{9D8B030D-6E8A-4147-A177-3AD203B41FA5}">
                      <a16:colId xmlns:a16="http://schemas.microsoft.com/office/drawing/2014/main" val="20002"/>
                    </a:ext>
                  </a:extLst>
                </a:gridCol>
              </a:tblGrid>
              <a:tr h="577138">
                <a:tc>
                  <a:txBody>
                    <a:bodyPr/>
                    <a:lstStyle/>
                    <a:p>
                      <a:r>
                        <a:rPr lang="en-US" sz="1200" dirty="0" smtClean="0"/>
                        <a:t>a)</a:t>
                      </a:r>
                      <a:endParaRPr lang="en-US" sz="1200" dirty="0"/>
                    </a:p>
                  </a:txBody>
                  <a:tcPr anchor="ctr">
                    <a:solidFill>
                      <a:srgbClr val="C6D9F1"/>
                    </a:solidFill>
                  </a:tcPr>
                </a:tc>
                <a:tc>
                  <a:txBody>
                    <a:bodyPr/>
                    <a:lstStyle/>
                    <a:p>
                      <a:r>
                        <a:rPr lang="en-US" sz="1200" kern="1200" dirty="0" smtClean="0">
                          <a:solidFill>
                            <a:schemeClr val="dk1"/>
                          </a:solidFill>
                          <a:effectLst/>
                          <a:latin typeface="+mn-lt"/>
                          <a:ea typeface="+mn-ea"/>
                          <a:cs typeface="+mn-cs"/>
                        </a:rPr>
                        <a:t>Subscribe the paid-up capital in cash </a:t>
                      </a:r>
                      <a:endParaRPr lang="en-US" sz="1200" dirty="0"/>
                    </a:p>
                  </a:txBody>
                  <a:tcPr anchor="ctr">
                    <a:solidFill>
                      <a:srgbClr val="C6D9F1"/>
                    </a:solidFill>
                  </a:tcPr>
                </a:tc>
                <a:tc>
                  <a:txBody>
                    <a:bodyPr/>
                    <a:lstStyle/>
                    <a:p>
                      <a:pPr marL="171450" indent="-171450">
                        <a:buFont typeface="Arial" pitchFamily="34" charset="0"/>
                        <a:buChar char="•"/>
                      </a:pPr>
                      <a:r>
                        <a:rPr lang="en-US" sz="1200" dirty="0" smtClean="0"/>
                        <a:t>For non-deposit</a:t>
                      </a:r>
                      <a:r>
                        <a:rPr lang="en-US" sz="1200" baseline="0" dirty="0" smtClean="0"/>
                        <a:t> taking institutions                    15 million kyats</a:t>
                      </a:r>
                    </a:p>
                    <a:p>
                      <a:pPr marL="171450" indent="-171450">
                        <a:buFont typeface="Arial" pitchFamily="34" charset="0"/>
                        <a:buChar char="•"/>
                      </a:pPr>
                      <a:r>
                        <a:rPr lang="en-US" sz="1200" baseline="0" dirty="0" smtClean="0"/>
                        <a:t>For deposit taking institutions                            30 million kyats</a:t>
                      </a:r>
                      <a:endParaRPr lang="en-US" sz="1200" dirty="0"/>
                    </a:p>
                  </a:txBody>
                  <a:tcPr anchor="ctr">
                    <a:solidFill>
                      <a:srgbClr val="C6D9F1"/>
                    </a:solidFill>
                  </a:tcPr>
                </a:tc>
                <a:extLst>
                  <a:ext uri="{0D108BD9-81ED-4DB2-BD59-A6C34878D82A}">
                    <a16:rowId xmlns:a16="http://schemas.microsoft.com/office/drawing/2014/main" val="10000"/>
                  </a:ext>
                </a:extLst>
              </a:tr>
              <a:tr h="946862">
                <a:tc>
                  <a:txBody>
                    <a:bodyPr/>
                    <a:lstStyle/>
                    <a:p>
                      <a:r>
                        <a:rPr lang="en-US" sz="1200" dirty="0" smtClean="0"/>
                        <a:t>b)</a:t>
                      </a:r>
                      <a:endParaRPr lang="en-US" sz="1200" dirty="0"/>
                    </a:p>
                  </a:txBody>
                  <a:tcPr anchor="ctr"/>
                </a:tc>
                <a:tc gridSpan="2">
                  <a:txBody>
                    <a:bodyPr/>
                    <a:lstStyle/>
                    <a:p>
                      <a:r>
                        <a:rPr lang="en-US" sz="1200" kern="1200" dirty="0" smtClean="0">
                          <a:solidFill>
                            <a:schemeClr val="dk1"/>
                          </a:solidFill>
                          <a:effectLst/>
                          <a:latin typeface="+mn-lt"/>
                          <a:ea typeface="+mn-ea"/>
                          <a:cs typeface="+mn-cs"/>
                        </a:rPr>
                        <a:t>Deposit the fully paid-up capital to the accounts of the Financial Regulatory Department at the prescribed Myanmar Economic Bank in the respective Region or State and Nay </a:t>
                      </a:r>
                      <a:r>
                        <a:rPr lang="en-US" sz="1200" kern="1200" dirty="0" err="1" smtClean="0">
                          <a:solidFill>
                            <a:schemeClr val="dk1"/>
                          </a:solidFill>
                          <a:effectLst/>
                          <a:latin typeface="+mn-lt"/>
                          <a:ea typeface="+mn-ea"/>
                          <a:cs typeface="+mn-cs"/>
                        </a:rPr>
                        <a:t>Pyi</a:t>
                      </a:r>
                      <a:r>
                        <a:rPr lang="en-US" sz="1200" kern="1200" dirty="0" smtClean="0">
                          <a:solidFill>
                            <a:schemeClr val="dk1"/>
                          </a:solidFill>
                          <a:effectLst/>
                          <a:latin typeface="+mn-lt"/>
                          <a:ea typeface="+mn-ea"/>
                          <a:cs typeface="+mn-cs"/>
                        </a:rPr>
                        <a:t> Taw. Such paid-up capital shall be entitled to withdraw only the completion of issuing license from the Supervisory Committee.</a:t>
                      </a:r>
                      <a:endParaRPr lang="en-US" sz="1200" dirty="0"/>
                    </a:p>
                  </a:txBody>
                  <a:tcPr anchor="ctr"/>
                </a:tc>
                <a:tc hMerge="1">
                  <a:txBody>
                    <a:bodyPr/>
                    <a:lstStyle/>
                    <a:p>
                      <a:endParaRPr lang="en-US" sz="1200" dirty="0"/>
                    </a:p>
                  </a:txBody>
                  <a:tcPr anchor="ctr"/>
                </a:tc>
                <a:extLst>
                  <a:ext uri="{0D108BD9-81ED-4DB2-BD59-A6C34878D82A}">
                    <a16:rowId xmlns:a16="http://schemas.microsoft.com/office/drawing/2014/main" val="10001"/>
                  </a:ext>
                </a:extLst>
              </a:tr>
            </a:tbl>
          </a:graphicData>
        </a:graphic>
      </p:graphicFrame>
      <p:grpSp>
        <p:nvGrpSpPr>
          <p:cNvPr id="9" name="Group 8"/>
          <p:cNvGrpSpPr/>
          <p:nvPr/>
        </p:nvGrpSpPr>
        <p:grpSpPr>
          <a:xfrm>
            <a:off x="762000" y="4038601"/>
            <a:ext cx="4572000" cy="457200"/>
            <a:chOff x="623048" y="1943098"/>
            <a:chExt cx="4572000" cy="533400"/>
          </a:xfrm>
          <a:solidFill>
            <a:srgbClr val="4F81BD"/>
          </a:solidFill>
        </p:grpSpPr>
        <p:sp>
          <p:nvSpPr>
            <p:cNvPr id="10" name="Oval 9"/>
            <p:cNvSpPr/>
            <p:nvPr/>
          </p:nvSpPr>
          <p:spPr>
            <a:xfrm>
              <a:off x="623048" y="1943098"/>
              <a:ext cx="533400" cy="533400"/>
            </a:xfrm>
            <a:prstGeom prst="ellipse">
              <a:avLst/>
            </a:prstGeom>
            <a:grp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4.</a:t>
              </a:r>
              <a:endParaRPr lang="en-US" sz="1400" b="1" dirty="0">
                <a:solidFill>
                  <a:schemeClr val="tx1"/>
                </a:solidFill>
              </a:endParaRPr>
            </a:p>
          </p:txBody>
        </p:sp>
        <p:sp>
          <p:nvSpPr>
            <p:cNvPr id="11" name="Rounded Rectangle 10"/>
            <p:cNvSpPr/>
            <p:nvPr/>
          </p:nvSpPr>
          <p:spPr>
            <a:xfrm>
              <a:off x="1385048" y="1981199"/>
              <a:ext cx="3810000" cy="419100"/>
            </a:xfrm>
            <a:prstGeom prst="roundRect">
              <a:avLst/>
            </a:prstGeom>
            <a:grp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Business Plan</a:t>
              </a:r>
              <a:endParaRPr lang="en-US" sz="1400" b="1" dirty="0">
                <a:solidFill>
                  <a:schemeClr val="tx1"/>
                </a:solidFill>
              </a:endParaRPr>
            </a:p>
          </p:txBody>
        </p:sp>
      </p:grpSp>
      <p:graphicFrame>
        <p:nvGraphicFramePr>
          <p:cNvPr id="15" name="Table 14"/>
          <p:cNvGraphicFramePr>
            <a:graphicFrameLocks noGrp="1"/>
          </p:cNvGraphicFramePr>
          <p:nvPr>
            <p:extLst>
              <p:ext uri="{D42A27DB-BD31-4B8C-83A1-F6EECF244321}">
                <p14:modId xmlns:p14="http://schemas.microsoft.com/office/powerpoint/2010/main" val="76456655"/>
              </p:ext>
            </p:extLst>
          </p:nvPr>
        </p:nvGraphicFramePr>
        <p:xfrm>
          <a:off x="1524000" y="4572000"/>
          <a:ext cx="6604001" cy="370840"/>
        </p:xfrm>
        <a:graphic>
          <a:graphicData uri="http://schemas.openxmlformats.org/drawingml/2006/table">
            <a:tbl>
              <a:tblPr bandRow="1">
                <a:tableStyleId>{5C22544A-7EE6-4342-B048-85BDC9FD1C3A}</a:tableStyleId>
              </a:tblPr>
              <a:tblGrid>
                <a:gridCol w="363071">
                  <a:extLst>
                    <a:ext uri="{9D8B030D-6E8A-4147-A177-3AD203B41FA5}">
                      <a16:colId xmlns:a16="http://schemas.microsoft.com/office/drawing/2014/main" val="20000"/>
                    </a:ext>
                  </a:extLst>
                </a:gridCol>
                <a:gridCol w="6240930">
                  <a:extLst>
                    <a:ext uri="{9D8B030D-6E8A-4147-A177-3AD203B41FA5}">
                      <a16:colId xmlns:a16="http://schemas.microsoft.com/office/drawing/2014/main" val="20001"/>
                    </a:ext>
                  </a:extLst>
                </a:gridCol>
              </a:tblGrid>
              <a:tr h="370840">
                <a:tc>
                  <a:txBody>
                    <a:bodyPr/>
                    <a:lstStyle/>
                    <a:p>
                      <a:r>
                        <a:rPr lang="en-US" sz="1200" dirty="0" smtClean="0"/>
                        <a:t>a)</a:t>
                      </a:r>
                      <a:endParaRPr lang="en-US" sz="1200" dirty="0"/>
                    </a:p>
                  </a:txBody>
                  <a:tcPr anchor="ctr">
                    <a:solidFill>
                      <a:srgbClr val="C6D9F1"/>
                    </a:solidFill>
                  </a:tcPr>
                </a:tc>
                <a:tc>
                  <a:txBody>
                    <a:bodyPr/>
                    <a:lstStyle/>
                    <a:p>
                      <a:r>
                        <a:rPr lang="en-US" sz="1200" dirty="0" smtClean="0"/>
                        <a:t>Three</a:t>
                      </a:r>
                      <a:r>
                        <a:rPr lang="en-US" sz="1200" baseline="0" dirty="0" smtClean="0"/>
                        <a:t> year Business Plan must be submitted along with license application.</a:t>
                      </a:r>
                      <a:endParaRPr lang="en-US" sz="1200" dirty="0"/>
                    </a:p>
                  </a:txBody>
                  <a:tcPr anchor="ctr">
                    <a:solidFill>
                      <a:srgbClr val="C6D9F1"/>
                    </a:solidFill>
                  </a:tcPr>
                </a:tc>
                <a:extLst>
                  <a:ext uri="{0D108BD9-81ED-4DB2-BD59-A6C34878D82A}">
                    <a16:rowId xmlns:a16="http://schemas.microsoft.com/office/drawing/2014/main" val="10000"/>
                  </a:ext>
                </a:extLst>
              </a:tr>
            </a:tbl>
          </a:graphicData>
        </a:graphic>
      </p:graphicFrame>
      <p:grpSp>
        <p:nvGrpSpPr>
          <p:cNvPr id="12" name="Group 11"/>
          <p:cNvGrpSpPr/>
          <p:nvPr/>
        </p:nvGrpSpPr>
        <p:grpSpPr>
          <a:xfrm>
            <a:off x="762000" y="5212083"/>
            <a:ext cx="5638800" cy="495299"/>
            <a:chOff x="623048" y="1943098"/>
            <a:chExt cx="5638800" cy="533400"/>
          </a:xfrm>
          <a:solidFill>
            <a:srgbClr val="4F81BD"/>
          </a:solidFill>
        </p:grpSpPr>
        <p:sp>
          <p:nvSpPr>
            <p:cNvPr id="13" name="Oval 12"/>
            <p:cNvSpPr/>
            <p:nvPr/>
          </p:nvSpPr>
          <p:spPr>
            <a:xfrm>
              <a:off x="623048" y="1943098"/>
              <a:ext cx="533400" cy="533400"/>
            </a:xfrm>
            <a:prstGeom prst="ellipse">
              <a:avLst/>
            </a:prstGeom>
            <a:grp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5.</a:t>
              </a:r>
              <a:endParaRPr lang="en-US" sz="1400" b="1" dirty="0">
                <a:solidFill>
                  <a:schemeClr val="tx1"/>
                </a:solidFill>
              </a:endParaRPr>
            </a:p>
          </p:txBody>
        </p:sp>
        <p:sp>
          <p:nvSpPr>
            <p:cNvPr id="14" name="Rounded Rectangle 13"/>
            <p:cNvSpPr/>
            <p:nvPr/>
          </p:nvSpPr>
          <p:spPr>
            <a:xfrm>
              <a:off x="1385048" y="1981199"/>
              <a:ext cx="4876800" cy="419100"/>
            </a:xfrm>
            <a:prstGeom prst="roundRect">
              <a:avLst/>
            </a:prstGeom>
            <a:grp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tx1"/>
                  </a:solidFill>
                </a:rPr>
                <a:t>Meeting with Financial Regulatory Department</a:t>
              </a:r>
              <a:endParaRPr lang="en-US" sz="1400" b="1" dirty="0">
                <a:solidFill>
                  <a:schemeClr val="tx1"/>
                </a:solidFill>
              </a:endParaRPr>
            </a:p>
          </p:txBody>
        </p:sp>
      </p:grpSp>
      <p:graphicFrame>
        <p:nvGraphicFramePr>
          <p:cNvPr id="16" name="Table 15"/>
          <p:cNvGraphicFramePr>
            <a:graphicFrameLocks noGrp="1"/>
          </p:cNvGraphicFramePr>
          <p:nvPr>
            <p:extLst>
              <p:ext uri="{D42A27DB-BD31-4B8C-83A1-F6EECF244321}">
                <p14:modId xmlns:p14="http://schemas.microsoft.com/office/powerpoint/2010/main" val="245318043"/>
              </p:ext>
            </p:extLst>
          </p:nvPr>
        </p:nvGraphicFramePr>
        <p:xfrm>
          <a:off x="1501141" y="5791200"/>
          <a:ext cx="8077200" cy="457200"/>
        </p:xfrm>
        <a:graphic>
          <a:graphicData uri="http://schemas.openxmlformats.org/drawingml/2006/table">
            <a:tbl>
              <a:tblPr bandRow="1">
                <a:tableStyleId>{5C22544A-7EE6-4342-B048-85BDC9FD1C3A}</a:tableStyleId>
              </a:tblPr>
              <a:tblGrid>
                <a:gridCol w="444064">
                  <a:extLst>
                    <a:ext uri="{9D8B030D-6E8A-4147-A177-3AD203B41FA5}">
                      <a16:colId xmlns:a16="http://schemas.microsoft.com/office/drawing/2014/main" val="20000"/>
                    </a:ext>
                  </a:extLst>
                </a:gridCol>
                <a:gridCol w="7633136">
                  <a:extLst>
                    <a:ext uri="{9D8B030D-6E8A-4147-A177-3AD203B41FA5}">
                      <a16:colId xmlns:a16="http://schemas.microsoft.com/office/drawing/2014/main" val="20001"/>
                    </a:ext>
                  </a:extLst>
                </a:gridCol>
              </a:tblGrid>
              <a:tr h="370840">
                <a:tc>
                  <a:txBody>
                    <a:bodyPr/>
                    <a:lstStyle/>
                    <a:p>
                      <a:r>
                        <a:rPr lang="en-US" sz="1200" dirty="0" smtClean="0"/>
                        <a:t>a)</a:t>
                      </a:r>
                      <a:endParaRPr lang="en-US" sz="1200" dirty="0"/>
                    </a:p>
                  </a:txBody>
                  <a:tcPr anchor="ctr">
                    <a:solidFill>
                      <a:srgbClr val="C6D9F1"/>
                    </a:solidFill>
                  </a:tcPr>
                </a:tc>
                <a:tc>
                  <a:txBody>
                    <a:bodyPr/>
                    <a:lstStyle/>
                    <a:p>
                      <a:r>
                        <a:rPr lang="en-US" sz="1200" dirty="0" smtClean="0"/>
                        <a:t>Head of</a:t>
                      </a:r>
                      <a:r>
                        <a:rPr lang="en-US" sz="1200" baseline="0" dirty="0" smtClean="0"/>
                        <a:t> the company must meet with Financial Regulatory Department to receive assessment of  knowledge and capacity regarding Microfinance sector. </a:t>
                      </a:r>
                      <a:endParaRPr lang="en-US" sz="1200" dirty="0"/>
                    </a:p>
                  </a:txBody>
                  <a:tcPr anchor="ctr">
                    <a:solidFill>
                      <a:srgbClr val="C6D9F1"/>
                    </a:solidFill>
                  </a:tcPr>
                </a:tc>
                <a:extLst>
                  <a:ext uri="{0D108BD9-81ED-4DB2-BD59-A6C34878D82A}">
                    <a16:rowId xmlns:a16="http://schemas.microsoft.com/office/drawing/2014/main" val="10000"/>
                  </a:ext>
                </a:extLst>
              </a:tr>
            </a:tbl>
          </a:graphicData>
        </a:graphic>
      </p:graphicFrame>
      <p:sp>
        <p:nvSpPr>
          <p:cNvPr id="18"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19" name="TextBox 18"/>
          <p:cNvSpPr txBox="1"/>
          <p:nvPr/>
        </p:nvSpPr>
        <p:spPr>
          <a:xfrm>
            <a:off x="82550" y="990600"/>
            <a:ext cx="9137650" cy="338554"/>
          </a:xfrm>
          <a:prstGeom prst="rect">
            <a:avLst/>
          </a:prstGeom>
          <a:noFill/>
          <a:ln w="28575">
            <a:noFill/>
          </a:ln>
        </p:spPr>
        <p:txBody>
          <a:bodyPr wrap="square" rtlCol="0">
            <a:spAutoFit/>
          </a:bodyPr>
          <a:lstStyle/>
          <a:p>
            <a:r>
              <a:rPr lang="en-US" sz="1600" dirty="0" smtClean="0">
                <a:solidFill>
                  <a:schemeClr val="tx2">
                    <a:lumMod val="50000"/>
                  </a:schemeClr>
                </a:solidFill>
              </a:rPr>
              <a:t>Licensing Procedures</a:t>
            </a:r>
            <a:endParaRPr lang="en-US" sz="1600" dirty="0">
              <a:solidFill>
                <a:schemeClr val="tx2">
                  <a:lumMod val="50000"/>
                </a:schemeClr>
              </a:solidFill>
            </a:endParaRPr>
          </a:p>
        </p:txBody>
      </p:sp>
      <p:sp>
        <p:nvSpPr>
          <p:cNvPr id="21" name="TextBox 20"/>
          <p:cNvSpPr txBox="1"/>
          <p:nvPr/>
        </p:nvSpPr>
        <p:spPr>
          <a:xfrm>
            <a:off x="82552" y="6477000"/>
            <a:ext cx="2108269" cy="230832"/>
          </a:xfrm>
          <a:prstGeom prst="rect">
            <a:avLst/>
          </a:prstGeom>
          <a:noFill/>
        </p:spPr>
        <p:txBody>
          <a:bodyPr wrap="none" rtlCol="0">
            <a:spAutoFit/>
          </a:bodyPr>
          <a:lstStyle/>
          <a:p>
            <a:r>
              <a:rPr lang="en-US" sz="900" dirty="0" smtClean="0"/>
              <a:t>Source: Financial Regulatory Department</a:t>
            </a:r>
            <a:endParaRPr lang="en-US" sz="900" dirty="0"/>
          </a:p>
        </p:txBody>
      </p:sp>
      <p:sp>
        <p:nvSpPr>
          <p:cNvPr id="23" name="TextBox 22"/>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Market Entry and Licensing</a:t>
            </a:r>
            <a:endParaRPr lang="en-US" sz="2400" dirty="0">
              <a:solidFill>
                <a:schemeClr val="tx2">
                  <a:lumMod val="50000"/>
                </a:schemeClr>
              </a:solidFill>
            </a:endParaRPr>
          </a:p>
        </p:txBody>
      </p:sp>
    </p:spTree>
    <p:extLst>
      <p:ext uri="{BB962C8B-B14F-4D97-AF65-F5344CB8AC3E}">
        <p14:creationId xmlns:p14="http://schemas.microsoft.com/office/powerpoint/2010/main" val="22594152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304801" y="3429002"/>
            <a:ext cx="9372600" cy="1937263"/>
            <a:chOff x="384984" y="3744275"/>
            <a:chExt cx="9521016" cy="1937263"/>
          </a:xfrm>
        </p:grpSpPr>
        <p:grpSp>
          <p:nvGrpSpPr>
            <p:cNvPr id="16" name="Group 15"/>
            <p:cNvGrpSpPr/>
            <p:nvPr/>
          </p:nvGrpSpPr>
          <p:grpSpPr>
            <a:xfrm>
              <a:off x="384984" y="3744275"/>
              <a:ext cx="8225616" cy="1937263"/>
              <a:chOff x="384984" y="3373288"/>
              <a:chExt cx="9067800" cy="2234198"/>
            </a:xfrm>
          </p:grpSpPr>
          <p:grpSp>
            <p:nvGrpSpPr>
              <p:cNvPr id="8" name="Group 7"/>
              <p:cNvGrpSpPr/>
              <p:nvPr/>
            </p:nvGrpSpPr>
            <p:grpSpPr>
              <a:xfrm>
                <a:off x="384984" y="3646004"/>
                <a:ext cx="9067800" cy="1679279"/>
                <a:chOff x="381000" y="2123388"/>
                <a:chExt cx="9067800" cy="1679279"/>
              </a:xfrm>
            </p:grpSpPr>
            <p:sp>
              <p:nvSpPr>
                <p:cNvPr id="9" name="Notched Right Arrow 8"/>
                <p:cNvSpPr/>
                <p:nvPr/>
              </p:nvSpPr>
              <p:spPr>
                <a:xfrm>
                  <a:off x="381000" y="2249022"/>
                  <a:ext cx="9067800" cy="1367451"/>
                </a:xfrm>
                <a:prstGeom prst="notchedRightArrow">
                  <a:avLst/>
                </a:prstGeom>
                <a:solidFill>
                  <a:srgbClr val="C6D9F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Freeform 9"/>
                <p:cNvSpPr/>
                <p:nvPr/>
              </p:nvSpPr>
              <p:spPr>
                <a:xfrm>
                  <a:off x="477140" y="2137992"/>
                  <a:ext cx="1558116" cy="452893"/>
                </a:xfrm>
                <a:custGeom>
                  <a:avLst/>
                  <a:gdLst>
                    <a:gd name="connsiteX0" fmla="*/ 0 w 2630016"/>
                    <a:gd name="connsiteY0" fmla="*/ 0 h 1367451"/>
                    <a:gd name="connsiteX1" fmla="*/ 2630016 w 2630016"/>
                    <a:gd name="connsiteY1" fmla="*/ 0 h 1367451"/>
                    <a:gd name="connsiteX2" fmla="*/ 2630016 w 2630016"/>
                    <a:gd name="connsiteY2" fmla="*/ 1367451 h 1367451"/>
                    <a:gd name="connsiteX3" fmla="*/ 0 w 2630016"/>
                    <a:gd name="connsiteY3" fmla="*/ 1367451 h 1367451"/>
                    <a:gd name="connsiteX4" fmla="*/ 0 w 2630016"/>
                    <a:gd name="connsiteY4" fmla="*/ 0 h 136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0016" h="1367451">
                      <a:moveTo>
                        <a:pt x="0" y="0"/>
                      </a:moveTo>
                      <a:lnTo>
                        <a:pt x="2630016" y="0"/>
                      </a:lnTo>
                      <a:lnTo>
                        <a:pt x="2630016" y="1367451"/>
                      </a:lnTo>
                      <a:lnTo>
                        <a:pt x="0" y="13674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200" b="1" kern="1200" dirty="0" smtClean="0"/>
                    <a:t>1 month</a:t>
                  </a:r>
                  <a:endParaRPr lang="en-US" sz="1200" b="1" kern="1200" dirty="0"/>
                </a:p>
              </p:txBody>
            </p:sp>
            <p:sp>
              <p:nvSpPr>
                <p:cNvPr id="11" name="Oval 10"/>
                <p:cNvSpPr/>
                <p:nvPr/>
              </p:nvSpPr>
              <p:spPr>
                <a:xfrm>
                  <a:off x="1139016" y="2761817"/>
                  <a:ext cx="341862" cy="341862"/>
                </a:xfrm>
                <a:prstGeom prst="ellipse">
                  <a:avLst/>
                </a:prstGeom>
                <a:solidFill>
                  <a:srgbClr val="4F81B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2" name="Freeform 11"/>
                <p:cNvSpPr/>
                <p:nvPr/>
              </p:nvSpPr>
              <p:spPr>
                <a:xfrm>
                  <a:off x="2434416" y="3305336"/>
                  <a:ext cx="1269115" cy="497331"/>
                </a:xfrm>
                <a:custGeom>
                  <a:avLst/>
                  <a:gdLst>
                    <a:gd name="connsiteX0" fmla="*/ 0 w 2630016"/>
                    <a:gd name="connsiteY0" fmla="*/ 0 h 1367451"/>
                    <a:gd name="connsiteX1" fmla="*/ 2630016 w 2630016"/>
                    <a:gd name="connsiteY1" fmla="*/ 0 h 1367451"/>
                    <a:gd name="connsiteX2" fmla="*/ 2630016 w 2630016"/>
                    <a:gd name="connsiteY2" fmla="*/ 1367451 h 1367451"/>
                    <a:gd name="connsiteX3" fmla="*/ 0 w 2630016"/>
                    <a:gd name="connsiteY3" fmla="*/ 1367451 h 1367451"/>
                    <a:gd name="connsiteX4" fmla="*/ 0 w 2630016"/>
                    <a:gd name="connsiteY4" fmla="*/ 0 h 136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0016" h="1367451">
                      <a:moveTo>
                        <a:pt x="0" y="0"/>
                      </a:moveTo>
                      <a:lnTo>
                        <a:pt x="2630016" y="0"/>
                      </a:lnTo>
                      <a:lnTo>
                        <a:pt x="2630016" y="1367451"/>
                      </a:lnTo>
                      <a:lnTo>
                        <a:pt x="0" y="13674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t" anchorCtr="0">
                  <a:noAutofit/>
                </a:bodyPr>
                <a:lstStyle/>
                <a:p>
                  <a:pPr lvl="0" algn="ctr" defTabSz="622300">
                    <a:lnSpc>
                      <a:spcPct val="90000"/>
                    </a:lnSpc>
                    <a:spcBef>
                      <a:spcPct val="0"/>
                    </a:spcBef>
                    <a:spcAft>
                      <a:spcPct val="35000"/>
                    </a:spcAft>
                  </a:pPr>
                  <a:r>
                    <a:rPr lang="en-US" sz="1200" b="1" kern="1200" dirty="0" smtClean="0"/>
                    <a:t>1 month</a:t>
                  </a:r>
                  <a:endParaRPr lang="en-US" sz="1200" b="1" kern="1200" dirty="0"/>
                </a:p>
              </p:txBody>
            </p:sp>
            <p:sp>
              <p:nvSpPr>
                <p:cNvPr id="13" name="Oval 12"/>
                <p:cNvSpPr/>
                <p:nvPr/>
              </p:nvSpPr>
              <p:spPr>
                <a:xfrm>
                  <a:off x="3037183" y="2761815"/>
                  <a:ext cx="341862" cy="341862"/>
                </a:xfrm>
                <a:prstGeom prst="ellipse">
                  <a:avLst/>
                </a:prstGeom>
                <a:solidFill>
                  <a:srgbClr val="4F81B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Freeform 13"/>
                <p:cNvSpPr/>
                <p:nvPr/>
              </p:nvSpPr>
              <p:spPr>
                <a:xfrm>
                  <a:off x="4930129" y="2137992"/>
                  <a:ext cx="1022199" cy="452891"/>
                </a:xfrm>
                <a:custGeom>
                  <a:avLst/>
                  <a:gdLst>
                    <a:gd name="connsiteX0" fmla="*/ 0 w 2630016"/>
                    <a:gd name="connsiteY0" fmla="*/ 0 h 1367451"/>
                    <a:gd name="connsiteX1" fmla="*/ 2630016 w 2630016"/>
                    <a:gd name="connsiteY1" fmla="*/ 0 h 1367451"/>
                    <a:gd name="connsiteX2" fmla="*/ 2630016 w 2630016"/>
                    <a:gd name="connsiteY2" fmla="*/ 1367451 h 1367451"/>
                    <a:gd name="connsiteX3" fmla="*/ 0 w 2630016"/>
                    <a:gd name="connsiteY3" fmla="*/ 1367451 h 1367451"/>
                    <a:gd name="connsiteX4" fmla="*/ 0 w 2630016"/>
                    <a:gd name="connsiteY4" fmla="*/ 0 h 136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0016" h="1367451">
                      <a:moveTo>
                        <a:pt x="0" y="0"/>
                      </a:moveTo>
                      <a:lnTo>
                        <a:pt x="2630016" y="0"/>
                      </a:lnTo>
                      <a:lnTo>
                        <a:pt x="2630016" y="1367451"/>
                      </a:lnTo>
                      <a:lnTo>
                        <a:pt x="0" y="13674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200" b="1" kern="1200" dirty="0" smtClean="0"/>
                    <a:t>1 month</a:t>
                  </a:r>
                  <a:endParaRPr lang="en-US" sz="1200" b="1" kern="1200" dirty="0"/>
                </a:p>
              </p:txBody>
            </p:sp>
            <p:sp>
              <p:nvSpPr>
                <p:cNvPr id="15" name="Oval 14"/>
                <p:cNvSpPr/>
                <p:nvPr/>
              </p:nvSpPr>
              <p:spPr>
                <a:xfrm>
                  <a:off x="5270298" y="2761817"/>
                  <a:ext cx="341862" cy="341862"/>
                </a:xfrm>
                <a:prstGeom prst="ellipse">
                  <a:avLst/>
                </a:prstGeom>
                <a:solidFill>
                  <a:srgbClr val="4F81B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Oval 16"/>
                <p:cNvSpPr/>
                <p:nvPr/>
              </p:nvSpPr>
              <p:spPr>
                <a:xfrm>
                  <a:off x="7244764" y="2761814"/>
                  <a:ext cx="341862" cy="341862"/>
                </a:xfrm>
                <a:prstGeom prst="ellipse">
                  <a:avLst/>
                </a:prstGeom>
                <a:solidFill>
                  <a:srgbClr val="4F81BD"/>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Freeform 18"/>
                <p:cNvSpPr/>
                <p:nvPr/>
              </p:nvSpPr>
              <p:spPr>
                <a:xfrm>
                  <a:off x="6904595" y="3282512"/>
                  <a:ext cx="1022199" cy="452891"/>
                </a:xfrm>
                <a:custGeom>
                  <a:avLst/>
                  <a:gdLst>
                    <a:gd name="connsiteX0" fmla="*/ 0 w 2630016"/>
                    <a:gd name="connsiteY0" fmla="*/ 0 h 1367451"/>
                    <a:gd name="connsiteX1" fmla="*/ 2630016 w 2630016"/>
                    <a:gd name="connsiteY1" fmla="*/ 0 h 1367451"/>
                    <a:gd name="connsiteX2" fmla="*/ 2630016 w 2630016"/>
                    <a:gd name="connsiteY2" fmla="*/ 1367451 h 1367451"/>
                    <a:gd name="connsiteX3" fmla="*/ 0 w 2630016"/>
                    <a:gd name="connsiteY3" fmla="*/ 1367451 h 1367451"/>
                    <a:gd name="connsiteX4" fmla="*/ 0 w 2630016"/>
                    <a:gd name="connsiteY4" fmla="*/ 0 h 136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0016" h="1367451">
                      <a:moveTo>
                        <a:pt x="0" y="0"/>
                      </a:moveTo>
                      <a:lnTo>
                        <a:pt x="2630016" y="0"/>
                      </a:lnTo>
                      <a:lnTo>
                        <a:pt x="2630016" y="1367451"/>
                      </a:lnTo>
                      <a:lnTo>
                        <a:pt x="0" y="13674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200" b="1" kern="1200" dirty="0" smtClean="0"/>
                    <a:t>15 days</a:t>
                  </a:r>
                  <a:endParaRPr lang="en-US" sz="1200" b="1" kern="1200" dirty="0"/>
                </a:p>
              </p:txBody>
            </p:sp>
            <p:sp>
              <p:nvSpPr>
                <p:cNvPr id="20" name="Freeform 19"/>
                <p:cNvSpPr/>
                <p:nvPr/>
              </p:nvSpPr>
              <p:spPr>
                <a:xfrm>
                  <a:off x="6904595" y="2123388"/>
                  <a:ext cx="1368181" cy="452891"/>
                </a:xfrm>
                <a:custGeom>
                  <a:avLst/>
                  <a:gdLst>
                    <a:gd name="connsiteX0" fmla="*/ 0 w 2630016"/>
                    <a:gd name="connsiteY0" fmla="*/ 0 h 1367451"/>
                    <a:gd name="connsiteX1" fmla="*/ 2630016 w 2630016"/>
                    <a:gd name="connsiteY1" fmla="*/ 0 h 1367451"/>
                    <a:gd name="connsiteX2" fmla="*/ 2630016 w 2630016"/>
                    <a:gd name="connsiteY2" fmla="*/ 1367451 h 1367451"/>
                    <a:gd name="connsiteX3" fmla="*/ 0 w 2630016"/>
                    <a:gd name="connsiteY3" fmla="*/ 1367451 h 1367451"/>
                    <a:gd name="connsiteX4" fmla="*/ 0 w 2630016"/>
                    <a:gd name="connsiteY4" fmla="*/ 0 h 1367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0016" h="1367451">
                      <a:moveTo>
                        <a:pt x="0" y="0"/>
                      </a:moveTo>
                      <a:lnTo>
                        <a:pt x="2630016" y="0"/>
                      </a:lnTo>
                      <a:lnTo>
                        <a:pt x="2630016" y="1367451"/>
                      </a:lnTo>
                      <a:lnTo>
                        <a:pt x="0" y="136745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568" tIns="99568" rIns="99568" bIns="99568" numCol="1" spcCol="1270" anchor="b" anchorCtr="0">
                  <a:noAutofit/>
                </a:bodyPr>
                <a:lstStyle/>
                <a:p>
                  <a:pPr lvl="0" algn="ctr" defTabSz="622300">
                    <a:lnSpc>
                      <a:spcPct val="90000"/>
                    </a:lnSpc>
                    <a:spcBef>
                      <a:spcPct val="0"/>
                    </a:spcBef>
                    <a:spcAft>
                      <a:spcPct val="35000"/>
                    </a:spcAft>
                  </a:pPr>
                  <a:r>
                    <a:rPr lang="en-US" sz="1200" dirty="0" smtClean="0"/>
                    <a:t>To get license</a:t>
                  </a:r>
                  <a:endParaRPr lang="en-US" sz="1200" kern="1200" dirty="0"/>
                </a:p>
              </p:txBody>
            </p:sp>
          </p:grpSp>
          <p:sp>
            <p:nvSpPr>
              <p:cNvPr id="3" name="TextBox 2"/>
              <p:cNvSpPr txBox="1"/>
              <p:nvPr/>
            </p:nvSpPr>
            <p:spPr>
              <a:xfrm>
                <a:off x="481124" y="4857136"/>
                <a:ext cx="1728676" cy="532427"/>
              </a:xfrm>
              <a:prstGeom prst="rect">
                <a:avLst/>
              </a:prstGeom>
              <a:noFill/>
            </p:spPr>
            <p:txBody>
              <a:bodyPr wrap="square" rtlCol="0">
                <a:spAutoFit/>
              </a:bodyPr>
              <a:lstStyle/>
              <a:p>
                <a:r>
                  <a:rPr lang="en-US" sz="1200" dirty="0" smtClean="0"/>
                  <a:t>Surveying selected territories </a:t>
                </a:r>
                <a:endParaRPr lang="en-US" sz="1200" dirty="0"/>
              </a:p>
            </p:txBody>
          </p:sp>
          <p:sp>
            <p:nvSpPr>
              <p:cNvPr id="6" name="TextBox 5"/>
              <p:cNvSpPr txBox="1"/>
              <p:nvPr/>
            </p:nvSpPr>
            <p:spPr>
              <a:xfrm>
                <a:off x="2364238" y="3373288"/>
                <a:ext cx="1902962" cy="745398"/>
              </a:xfrm>
              <a:prstGeom prst="rect">
                <a:avLst/>
              </a:prstGeom>
              <a:noFill/>
            </p:spPr>
            <p:txBody>
              <a:bodyPr wrap="square" rtlCol="0">
                <a:spAutoFit/>
              </a:bodyPr>
              <a:lstStyle/>
              <a:p>
                <a:r>
                  <a:rPr lang="en-US" sz="1200" dirty="0" smtClean="0"/>
                  <a:t>Preparing documents and 3-year business plan</a:t>
                </a:r>
                <a:endParaRPr lang="en-US" sz="1200" dirty="0"/>
              </a:p>
            </p:txBody>
          </p:sp>
          <p:sp>
            <p:nvSpPr>
              <p:cNvPr id="7" name="TextBox 6"/>
              <p:cNvSpPr txBox="1"/>
              <p:nvPr/>
            </p:nvSpPr>
            <p:spPr>
              <a:xfrm>
                <a:off x="4664683" y="4862089"/>
                <a:ext cx="1637262" cy="745397"/>
              </a:xfrm>
              <a:prstGeom prst="rect">
                <a:avLst/>
              </a:prstGeom>
              <a:noFill/>
            </p:spPr>
            <p:txBody>
              <a:bodyPr wrap="square" rtlCol="0">
                <a:spAutoFit/>
              </a:bodyPr>
              <a:lstStyle/>
              <a:p>
                <a:r>
                  <a:rPr lang="en-US" sz="1200" dirty="0" smtClean="0"/>
                  <a:t>Meeting with Ministers in Nay </a:t>
                </a:r>
                <a:r>
                  <a:rPr lang="en-US" sz="1200" dirty="0" err="1" smtClean="0"/>
                  <a:t>Pyi</a:t>
                </a:r>
                <a:r>
                  <a:rPr lang="en-US" sz="1200" dirty="0" smtClean="0"/>
                  <a:t> Taw</a:t>
                </a:r>
                <a:endParaRPr lang="en-US" sz="1200" dirty="0"/>
              </a:p>
            </p:txBody>
          </p:sp>
        </p:grpSp>
        <p:sp>
          <p:nvSpPr>
            <p:cNvPr id="2" name="TextBox 1"/>
            <p:cNvSpPr txBox="1"/>
            <p:nvPr/>
          </p:nvSpPr>
          <p:spPr>
            <a:xfrm>
              <a:off x="8610600" y="4274975"/>
              <a:ext cx="1295400" cy="646331"/>
            </a:xfrm>
            <a:prstGeom prst="rect">
              <a:avLst/>
            </a:prstGeom>
            <a:noFill/>
          </p:spPr>
          <p:txBody>
            <a:bodyPr wrap="square" rtlCol="0">
              <a:spAutoFit/>
            </a:bodyPr>
            <a:lstStyle/>
            <a:p>
              <a:pPr algn="just"/>
              <a:r>
                <a:rPr lang="en-US" sz="1200" dirty="0" smtClean="0"/>
                <a:t>Must initiate operation within 6 months.</a:t>
              </a:r>
              <a:endParaRPr lang="en-US" sz="1200" dirty="0"/>
            </a:p>
          </p:txBody>
        </p:sp>
      </p:grpSp>
      <p:sp>
        <p:nvSpPr>
          <p:cNvPr id="18" name="TextBox 17"/>
          <p:cNvSpPr txBox="1"/>
          <p:nvPr/>
        </p:nvSpPr>
        <p:spPr>
          <a:xfrm rot="16200000">
            <a:off x="7283192" y="4299212"/>
            <a:ext cx="1407821" cy="276999"/>
          </a:xfrm>
          <a:prstGeom prst="rect">
            <a:avLst/>
          </a:prstGeom>
          <a:noFill/>
        </p:spPr>
        <p:txBody>
          <a:bodyPr wrap="none" rtlCol="0">
            <a:spAutoFit/>
          </a:bodyPr>
          <a:lstStyle/>
          <a:p>
            <a:r>
              <a:rPr lang="en-US" sz="1200" b="1" dirty="0" smtClean="0"/>
              <a:t> Temporary License</a:t>
            </a:r>
            <a:endParaRPr lang="en-US" sz="1400" b="1" dirty="0"/>
          </a:p>
        </p:txBody>
      </p:sp>
      <p:sp>
        <p:nvSpPr>
          <p:cNvPr id="22" name="TextBox 21"/>
          <p:cNvSpPr txBox="1"/>
          <p:nvPr/>
        </p:nvSpPr>
        <p:spPr>
          <a:xfrm>
            <a:off x="228601" y="1828800"/>
            <a:ext cx="9448800" cy="1477328"/>
          </a:xfrm>
          <a:prstGeom prst="rect">
            <a:avLst/>
          </a:prstGeom>
          <a:noFill/>
        </p:spPr>
        <p:txBody>
          <a:bodyPr wrap="square" rtlCol="0">
            <a:spAutoFit/>
          </a:bodyPr>
          <a:lstStyle/>
          <a:p>
            <a:pPr marL="285750" indent="-285750" algn="just">
              <a:lnSpc>
                <a:spcPct val="150000"/>
              </a:lnSpc>
              <a:buFont typeface="Arial" pitchFamily="34" charset="0"/>
              <a:buChar char="•"/>
            </a:pPr>
            <a:r>
              <a:rPr lang="en-US" sz="1200" dirty="0" smtClean="0"/>
              <a:t>After issuing licenses for 217 MFIs, Myanmar Government will soon be  restricting the number of license issued.</a:t>
            </a:r>
          </a:p>
          <a:p>
            <a:pPr marL="285750" indent="-285750" algn="just">
              <a:lnSpc>
                <a:spcPct val="150000"/>
              </a:lnSpc>
              <a:buFont typeface="Arial" pitchFamily="34" charset="0"/>
              <a:buChar char="•"/>
            </a:pPr>
            <a:r>
              <a:rPr lang="en-US" sz="1200" dirty="0" smtClean="0"/>
              <a:t>Out of 217 MFIs, there are only few of them which are actively operating with a company structure while most of them only operate as a very small sized firm just to disguise their pawn shops or lending activities.</a:t>
            </a:r>
          </a:p>
          <a:p>
            <a:pPr marL="285750" indent="-285750" algn="just">
              <a:lnSpc>
                <a:spcPct val="150000"/>
              </a:lnSpc>
              <a:buFont typeface="Arial" pitchFamily="34" charset="0"/>
              <a:buChar char="•"/>
            </a:pPr>
            <a:r>
              <a:rPr lang="en-US" sz="1200" dirty="0" smtClean="0"/>
              <a:t>The timeline described below is an average time consumption for the license application process, however; the accurate timeline depends on the individual applicants which varies from 1 month to even 2 years.</a:t>
            </a:r>
            <a:endParaRPr lang="en-US" sz="1200" dirty="0"/>
          </a:p>
        </p:txBody>
      </p:sp>
      <p:sp>
        <p:nvSpPr>
          <p:cNvPr id="24" name="TextBox 23"/>
          <p:cNvSpPr txBox="1"/>
          <p:nvPr/>
        </p:nvSpPr>
        <p:spPr>
          <a:xfrm>
            <a:off x="231810" y="1444825"/>
            <a:ext cx="3842783" cy="307777"/>
          </a:xfrm>
          <a:prstGeom prst="rect">
            <a:avLst/>
          </a:prstGeom>
          <a:solidFill>
            <a:srgbClr val="17375E"/>
          </a:solidFill>
        </p:spPr>
        <p:txBody>
          <a:bodyPr wrap="none" rtlCol="0">
            <a:spAutoFit/>
          </a:bodyPr>
          <a:lstStyle/>
          <a:p>
            <a:r>
              <a:rPr lang="en-US" sz="1400" b="1" dirty="0" smtClean="0">
                <a:solidFill>
                  <a:srgbClr val="FFFFFF"/>
                </a:solidFill>
              </a:rPr>
              <a:t>Timetable to finish the whole application process</a:t>
            </a:r>
          </a:p>
        </p:txBody>
      </p:sp>
      <p:sp>
        <p:nvSpPr>
          <p:cNvPr id="26"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27" name="TextBox 26"/>
          <p:cNvSpPr txBox="1"/>
          <p:nvPr/>
        </p:nvSpPr>
        <p:spPr>
          <a:xfrm>
            <a:off x="82550" y="990600"/>
            <a:ext cx="9137650" cy="338554"/>
          </a:xfrm>
          <a:prstGeom prst="rect">
            <a:avLst/>
          </a:prstGeom>
          <a:noFill/>
          <a:ln w="28575">
            <a:noFill/>
          </a:ln>
        </p:spPr>
        <p:txBody>
          <a:bodyPr wrap="square" rtlCol="0">
            <a:spAutoFit/>
          </a:bodyPr>
          <a:lstStyle/>
          <a:p>
            <a:r>
              <a:rPr lang="en-US" sz="1600" dirty="0" smtClean="0">
                <a:solidFill>
                  <a:schemeClr val="tx2">
                    <a:lumMod val="50000"/>
                  </a:schemeClr>
                </a:solidFill>
              </a:rPr>
              <a:t>Licensing Procedures</a:t>
            </a:r>
            <a:endParaRPr lang="en-US" sz="1600" dirty="0">
              <a:solidFill>
                <a:schemeClr val="tx2">
                  <a:lumMod val="50000"/>
                </a:schemeClr>
              </a:solidFill>
            </a:endParaRPr>
          </a:p>
        </p:txBody>
      </p:sp>
      <p:sp>
        <p:nvSpPr>
          <p:cNvPr id="28" name="TextBox 27"/>
          <p:cNvSpPr txBox="1"/>
          <p:nvPr/>
        </p:nvSpPr>
        <p:spPr>
          <a:xfrm>
            <a:off x="82552" y="6477000"/>
            <a:ext cx="2108269" cy="230832"/>
          </a:xfrm>
          <a:prstGeom prst="rect">
            <a:avLst/>
          </a:prstGeom>
          <a:noFill/>
        </p:spPr>
        <p:txBody>
          <a:bodyPr wrap="none" rtlCol="0">
            <a:spAutoFit/>
          </a:bodyPr>
          <a:lstStyle/>
          <a:p>
            <a:r>
              <a:rPr lang="en-US" sz="900" dirty="0" smtClean="0"/>
              <a:t>Source: Financial Regulatory Department</a:t>
            </a:r>
            <a:endParaRPr lang="en-US" sz="900" dirty="0"/>
          </a:p>
        </p:txBody>
      </p:sp>
      <p:sp>
        <p:nvSpPr>
          <p:cNvPr id="29" name="TextBox 28"/>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Market Entry and Licensing</a:t>
            </a:r>
            <a:endParaRPr lang="en-US" sz="2400" dirty="0">
              <a:solidFill>
                <a:schemeClr val="tx2">
                  <a:lumMod val="50000"/>
                </a:schemeClr>
              </a:solidFill>
            </a:endParaRPr>
          </a:p>
        </p:txBody>
      </p:sp>
      <p:sp>
        <p:nvSpPr>
          <p:cNvPr id="4" name="TextBox 3"/>
          <p:cNvSpPr txBox="1"/>
          <p:nvPr/>
        </p:nvSpPr>
        <p:spPr>
          <a:xfrm>
            <a:off x="228601" y="5372977"/>
            <a:ext cx="9448800" cy="461665"/>
          </a:xfrm>
          <a:prstGeom prst="rect">
            <a:avLst/>
          </a:prstGeom>
          <a:noFill/>
        </p:spPr>
        <p:txBody>
          <a:bodyPr wrap="square" rtlCol="0">
            <a:spAutoFit/>
          </a:bodyPr>
          <a:lstStyle/>
          <a:p>
            <a:pPr marL="285750" indent="-285750">
              <a:buFont typeface="Arial" pitchFamily="34" charset="0"/>
              <a:buChar char="•"/>
            </a:pPr>
            <a:r>
              <a:rPr lang="en-US" sz="1200" dirty="0" smtClean="0"/>
              <a:t>After receiving the temporary license, the MFI must start operations within 6 months and actual license will be granted within a year. However, if one fails to show satisfactory performance during that period, FRD will not consider granting the license.</a:t>
            </a:r>
            <a:endParaRPr lang="en-US" sz="1200" dirty="0"/>
          </a:p>
        </p:txBody>
      </p:sp>
    </p:spTree>
    <p:extLst>
      <p:ext uri="{BB962C8B-B14F-4D97-AF65-F5344CB8AC3E}">
        <p14:creationId xmlns:p14="http://schemas.microsoft.com/office/powerpoint/2010/main" val="210974450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810" y="1444825"/>
            <a:ext cx="3943515" cy="307777"/>
          </a:xfrm>
          <a:prstGeom prst="rect">
            <a:avLst/>
          </a:prstGeom>
          <a:solidFill>
            <a:srgbClr val="17375E"/>
          </a:solidFill>
        </p:spPr>
        <p:txBody>
          <a:bodyPr wrap="none" rtlCol="0">
            <a:spAutoFit/>
          </a:bodyPr>
          <a:lstStyle/>
          <a:p>
            <a:r>
              <a:rPr lang="en-US" sz="1400" b="1" dirty="0" smtClean="0">
                <a:solidFill>
                  <a:srgbClr val="FFFFFF"/>
                </a:solidFill>
              </a:rPr>
              <a:t>Scoring system for Microfinance Operation License</a:t>
            </a:r>
          </a:p>
        </p:txBody>
      </p:sp>
      <p:sp>
        <p:nvSpPr>
          <p:cNvPr id="6" name="TextBox 5"/>
          <p:cNvSpPr txBox="1"/>
          <p:nvPr/>
        </p:nvSpPr>
        <p:spPr>
          <a:xfrm>
            <a:off x="304799" y="1752600"/>
            <a:ext cx="9372601" cy="461665"/>
          </a:xfrm>
          <a:prstGeom prst="rect">
            <a:avLst/>
          </a:prstGeom>
          <a:noFill/>
        </p:spPr>
        <p:txBody>
          <a:bodyPr wrap="square" rtlCol="0">
            <a:spAutoFit/>
          </a:bodyPr>
          <a:lstStyle/>
          <a:p>
            <a:pPr marL="285750" indent="-285750" algn="just">
              <a:buFont typeface="Arial" pitchFamily="34" charset="0"/>
              <a:buChar char="•"/>
            </a:pPr>
            <a:r>
              <a:rPr lang="en-US" sz="1200" dirty="0" smtClean="0"/>
              <a:t>Microfinance Regulatory Department meets once a month to review submitted MFI applications by assigning scores to each applicants in terms of the following components. The applicant must score  at least 60 or above to get the MFI license.</a:t>
            </a:r>
            <a:endParaRPr lang="en-US" sz="1200" dirty="0"/>
          </a:p>
        </p:txBody>
      </p:sp>
      <p:sp>
        <p:nvSpPr>
          <p:cNvPr id="17" name="Equal 16"/>
          <p:cNvSpPr/>
          <p:nvPr/>
        </p:nvSpPr>
        <p:spPr>
          <a:xfrm>
            <a:off x="5297703" y="3861435"/>
            <a:ext cx="994205" cy="762000"/>
          </a:xfrm>
          <a:prstGeom prst="mathEqual">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2" name="Group 41"/>
          <p:cNvGrpSpPr/>
          <p:nvPr/>
        </p:nvGrpSpPr>
        <p:grpSpPr>
          <a:xfrm>
            <a:off x="914400" y="2356485"/>
            <a:ext cx="3514858" cy="3619500"/>
            <a:chOff x="598139" y="2400300"/>
            <a:chExt cx="3514858" cy="3619500"/>
          </a:xfrm>
        </p:grpSpPr>
        <p:sp>
          <p:nvSpPr>
            <p:cNvPr id="15" name="Plus 14"/>
            <p:cNvSpPr/>
            <p:nvPr/>
          </p:nvSpPr>
          <p:spPr>
            <a:xfrm>
              <a:off x="1981200" y="4000500"/>
              <a:ext cx="609600" cy="586740"/>
            </a:xfrm>
            <a:prstGeom prst="mathPlus">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598139" y="2407920"/>
              <a:ext cx="1219200" cy="1143000"/>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Equal Ratio of Urban and Rural Locations</a:t>
              </a:r>
              <a:endParaRPr lang="en-US" sz="1600" dirty="0"/>
            </a:p>
          </p:txBody>
        </p:sp>
        <p:sp>
          <p:nvSpPr>
            <p:cNvPr id="19" name="Rectangle 18"/>
            <p:cNvSpPr/>
            <p:nvPr/>
          </p:nvSpPr>
          <p:spPr>
            <a:xfrm>
              <a:off x="2893797" y="2400300"/>
              <a:ext cx="1219200" cy="1143000"/>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Institutional Framework</a:t>
              </a:r>
              <a:endParaRPr lang="en-US" sz="1600" dirty="0"/>
            </a:p>
          </p:txBody>
        </p:sp>
        <p:sp>
          <p:nvSpPr>
            <p:cNvPr id="20" name="Rectangle 19"/>
            <p:cNvSpPr/>
            <p:nvPr/>
          </p:nvSpPr>
          <p:spPr>
            <a:xfrm>
              <a:off x="598139" y="4587240"/>
              <a:ext cx="1219200" cy="1143000"/>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Social Activities</a:t>
              </a:r>
              <a:endParaRPr lang="en-US" sz="1600" dirty="0"/>
            </a:p>
          </p:txBody>
        </p:sp>
        <p:sp>
          <p:nvSpPr>
            <p:cNvPr id="21" name="Rectangle 20"/>
            <p:cNvSpPr/>
            <p:nvPr/>
          </p:nvSpPr>
          <p:spPr>
            <a:xfrm>
              <a:off x="2893797" y="4587240"/>
              <a:ext cx="1219200" cy="1143000"/>
            </a:xfrm>
            <a:prstGeom prst="rect">
              <a:avLst/>
            </a:prstGeom>
            <a:solidFill>
              <a:srgbClr val="4F81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Interview with Minister of Finance</a:t>
              </a:r>
              <a:endParaRPr lang="en-US" sz="1600" dirty="0"/>
            </a:p>
          </p:txBody>
        </p:sp>
        <p:sp>
          <p:nvSpPr>
            <p:cNvPr id="29" name="Rectangle 28"/>
            <p:cNvSpPr/>
            <p:nvPr/>
          </p:nvSpPr>
          <p:spPr>
            <a:xfrm>
              <a:off x="598139" y="3550920"/>
              <a:ext cx="1219200" cy="27432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25%</a:t>
              </a:r>
              <a:endParaRPr lang="en-US" dirty="0"/>
            </a:p>
          </p:txBody>
        </p:sp>
        <p:sp>
          <p:nvSpPr>
            <p:cNvPr id="30" name="Rectangle 29"/>
            <p:cNvSpPr/>
            <p:nvPr/>
          </p:nvSpPr>
          <p:spPr>
            <a:xfrm>
              <a:off x="2893797" y="3549015"/>
              <a:ext cx="1219200" cy="27432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25%</a:t>
              </a:r>
              <a:endParaRPr lang="en-US" dirty="0"/>
            </a:p>
          </p:txBody>
        </p:sp>
        <p:sp>
          <p:nvSpPr>
            <p:cNvPr id="31" name="Rectangle 30"/>
            <p:cNvSpPr/>
            <p:nvPr/>
          </p:nvSpPr>
          <p:spPr>
            <a:xfrm>
              <a:off x="598139" y="5745480"/>
              <a:ext cx="1219200" cy="27432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25%</a:t>
              </a:r>
              <a:endParaRPr lang="en-US" dirty="0"/>
            </a:p>
          </p:txBody>
        </p:sp>
        <p:sp>
          <p:nvSpPr>
            <p:cNvPr id="32" name="Rectangle 31"/>
            <p:cNvSpPr/>
            <p:nvPr/>
          </p:nvSpPr>
          <p:spPr>
            <a:xfrm>
              <a:off x="2893797" y="5745480"/>
              <a:ext cx="1219200" cy="274320"/>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25%</a:t>
              </a:r>
              <a:endParaRPr lang="en-US" dirty="0"/>
            </a:p>
          </p:txBody>
        </p:sp>
      </p:grpSp>
      <p:sp>
        <p:nvSpPr>
          <p:cNvPr id="41" name="Rectangle 40"/>
          <p:cNvSpPr/>
          <p:nvPr/>
        </p:nvSpPr>
        <p:spPr>
          <a:xfrm>
            <a:off x="6667500" y="3659505"/>
            <a:ext cx="2133600" cy="11163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smtClean="0">
                <a:solidFill>
                  <a:schemeClr val="accent2">
                    <a:lumMod val="75000"/>
                  </a:schemeClr>
                </a:solidFill>
              </a:rPr>
              <a:t>60</a:t>
            </a:r>
            <a:r>
              <a:rPr lang="en-US" sz="3600" dirty="0" smtClean="0">
                <a:solidFill>
                  <a:schemeClr val="tx1"/>
                </a:solidFill>
              </a:rPr>
              <a:t>/100</a:t>
            </a:r>
          </a:p>
        </p:txBody>
      </p:sp>
      <p:sp>
        <p:nvSpPr>
          <p:cNvPr id="23"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25" name="TextBox 24"/>
          <p:cNvSpPr txBox="1"/>
          <p:nvPr/>
        </p:nvSpPr>
        <p:spPr>
          <a:xfrm>
            <a:off x="82552" y="6477000"/>
            <a:ext cx="2108269" cy="230832"/>
          </a:xfrm>
          <a:prstGeom prst="rect">
            <a:avLst/>
          </a:prstGeom>
          <a:noFill/>
        </p:spPr>
        <p:txBody>
          <a:bodyPr wrap="none" rtlCol="0">
            <a:spAutoFit/>
          </a:bodyPr>
          <a:lstStyle/>
          <a:p>
            <a:r>
              <a:rPr lang="en-US" sz="900" dirty="0" smtClean="0"/>
              <a:t>Source: Financial Regulatory Department</a:t>
            </a:r>
            <a:endParaRPr lang="en-US" sz="900" dirty="0"/>
          </a:p>
        </p:txBody>
      </p:sp>
      <p:sp>
        <p:nvSpPr>
          <p:cNvPr id="26" name="TextBox 25"/>
          <p:cNvSpPr txBox="1"/>
          <p:nvPr/>
        </p:nvSpPr>
        <p:spPr>
          <a:xfrm>
            <a:off x="82550" y="990600"/>
            <a:ext cx="9137650" cy="338554"/>
          </a:xfrm>
          <a:prstGeom prst="rect">
            <a:avLst/>
          </a:prstGeom>
          <a:noFill/>
          <a:ln w="28575">
            <a:noFill/>
          </a:ln>
        </p:spPr>
        <p:txBody>
          <a:bodyPr wrap="square" rtlCol="0">
            <a:spAutoFit/>
          </a:bodyPr>
          <a:lstStyle/>
          <a:p>
            <a:r>
              <a:rPr lang="en-US" sz="1600" dirty="0" smtClean="0">
                <a:solidFill>
                  <a:schemeClr val="tx2">
                    <a:lumMod val="50000"/>
                  </a:schemeClr>
                </a:solidFill>
              </a:rPr>
              <a:t>Licensing Procedures</a:t>
            </a:r>
            <a:endParaRPr lang="en-US" sz="1600" dirty="0">
              <a:solidFill>
                <a:schemeClr val="tx2">
                  <a:lumMod val="50000"/>
                </a:schemeClr>
              </a:solidFill>
            </a:endParaRPr>
          </a:p>
        </p:txBody>
      </p:sp>
      <p:sp>
        <p:nvSpPr>
          <p:cNvPr id="27" name="TextBox 26"/>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Market Entry and Licensing</a:t>
            </a:r>
            <a:endParaRPr lang="en-US" sz="2400" dirty="0">
              <a:solidFill>
                <a:schemeClr val="tx2">
                  <a:lumMod val="50000"/>
                </a:schemeClr>
              </a:solidFill>
            </a:endParaRPr>
          </a:p>
        </p:txBody>
      </p:sp>
    </p:spTree>
    <p:extLst>
      <p:ext uri="{BB962C8B-B14F-4D97-AF65-F5344CB8AC3E}">
        <p14:creationId xmlns:p14="http://schemas.microsoft.com/office/powerpoint/2010/main" val="324712604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82550" y="438093"/>
            <a:ext cx="75374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Capital Requirement in Microfinance Sector</a:t>
            </a:r>
            <a:endParaRPr lang="en-US" sz="2400" dirty="0">
              <a:solidFill>
                <a:schemeClr val="tx2">
                  <a:lumMod val="50000"/>
                </a:schemeClr>
              </a:solidFill>
            </a:endParaRPr>
          </a:p>
        </p:txBody>
      </p:sp>
      <p:sp>
        <p:nvSpPr>
          <p:cNvPr id="8" name="TextBox 7"/>
          <p:cNvSpPr txBox="1"/>
          <p:nvPr/>
        </p:nvSpPr>
        <p:spPr>
          <a:xfrm>
            <a:off x="240774" y="1368625"/>
            <a:ext cx="4798686" cy="307777"/>
          </a:xfrm>
          <a:prstGeom prst="rect">
            <a:avLst/>
          </a:prstGeom>
          <a:solidFill>
            <a:srgbClr val="17375E"/>
          </a:solidFill>
        </p:spPr>
        <p:txBody>
          <a:bodyPr wrap="none" rtlCol="0">
            <a:spAutoFit/>
          </a:bodyPr>
          <a:lstStyle/>
          <a:p>
            <a:r>
              <a:rPr lang="en-US" sz="1400" b="1" dirty="0" smtClean="0">
                <a:solidFill>
                  <a:srgbClr val="FFFFFF"/>
                </a:solidFill>
              </a:rPr>
              <a:t>Minimum capital requirement to invest in microfinance sector</a:t>
            </a:r>
          </a:p>
        </p:txBody>
      </p:sp>
      <p:graphicFrame>
        <p:nvGraphicFramePr>
          <p:cNvPr id="9" name="Table 8"/>
          <p:cNvGraphicFramePr>
            <a:graphicFrameLocks noGrp="1"/>
          </p:cNvGraphicFramePr>
          <p:nvPr>
            <p:extLst>
              <p:ext uri="{D42A27DB-BD31-4B8C-83A1-F6EECF244321}">
                <p14:modId xmlns:p14="http://schemas.microsoft.com/office/powerpoint/2010/main" val="1776891136"/>
              </p:ext>
            </p:extLst>
          </p:nvPr>
        </p:nvGraphicFramePr>
        <p:xfrm>
          <a:off x="1447801" y="1752600"/>
          <a:ext cx="6705601" cy="990600"/>
        </p:xfrm>
        <a:graphic>
          <a:graphicData uri="http://schemas.openxmlformats.org/drawingml/2006/table">
            <a:tbl>
              <a:tblPr firstRow="1" bandRow="1">
                <a:tableStyleId>{B301B821-A1FF-4177-AEE7-76D212191A09}</a:tableStyleId>
              </a:tblPr>
              <a:tblGrid>
                <a:gridCol w="3314700">
                  <a:extLst>
                    <a:ext uri="{9D8B030D-6E8A-4147-A177-3AD203B41FA5}">
                      <a16:colId xmlns:a16="http://schemas.microsoft.com/office/drawing/2014/main" val="20000"/>
                    </a:ext>
                  </a:extLst>
                </a:gridCol>
                <a:gridCol w="3390901">
                  <a:extLst>
                    <a:ext uri="{9D8B030D-6E8A-4147-A177-3AD203B41FA5}">
                      <a16:colId xmlns:a16="http://schemas.microsoft.com/office/drawing/2014/main" val="20001"/>
                    </a:ext>
                  </a:extLst>
                </a:gridCol>
              </a:tblGrid>
              <a:tr h="330200">
                <a:tc gridSpan="2">
                  <a:txBody>
                    <a:bodyPr/>
                    <a:lstStyle/>
                    <a:p>
                      <a:pPr algn="ctr"/>
                      <a:r>
                        <a:rPr lang="en-US" sz="1400" dirty="0" smtClean="0"/>
                        <a:t>Paid-Up</a:t>
                      </a:r>
                      <a:r>
                        <a:rPr lang="en-US" sz="1400" baseline="0" dirty="0" smtClean="0"/>
                        <a:t> Capital</a:t>
                      </a:r>
                      <a:endParaRPr lang="en-US" sz="1400" dirty="0"/>
                    </a:p>
                  </a:txBody>
                  <a:tcPr anchor="ctr">
                    <a:solidFill>
                      <a:srgbClr val="4F81BD"/>
                    </a:solidFill>
                  </a:tcPr>
                </a:tc>
                <a:tc hMerge="1">
                  <a:txBody>
                    <a:bodyPr/>
                    <a:lstStyle/>
                    <a:p>
                      <a:endParaRPr lang="en-US" dirty="0"/>
                    </a:p>
                  </a:txBody>
                  <a:tcPr/>
                </a:tc>
                <a:extLst>
                  <a:ext uri="{0D108BD9-81ED-4DB2-BD59-A6C34878D82A}">
                    <a16:rowId xmlns:a16="http://schemas.microsoft.com/office/drawing/2014/main" val="10000"/>
                  </a:ext>
                </a:extLst>
              </a:tr>
              <a:tr h="330200">
                <a:tc>
                  <a:txBody>
                    <a:bodyPr/>
                    <a:lstStyle/>
                    <a:p>
                      <a:pPr marL="285750" indent="-285750">
                        <a:buFont typeface="Arial" pitchFamily="34" charset="0"/>
                        <a:buChar char="•"/>
                      </a:pPr>
                      <a:r>
                        <a:rPr lang="en-US" sz="1200" dirty="0" smtClean="0"/>
                        <a:t>Non-deposit</a:t>
                      </a:r>
                      <a:r>
                        <a:rPr lang="en-US" sz="1200" baseline="0" dirty="0" smtClean="0"/>
                        <a:t> taking institution</a:t>
                      </a:r>
                      <a:endParaRPr lang="en-US" sz="1200" dirty="0"/>
                    </a:p>
                  </a:txBody>
                  <a:tcPr anchor="ctr">
                    <a:solidFill>
                      <a:srgbClr val="C6D9F1"/>
                    </a:solidFill>
                  </a:tcPr>
                </a:tc>
                <a:tc>
                  <a:txBody>
                    <a:bodyPr/>
                    <a:lstStyle/>
                    <a:p>
                      <a:r>
                        <a:rPr lang="en-US" sz="1200" dirty="0" smtClean="0"/>
                        <a:t>15 million kyats</a:t>
                      </a:r>
                      <a:endParaRPr lang="en-US" sz="1200" dirty="0"/>
                    </a:p>
                  </a:txBody>
                  <a:tcPr anchor="ctr">
                    <a:solidFill>
                      <a:srgbClr val="E9EDF4"/>
                    </a:solidFill>
                  </a:tcPr>
                </a:tc>
                <a:extLst>
                  <a:ext uri="{0D108BD9-81ED-4DB2-BD59-A6C34878D82A}">
                    <a16:rowId xmlns:a16="http://schemas.microsoft.com/office/drawing/2014/main" val="10001"/>
                  </a:ext>
                </a:extLst>
              </a:tr>
              <a:tr h="330200">
                <a:tc>
                  <a:txBody>
                    <a:bodyPr/>
                    <a:lstStyle/>
                    <a:p>
                      <a:pPr marL="285750" indent="-285750">
                        <a:buFont typeface="Arial" pitchFamily="34" charset="0"/>
                        <a:buChar char="•"/>
                      </a:pPr>
                      <a:r>
                        <a:rPr lang="en-US" sz="1200" dirty="0" smtClean="0"/>
                        <a:t>Deposit taking</a:t>
                      </a:r>
                      <a:r>
                        <a:rPr lang="en-US" sz="1200" baseline="0" dirty="0" smtClean="0"/>
                        <a:t> institution</a:t>
                      </a:r>
                      <a:endParaRPr lang="en-US" sz="1200" dirty="0"/>
                    </a:p>
                  </a:txBody>
                  <a:tcPr anchor="ctr">
                    <a:solidFill>
                      <a:srgbClr val="C6D9F1"/>
                    </a:solidFill>
                  </a:tcPr>
                </a:tc>
                <a:tc>
                  <a:txBody>
                    <a:bodyPr/>
                    <a:lstStyle/>
                    <a:p>
                      <a:r>
                        <a:rPr lang="en-US" sz="1200" dirty="0" smtClean="0"/>
                        <a:t>30 million kyats</a:t>
                      </a:r>
                      <a:endParaRPr lang="en-US" sz="1200" dirty="0"/>
                    </a:p>
                  </a:txBody>
                  <a:tcPr anchor="ctr">
                    <a:solidFill>
                      <a:srgbClr val="E9EDF4"/>
                    </a:solidFill>
                  </a:tcPr>
                </a:tc>
                <a:extLst>
                  <a:ext uri="{0D108BD9-81ED-4DB2-BD59-A6C34878D82A}">
                    <a16:rowId xmlns:a16="http://schemas.microsoft.com/office/drawing/2014/main" val="10002"/>
                  </a:ext>
                </a:extLst>
              </a:tr>
            </a:tbl>
          </a:graphicData>
        </a:graphic>
      </p:graphicFrame>
      <p:sp>
        <p:nvSpPr>
          <p:cNvPr id="10" name="TextBox 9"/>
          <p:cNvSpPr txBox="1"/>
          <p:nvPr/>
        </p:nvSpPr>
        <p:spPr>
          <a:xfrm>
            <a:off x="240774" y="2819402"/>
            <a:ext cx="9436627" cy="461665"/>
          </a:xfrm>
          <a:prstGeom prst="rect">
            <a:avLst/>
          </a:prstGeom>
          <a:noFill/>
        </p:spPr>
        <p:txBody>
          <a:bodyPr wrap="square" rtlCol="0">
            <a:spAutoFit/>
          </a:bodyPr>
          <a:lstStyle/>
          <a:p>
            <a:pPr marL="171450" indent="-171450" algn="just">
              <a:buFont typeface="Arial" pitchFamily="34" charset="0"/>
              <a:buChar char="•"/>
            </a:pPr>
            <a:r>
              <a:rPr lang="en-US" sz="1200" dirty="0" smtClean="0"/>
              <a:t>According to the Notification No. 1/2011 released by Financial Regulatory Department, there are further guidelines on interest rate, application fees and license fees aside from paid-up capital.</a:t>
            </a:r>
          </a:p>
        </p:txBody>
      </p:sp>
      <p:graphicFrame>
        <p:nvGraphicFramePr>
          <p:cNvPr id="11" name="Table 10"/>
          <p:cNvGraphicFramePr>
            <a:graphicFrameLocks noGrp="1"/>
          </p:cNvGraphicFramePr>
          <p:nvPr>
            <p:extLst>
              <p:ext uri="{D42A27DB-BD31-4B8C-83A1-F6EECF244321}">
                <p14:modId xmlns:p14="http://schemas.microsoft.com/office/powerpoint/2010/main" val="571728007"/>
              </p:ext>
            </p:extLst>
          </p:nvPr>
        </p:nvGraphicFramePr>
        <p:xfrm>
          <a:off x="1447801" y="3276600"/>
          <a:ext cx="6705600" cy="1219200"/>
        </p:xfrm>
        <a:graphic>
          <a:graphicData uri="http://schemas.openxmlformats.org/drawingml/2006/table">
            <a:tbl>
              <a:tblPr firstRow="1" bandRow="1">
                <a:tableStyleId>{B301B821-A1FF-4177-AEE7-76D212191A09}</a:tableStyleId>
              </a:tblPr>
              <a:tblGrid>
                <a:gridCol w="6705600">
                  <a:extLst>
                    <a:ext uri="{9D8B030D-6E8A-4147-A177-3AD203B41FA5}">
                      <a16:colId xmlns:a16="http://schemas.microsoft.com/office/drawing/2014/main" val="20000"/>
                    </a:ext>
                  </a:extLst>
                </a:gridCol>
              </a:tblGrid>
              <a:tr h="276564">
                <a:tc>
                  <a:txBody>
                    <a:bodyPr/>
                    <a:lstStyle/>
                    <a:p>
                      <a:pPr algn="ctr"/>
                      <a:r>
                        <a:rPr lang="en-US" sz="1400" dirty="0" smtClean="0"/>
                        <a:t>Application</a:t>
                      </a:r>
                      <a:r>
                        <a:rPr lang="en-US" sz="1400" baseline="0" dirty="0" smtClean="0"/>
                        <a:t> Fees</a:t>
                      </a:r>
                      <a:endParaRPr lang="en-US" sz="1400" dirty="0"/>
                    </a:p>
                  </a:txBody>
                  <a:tcPr>
                    <a:solidFill>
                      <a:srgbClr val="4F81BD"/>
                    </a:solidFill>
                  </a:tcPr>
                </a:tc>
                <a:extLst>
                  <a:ext uri="{0D108BD9-81ED-4DB2-BD59-A6C34878D82A}">
                    <a16:rowId xmlns:a16="http://schemas.microsoft.com/office/drawing/2014/main" val="10000"/>
                  </a:ext>
                </a:extLst>
              </a:tr>
              <a:tr h="414846">
                <a:tc>
                  <a:txBody>
                    <a:bodyPr/>
                    <a:lstStyle/>
                    <a:p>
                      <a:pPr marL="171450" indent="-171450">
                        <a:buFont typeface="Arial" pitchFamily="34" charset="0"/>
                        <a:buChar char="•"/>
                      </a:pPr>
                      <a:r>
                        <a:rPr lang="en-US" sz="1200" dirty="0" smtClean="0"/>
                        <a:t>70,000 kyats for the establishment</a:t>
                      </a:r>
                      <a:r>
                        <a:rPr lang="en-US" sz="1200" baseline="0" dirty="0" smtClean="0"/>
                        <a:t> of a branch office, the transfer of the place of business and the termination of the business*</a:t>
                      </a:r>
                      <a:endParaRPr lang="en-US" sz="1200" dirty="0"/>
                    </a:p>
                  </a:txBody>
                  <a:tcPr>
                    <a:solidFill>
                      <a:srgbClr val="C6D9F1"/>
                    </a:solidFill>
                  </a:tcPr>
                </a:tc>
                <a:extLst>
                  <a:ext uri="{0D108BD9-81ED-4DB2-BD59-A6C34878D82A}">
                    <a16:rowId xmlns:a16="http://schemas.microsoft.com/office/drawing/2014/main" val="10001"/>
                  </a:ext>
                </a:extLst>
              </a:tr>
              <a:tr h="414846">
                <a:tc>
                  <a:txBody>
                    <a:bodyPr/>
                    <a:lstStyle/>
                    <a:p>
                      <a:pPr marL="171450" indent="-171450">
                        <a:buFont typeface="Arial" pitchFamily="34" charset="0"/>
                        <a:buChar char="•"/>
                      </a:pPr>
                      <a:r>
                        <a:rPr lang="en-US" sz="1200" dirty="0" smtClean="0"/>
                        <a:t>Type of business</a:t>
                      </a:r>
                      <a:r>
                        <a:rPr lang="en-US" sz="1200" baseline="0" dirty="0" smtClean="0"/>
                        <a:t> (non-deposit taking institution/deposit-taking institutions)</a:t>
                      </a:r>
                    </a:p>
                    <a:p>
                      <a:pPr marL="171450" indent="-171450">
                        <a:buFont typeface="Arial" pitchFamily="34" charset="0"/>
                        <a:buChar char="•"/>
                      </a:pPr>
                      <a:r>
                        <a:rPr lang="en-US" sz="1200" baseline="0" dirty="0" smtClean="0"/>
                        <a:t>50,000 kyats for changing the type of business</a:t>
                      </a:r>
                      <a:endParaRPr lang="en-US" sz="1200" dirty="0"/>
                    </a:p>
                  </a:txBody>
                  <a:tcPr>
                    <a:solidFill>
                      <a:srgbClr val="E9EDF4"/>
                    </a:solidFill>
                  </a:tcPr>
                </a:tc>
                <a:extLst>
                  <a:ext uri="{0D108BD9-81ED-4DB2-BD59-A6C34878D82A}">
                    <a16:rowId xmlns:a16="http://schemas.microsoft.com/office/drawing/2014/main" val="10002"/>
                  </a:ext>
                </a:extLst>
              </a:tr>
            </a:tbl>
          </a:graphicData>
        </a:graphic>
      </p:graphicFrame>
      <p:sp>
        <p:nvSpPr>
          <p:cNvPr id="12" name="TextBox 11"/>
          <p:cNvSpPr txBox="1"/>
          <p:nvPr/>
        </p:nvSpPr>
        <p:spPr>
          <a:xfrm>
            <a:off x="240774" y="5862937"/>
            <a:ext cx="9436626" cy="461665"/>
          </a:xfrm>
          <a:prstGeom prst="rect">
            <a:avLst/>
          </a:prstGeom>
          <a:noFill/>
        </p:spPr>
        <p:txBody>
          <a:bodyPr wrap="square" rtlCol="0">
            <a:spAutoFit/>
          </a:bodyPr>
          <a:lstStyle/>
          <a:p>
            <a:pPr algn="just"/>
            <a:r>
              <a:rPr lang="en-US" sz="1200" dirty="0" smtClean="0"/>
              <a:t>Note: For transfer from one township to another, Financial Regulatory Department will specify whether an application fee has to be paid; no application fee has to be paid for transferring the place of business within the same township.</a:t>
            </a:r>
            <a:endParaRPr lang="en-US" sz="1200" dirty="0">
              <a:solidFill>
                <a:srgbClr val="FF0000"/>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1935283897"/>
              </p:ext>
            </p:extLst>
          </p:nvPr>
        </p:nvGraphicFramePr>
        <p:xfrm>
          <a:off x="1447801" y="4648200"/>
          <a:ext cx="6705600" cy="1127760"/>
        </p:xfrm>
        <a:graphic>
          <a:graphicData uri="http://schemas.openxmlformats.org/drawingml/2006/table">
            <a:tbl>
              <a:tblPr firstRow="1" bandRow="1">
                <a:tableStyleId>{B301B821-A1FF-4177-AEE7-76D212191A09}</a:tableStyleId>
              </a:tblPr>
              <a:tblGrid>
                <a:gridCol w="373208">
                  <a:extLst>
                    <a:ext uri="{9D8B030D-6E8A-4147-A177-3AD203B41FA5}">
                      <a16:colId xmlns:a16="http://schemas.microsoft.com/office/drawing/2014/main" val="20000"/>
                    </a:ext>
                  </a:extLst>
                </a:gridCol>
                <a:gridCol w="6332392">
                  <a:extLst>
                    <a:ext uri="{9D8B030D-6E8A-4147-A177-3AD203B41FA5}">
                      <a16:colId xmlns:a16="http://schemas.microsoft.com/office/drawing/2014/main" val="20001"/>
                    </a:ext>
                  </a:extLst>
                </a:gridCol>
              </a:tblGrid>
              <a:tr h="297942">
                <a:tc gridSpan="2">
                  <a:txBody>
                    <a:bodyPr/>
                    <a:lstStyle/>
                    <a:p>
                      <a:pPr algn="ctr"/>
                      <a:r>
                        <a:rPr lang="en-US" sz="1400" dirty="0" smtClean="0"/>
                        <a:t>License Fees</a:t>
                      </a:r>
                      <a:endParaRPr lang="en-US" sz="1400" dirty="0"/>
                    </a:p>
                  </a:txBody>
                  <a:tcPr anchor="ctr">
                    <a:solidFill>
                      <a:srgbClr val="4F81BD"/>
                    </a:solidFill>
                  </a:tcPr>
                </a:tc>
                <a:tc hMerge="1">
                  <a:txBody>
                    <a:bodyPr/>
                    <a:lstStyle/>
                    <a:p>
                      <a:endParaRPr lang="en-US" sz="1200" dirty="0"/>
                    </a:p>
                  </a:txBody>
                  <a:tcPr anchor="ctr"/>
                </a:tc>
                <a:extLst>
                  <a:ext uri="{0D108BD9-81ED-4DB2-BD59-A6C34878D82A}">
                    <a16:rowId xmlns:a16="http://schemas.microsoft.com/office/drawing/2014/main" val="10000"/>
                  </a:ext>
                </a:extLst>
              </a:tr>
              <a:tr h="268148">
                <a:tc>
                  <a:txBody>
                    <a:bodyPr/>
                    <a:lstStyle/>
                    <a:p>
                      <a:r>
                        <a:rPr lang="en-US" sz="1200" dirty="0" smtClean="0"/>
                        <a:t>a)</a:t>
                      </a:r>
                      <a:endParaRPr lang="en-US" sz="1200" dirty="0"/>
                    </a:p>
                  </a:txBody>
                  <a:tcPr anchor="ctr">
                    <a:solidFill>
                      <a:srgbClr val="C6D9F1"/>
                    </a:solidFill>
                  </a:tcPr>
                </a:tc>
                <a:tc>
                  <a:txBody>
                    <a:bodyPr/>
                    <a:lstStyle/>
                    <a:p>
                      <a:r>
                        <a:rPr lang="en-US" sz="1200" dirty="0" smtClean="0"/>
                        <a:t>Initial license fee: 0.1% of the paid-up</a:t>
                      </a:r>
                      <a:r>
                        <a:rPr lang="en-US" sz="1200" baseline="0" dirty="0" smtClean="0"/>
                        <a:t> capital (within 15 days from the date of license issued)</a:t>
                      </a:r>
                      <a:endParaRPr lang="en-US" sz="1200" dirty="0"/>
                    </a:p>
                  </a:txBody>
                  <a:tcPr anchor="ctr">
                    <a:solidFill>
                      <a:srgbClr val="C6D9F1"/>
                    </a:solidFill>
                  </a:tcPr>
                </a:tc>
                <a:extLst>
                  <a:ext uri="{0D108BD9-81ED-4DB2-BD59-A6C34878D82A}">
                    <a16:rowId xmlns:a16="http://schemas.microsoft.com/office/drawing/2014/main" val="10001"/>
                  </a:ext>
                </a:extLst>
              </a:tr>
              <a:tr h="268148">
                <a:tc>
                  <a:txBody>
                    <a:bodyPr/>
                    <a:lstStyle/>
                    <a:p>
                      <a:r>
                        <a:rPr lang="en-US" sz="1200" dirty="0" smtClean="0"/>
                        <a:t>b)</a:t>
                      </a:r>
                      <a:endParaRPr lang="en-US" sz="1200" dirty="0"/>
                    </a:p>
                  </a:txBody>
                  <a:tcPr anchor="ctr"/>
                </a:tc>
                <a:tc>
                  <a:txBody>
                    <a:bodyPr/>
                    <a:lstStyle/>
                    <a:p>
                      <a:r>
                        <a:rPr lang="en-US" sz="1200" dirty="0" smtClean="0"/>
                        <a:t>License</a:t>
                      </a:r>
                      <a:r>
                        <a:rPr lang="en-US" sz="1200" baseline="0" dirty="0" smtClean="0"/>
                        <a:t> fee for increase in paid-up capital: 0.01% of the capital increase</a:t>
                      </a:r>
                      <a:endParaRPr lang="en-US" sz="1200" dirty="0"/>
                    </a:p>
                  </a:txBody>
                  <a:tcPr anchor="ctr"/>
                </a:tc>
                <a:extLst>
                  <a:ext uri="{0D108BD9-81ED-4DB2-BD59-A6C34878D82A}">
                    <a16:rowId xmlns:a16="http://schemas.microsoft.com/office/drawing/2014/main" val="10002"/>
                  </a:ext>
                </a:extLst>
              </a:tr>
              <a:tr h="268148">
                <a:tc>
                  <a:txBody>
                    <a:bodyPr/>
                    <a:lstStyle/>
                    <a:p>
                      <a:r>
                        <a:rPr lang="en-US" sz="1200" dirty="0" smtClean="0"/>
                        <a:t>c)</a:t>
                      </a:r>
                      <a:endParaRPr lang="en-US" sz="1200" dirty="0"/>
                    </a:p>
                  </a:txBody>
                  <a:tcPr anchor="ctr">
                    <a:solidFill>
                      <a:srgbClr val="C6D9F1"/>
                    </a:solidFill>
                  </a:tcPr>
                </a:tc>
                <a:tc>
                  <a:txBody>
                    <a:bodyPr/>
                    <a:lstStyle/>
                    <a:p>
                      <a:r>
                        <a:rPr lang="en-US" sz="1200" dirty="0" smtClean="0"/>
                        <a:t>Annual</a:t>
                      </a:r>
                      <a:r>
                        <a:rPr lang="en-US" sz="1200" baseline="0" dirty="0" smtClean="0"/>
                        <a:t> license fee: 0.1% of the paid up capital (in April of the year)</a:t>
                      </a:r>
                      <a:endParaRPr lang="en-US" sz="1200" dirty="0"/>
                    </a:p>
                  </a:txBody>
                  <a:tcPr anchor="ctr">
                    <a:solidFill>
                      <a:srgbClr val="C6D9F1"/>
                    </a:solidFill>
                  </a:tcPr>
                </a:tc>
                <a:extLst>
                  <a:ext uri="{0D108BD9-81ED-4DB2-BD59-A6C34878D82A}">
                    <a16:rowId xmlns:a16="http://schemas.microsoft.com/office/drawing/2014/main" val="10003"/>
                  </a:ext>
                </a:extLst>
              </a:tr>
            </a:tbl>
          </a:graphicData>
        </a:graphic>
      </p:graphicFrame>
      <p:sp>
        <p:nvSpPr>
          <p:cNvPr id="14"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15" name="TextBox 14"/>
          <p:cNvSpPr txBox="1"/>
          <p:nvPr/>
        </p:nvSpPr>
        <p:spPr>
          <a:xfrm>
            <a:off x="82552" y="6477000"/>
            <a:ext cx="2108269" cy="230832"/>
          </a:xfrm>
          <a:prstGeom prst="rect">
            <a:avLst/>
          </a:prstGeom>
          <a:noFill/>
        </p:spPr>
        <p:txBody>
          <a:bodyPr wrap="none" rtlCol="0">
            <a:spAutoFit/>
          </a:bodyPr>
          <a:lstStyle/>
          <a:p>
            <a:r>
              <a:rPr lang="en-US" sz="900" dirty="0" smtClean="0"/>
              <a:t>Source: Financial Regulatory Department</a:t>
            </a:r>
            <a:endParaRPr lang="en-US" sz="900" dirty="0"/>
          </a:p>
        </p:txBody>
      </p:sp>
      <p:sp>
        <p:nvSpPr>
          <p:cNvPr id="16" name="TextBox 15"/>
          <p:cNvSpPr txBox="1"/>
          <p:nvPr/>
        </p:nvSpPr>
        <p:spPr>
          <a:xfrm>
            <a:off x="82550" y="990600"/>
            <a:ext cx="9137650" cy="338554"/>
          </a:xfrm>
          <a:prstGeom prst="rect">
            <a:avLst/>
          </a:prstGeom>
          <a:noFill/>
          <a:ln w="28575">
            <a:noFill/>
          </a:ln>
        </p:spPr>
        <p:txBody>
          <a:bodyPr wrap="square" rtlCol="0">
            <a:spAutoFit/>
          </a:bodyPr>
          <a:lstStyle/>
          <a:p>
            <a:r>
              <a:rPr lang="en-US" sz="1600" dirty="0" smtClean="0">
                <a:solidFill>
                  <a:schemeClr val="tx2">
                    <a:lumMod val="50000"/>
                  </a:schemeClr>
                </a:solidFill>
              </a:rPr>
              <a:t>Licensing Procedures</a:t>
            </a:r>
            <a:endParaRPr lang="en-US" sz="1600" dirty="0">
              <a:solidFill>
                <a:schemeClr val="tx2">
                  <a:lumMod val="50000"/>
                </a:schemeClr>
              </a:solidFill>
            </a:endParaRPr>
          </a:p>
        </p:txBody>
      </p:sp>
    </p:spTree>
    <p:extLst>
      <p:ext uri="{BB962C8B-B14F-4D97-AF65-F5344CB8AC3E}">
        <p14:creationId xmlns:p14="http://schemas.microsoft.com/office/powerpoint/2010/main" val="30908511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546172479"/>
              </p:ext>
            </p:extLst>
          </p:nvPr>
        </p:nvGraphicFramePr>
        <p:xfrm>
          <a:off x="321733" y="1981207"/>
          <a:ext cx="9355667" cy="4267199"/>
        </p:xfrm>
        <a:graphic>
          <a:graphicData uri="http://schemas.openxmlformats.org/drawingml/2006/table">
            <a:tbl>
              <a:tblPr firstRow="1" bandRow="1">
                <a:tableStyleId>{5C22544A-7EE6-4342-B048-85BDC9FD1C3A}</a:tableStyleId>
              </a:tblPr>
              <a:tblGrid>
                <a:gridCol w="9355667">
                  <a:extLst>
                    <a:ext uri="{9D8B030D-6E8A-4147-A177-3AD203B41FA5}">
                      <a16:colId xmlns:a16="http://schemas.microsoft.com/office/drawing/2014/main" val="20000"/>
                    </a:ext>
                  </a:extLst>
                </a:gridCol>
              </a:tblGrid>
              <a:tr h="328729">
                <a:tc>
                  <a:txBody>
                    <a:bodyPr/>
                    <a:lstStyle/>
                    <a:p>
                      <a:pPr marL="0" marR="0" lvl="1"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1400" b="1" dirty="0" smtClean="0"/>
                        <a:t>Required Documentations for Establishing a Joint Venture Company in Myanmar</a:t>
                      </a:r>
                    </a:p>
                  </a:txBody>
                  <a:tcPr>
                    <a:solidFill>
                      <a:srgbClr val="17375E"/>
                    </a:solidFill>
                  </a:tcPr>
                </a:tc>
                <a:extLst>
                  <a:ext uri="{0D108BD9-81ED-4DB2-BD59-A6C34878D82A}">
                    <a16:rowId xmlns:a16="http://schemas.microsoft.com/office/drawing/2014/main" val="10000"/>
                  </a:ext>
                </a:extLst>
              </a:tr>
              <a:tr h="313216">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Application</a:t>
                      </a:r>
                      <a:r>
                        <a:rPr lang="en-US" sz="1200" baseline="0" dirty="0" smtClean="0"/>
                        <a:t> letter to concerned Ministry if the Shareholder is National Government</a:t>
                      </a:r>
                      <a:endParaRPr lang="en-US" sz="1200" dirty="0" smtClean="0"/>
                    </a:p>
                  </a:txBody>
                  <a:tcPr>
                    <a:solidFill>
                      <a:srgbClr val="C6D9F1"/>
                    </a:solidFill>
                  </a:tcPr>
                </a:tc>
                <a:extLst>
                  <a:ext uri="{0D108BD9-81ED-4DB2-BD59-A6C34878D82A}">
                    <a16:rowId xmlns:a16="http://schemas.microsoft.com/office/drawing/2014/main" val="10001"/>
                  </a:ext>
                </a:extLst>
              </a:tr>
              <a:tr h="313216">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dirty="0" smtClean="0"/>
                        <a:t>Memorandum</a:t>
                      </a:r>
                      <a:r>
                        <a:rPr lang="en-US" sz="1200" baseline="0" dirty="0" smtClean="0"/>
                        <a:t> and Articles of Association</a:t>
                      </a:r>
                    </a:p>
                  </a:txBody>
                  <a:tcPr>
                    <a:solidFill>
                      <a:srgbClr val="E9EDF4"/>
                    </a:solidFill>
                  </a:tcPr>
                </a:tc>
                <a:extLst>
                  <a:ext uri="{0D108BD9-81ED-4DB2-BD59-A6C34878D82A}">
                    <a16:rowId xmlns:a16="http://schemas.microsoft.com/office/drawing/2014/main" val="10002"/>
                  </a:ext>
                </a:extLst>
              </a:tr>
              <a:tr h="313216">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Declaration of Registration</a:t>
                      </a:r>
                    </a:p>
                  </a:txBody>
                  <a:tcPr>
                    <a:solidFill>
                      <a:srgbClr val="C6D9F1"/>
                    </a:solidFill>
                  </a:tcPr>
                </a:tc>
                <a:extLst>
                  <a:ext uri="{0D108BD9-81ED-4DB2-BD59-A6C34878D82A}">
                    <a16:rowId xmlns:a16="http://schemas.microsoft.com/office/drawing/2014/main" val="10003"/>
                  </a:ext>
                </a:extLst>
              </a:tr>
              <a:tr h="313216">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Declaration of Registered Office</a:t>
                      </a:r>
                    </a:p>
                  </a:txBody>
                  <a:tcPr/>
                </a:tc>
                <a:extLst>
                  <a:ext uri="{0D108BD9-81ED-4DB2-BD59-A6C34878D82A}">
                    <a16:rowId xmlns:a16="http://schemas.microsoft.com/office/drawing/2014/main" val="10004"/>
                  </a:ext>
                </a:extLst>
              </a:tr>
              <a:tr h="313216">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Declaration of Legal Version</a:t>
                      </a:r>
                    </a:p>
                  </a:txBody>
                  <a:tcPr>
                    <a:solidFill>
                      <a:srgbClr val="C6D9F1"/>
                    </a:solidFill>
                  </a:tcPr>
                </a:tc>
                <a:extLst>
                  <a:ext uri="{0D108BD9-81ED-4DB2-BD59-A6C34878D82A}">
                    <a16:rowId xmlns:a16="http://schemas.microsoft.com/office/drawing/2014/main" val="10005"/>
                  </a:ext>
                </a:extLst>
              </a:tr>
              <a:tr h="313216">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Certificate of Translation</a:t>
                      </a:r>
                    </a:p>
                  </a:txBody>
                  <a:tcPr/>
                </a:tc>
                <a:extLst>
                  <a:ext uri="{0D108BD9-81ED-4DB2-BD59-A6C34878D82A}">
                    <a16:rowId xmlns:a16="http://schemas.microsoft.com/office/drawing/2014/main" val="10006"/>
                  </a:ext>
                </a:extLst>
              </a:tr>
              <a:tr h="313216">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List of Directors</a:t>
                      </a:r>
                    </a:p>
                  </a:txBody>
                  <a:tcPr>
                    <a:solidFill>
                      <a:srgbClr val="C6D9F1"/>
                    </a:solidFill>
                  </a:tcPr>
                </a:tc>
                <a:extLst>
                  <a:ext uri="{0D108BD9-81ED-4DB2-BD59-A6C34878D82A}">
                    <a16:rowId xmlns:a16="http://schemas.microsoft.com/office/drawing/2014/main" val="10007"/>
                  </a:ext>
                </a:extLst>
              </a:tr>
              <a:tr h="313216">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Specific Intended Business Activities Carrying Out by the Company (In this case, it must specifically state that it will be establishing an MFI)</a:t>
                      </a:r>
                    </a:p>
                  </a:txBody>
                  <a:tcPr/>
                </a:tc>
                <a:extLst>
                  <a:ext uri="{0D108BD9-81ED-4DB2-BD59-A6C34878D82A}">
                    <a16:rowId xmlns:a16="http://schemas.microsoft.com/office/drawing/2014/main" val="10008"/>
                  </a:ext>
                </a:extLst>
              </a:tr>
              <a:tr h="313216">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Passport Copy or NRC Copy of Each Shareholder and Director and the Company Registration Certificate Copy for Each Company</a:t>
                      </a:r>
                    </a:p>
                  </a:txBody>
                  <a:tcPr>
                    <a:solidFill>
                      <a:srgbClr val="C6D9F1"/>
                    </a:solidFill>
                  </a:tcPr>
                </a:tc>
                <a:extLst>
                  <a:ext uri="{0D108BD9-81ED-4DB2-BD59-A6C34878D82A}">
                    <a16:rowId xmlns:a16="http://schemas.microsoft.com/office/drawing/2014/main" val="10009"/>
                  </a:ext>
                </a:extLst>
              </a:tr>
              <a:tr h="313216">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Board of Director’s Resolution if Shareholder is a Company</a:t>
                      </a:r>
                    </a:p>
                  </a:txBody>
                  <a:tcPr/>
                </a:tc>
                <a:extLst>
                  <a:ext uri="{0D108BD9-81ED-4DB2-BD59-A6C34878D82A}">
                    <a16:rowId xmlns:a16="http://schemas.microsoft.com/office/drawing/2014/main" val="10010"/>
                  </a:ext>
                </a:extLst>
              </a:tr>
              <a:tr h="493094">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Draft Agreement of Joint-Venture Company between the Foreigner/Foreign Company Myanmar Citizen/Myanmar Company and the Concerned Parties</a:t>
                      </a:r>
                    </a:p>
                  </a:txBody>
                  <a:tcPr>
                    <a:solidFill>
                      <a:srgbClr val="C6D9F1"/>
                    </a:solidFill>
                  </a:tcPr>
                </a:tc>
                <a:extLst>
                  <a:ext uri="{0D108BD9-81ED-4DB2-BD59-A6C34878D82A}">
                    <a16:rowId xmlns:a16="http://schemas.microsoft.com/office/drawing/2014/main" val="10011"/>
                  </a:ext>
                </a:extLst>
              </a:tr>
              <a:tr h="313216">
                <a:tc>
                  <a:txBody>
                    <a:bodyPr/>
                    <a:lstStyle/>
                    <a:p>
                      <a:pPr marL="171450" marR="0" lvl="1"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baseline="0" dirty="0" smtClean="0"/>
                        <a:t>Recommendation Letter of the Office of the Attorney General</a:t>
                      </a:r>
                    </a:p>
                  </a:txBody>
                  <a:tcPr/>
                </a:tc>
                <a:extLst>
                  <a:ext uri="{0D108BD9-81ED-4DB2-BD59-A6C34878D82A}">
                    <a16:rowId xmlns:a16="http://schemas.microsoft.com/office/drawing/2014/main" val="10012"/>
                  </a:ext>
                </a:extLst>
              </a:tr>
            </a:tbl>
          </a:graphicData>
        </a:graphic>
      </p:graphicFrame>
      <p:sp>
        <p:nvSpPr>
          <p:cNvPr id="6" name="TextBox 5"/>
          <p:cNvSpPr txBox="1"/>
          <p:nvPr/>
        </p:nvSpPr>
        <p:spPr>
          <a:xfrm>
            <a:off x="321734" y="1443337"/>
            <a:ext cx="9279467" cy="461665"/>
          </a:xfrm>
          <a:prstGeom prst="rect">
            <a:avLst/>
          </a:prstGeom>
          <a:noFill/>
        </p:spPr>
        <p:txBody>
          <a:bodyPr wrap="square" rtlCol="0">
            <a:spAutoFit/>
          </a:bodyPr>
          <a:lstStyle/>
          <a:p>
            <a:pPr marL="171450" indent="-171450" algn="just">
              <a:buFont typeface="Arial" pitchFamily="34" charset="0"/>
              <a:buChar char="•"/>
            </a:pPr>
            <a:r>
              <a:rPr lang="en-US" sz="1200" dirty="0" smtClean="0"/>
              <a:t>The government allows 100% foreign ownership in Myanmar Microfinance sector. </a:t>
            </a:r>
          </a:p>
          <a:p>
            <a:pPr marL="171450" indent="-171450" algn="just">
              <a:buFont typeface="Arial" pitchFamily="34" charset="0"/>
              <a:buChar char="•"/>
            </a:pPr>
            <a:r>
              <a:rPr lang="en-US" sz="1200" dirty="0" smtClean="0"/>
              <a:t>The following table shows the required documents in applying for a JV company at Directorate of Investment and Company Administration. </a:t>
            </a:r>
            <a:endParaRPr lang="en-US" sz="1200" dirty="0"/>
          </a:p>
        </p:txBody>
      </p:sp>
      <p:sp>
        <p:nvSpPr>
          <p:cNvPr id="7"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8" name="TextBox 7"/>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Market Entry and Licensing</a:t>
            </a:r>
            <a:endParaRPr lang="en-US" sz="2400" dirty="0">
              <a:solidFill>
                <a:schemeClr val="tx2">
                  <a:lumMod val="50000"/>
                </a:schemeClr>
              </a:solidFill>
            </a:endParaRPr>
          </a:p>
        </p:txBody>
      </p:sp>
      <p:sp>
        <p:nvSpPr>
          <p:cNvPr id="10" name="TextBox 9"/>
          <p:cNvSpPr txBox="1"/>
          <p:nvPr/>
        </p:nvSpPr>
        <p:spPr>
          <a:xfrm>
            <a:off x="82550" y="990600"/>
            <a:ext cx="9137650" cy="338554"/>
          </a:xfrm>
          <a:prstGeom prst="rect">
            <a:avLst/>
          </a:prstGeom>
          <a:noFill/>
          <a:ln w="28575">
            <a:noFill/>
          </a:ln>
        </p:spPr>
        <p:txBody>
          <a:bodyPr wrap="square" rtlCol="0">
            <a:spAutoFit/>
          </a:bodyPr>
          <a:lstStyle/>
          <a:p>
            <a:r>
              <a:rPr lang="en-US" sz="1600" dirty="0" smtClean="0">
                <a:solidFill>
                  <a:schemeClr val="tx2">
                    <a:lumMod val="50000"/>
                  </a:schemeClr>
                </a:solidFill>
              </a:rPr>
              <a:t>Information regarding to joint-venture in microfinance sector</a:t>
            </a:r>
            <a:endParaRPr lang="en-US" sz="1600" dirty="0">
              <a:solidFill>
                <a:schemeClr val="tx2">
                  <a:lumMod val="50000"/>
                </a:schemeClr>
              </a:solidFill>
            </a:endParaRPr>
          </a:p>
        </p:txBody>
      </p:sp>
      <p:sp>
        <p:nvSpPr>
          <p:cNvPr id="11" name="TextBox 10"/>
          <p:cNvSpPr txBox="1"/>
          <p:nvPr/>
        </p:nvSpPr>
        <p:spPr>
          <a:xfrm>
            <a:off x="82552" y="6477000"/>
            <a:ext cx="2108269" cy="230832"/>
          </a:xfrm>
          <a:prstGeom prst="rect">
            <a:avLst/>
          </a:prstGeom>
          <a:noFill/>
        </p:spPr>
        <p:txBody>
          <a:bodyPr wrap="none" rtlCol="0">
            <a:spAutoFit/>
          </a:bodyPr>
          <a:lstStyle/>
          <a:p>
            <a:r>
              <a:rPr lang="en-US" sz="900" dirty="0" smtClean="0"/>
              <a:t>Source: Financial Regulatory Department</a:t>
            </a:r>
            <a:endParaRPr lang="en-US" sz="900" dirty="0"/>
          </a:p>
        </p:txBody>
      </p:sp>
    </p:spTree>
    <p:extLst>
      <p:ext uri="{BB962C8B-B14F-4D97-AF65-F5344CB8AC3E}">
        <p14:creationId xmlns:p14="http://schemas.microsoft.com/office/powerpoint/2010/main" val="22834708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
        <p:nvSpPr>
          <p:cNvPr id="4" name="TextBox 3"/>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Market Entry and Licensing</a:t>
            </a:r>
            <a:endParaRPr lang="en-US" sz="2400" dirty="0">
              <a:solidFill>
                <a:schemeClr val="tx2">
                  <a:lumMod val="50000"/>
                </a:schemeClr>
              </a:solidFill>
            </a:endParaRPr>
          </a:p>
        </p:txBody>
      </p:sp>
      <p:sp>
        <p:nvSpPr>
          <p:cNvPr id="5" name="TextBox 4"/>
          <p:cNvSpPr txBox="1"/>
          <p:nvPr/>
        </p:nvSpPr>
        <p:spPr>
          <a:xfrm>
            <a:off x="58057" y="99060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Permitted activities and characteristics</a:t>
            </a:r>
            <a:endParaRPr lang="en-US" sz="1600" dirty="0">
              <a:solidFill>
                <a:schemeClr val="tx2">
                  <a:lumMod val="50000"/>
                </a:schemeClr>
              </a:solidFill>
            </a:endParaRPr>
          </a:p>
        </p:txBody>
      </p:sp>
      <p:sp>
        <p:nvSpPr>
          <p:cNvPr id="6" name="TextBox 5"/>
          <p:cNvSpPr txBox="1"/>
          <p:nvPr/>
        </p:nvSpPr>
        <p:spPr>
          <a:xfrm>
            <a:off x="457200" y="1329154"/>
            <a:ext cx="8839201" cy="1600438"/>
          </a:xfrm>
          <a:prstGeom prst="rect">
            <a:avLst/>
          </a:prstGeom>
          <a:noFill/>
        </p:spPr>
        <p:txBody>
          <a:bodyPr wrap="square" rtlCol="0">
            <a:spAutoFit/>
          </a:bodyPr>
          <a:lstStyle/>
          <a:p>
            <a:r>
              <a:rPr lang="en-US" sz="1200" b="1" dirty="0"/>
              <a:t>The microfinance institution may, with the approval of the Supervisory Committee, carry out the following function:</a:t>
            </a:r>
          </a:p>
          <a:p>
            <a:endParaRPr lang="en-US" sz="1200" dirty="0"/>
          </a:p>
          <a:p>
            <a:r>
              <a:rPr lang="en-US" sz="1200" dirty="0" smtClean="0"/>
              <a:t>	(a)	extending </a:t>
            </a:r>
            <a:r>
              <a:rPr lang="en-US" sz="1200" dirty="0"/>
              <a:t>micro-credit;</a:t>
            </a:r>
          </a:p>
          <a:p>
            <a:r>
              <a:rPr lang="en-US" sz="1200" dirty="0"/>
              <a:t>	(b)	accepting the </a:t>
            </a:r>
            <a:r>
              <a:rPr lang="en-US" sz="1200" dirty="0" smtClean="0"/>
              <a:t>deposit (for deposit taking institutions only); </a:t>
            </a:r>
            <a:endParaRPr lang="en-US" sz="1200" dirty="0"/>
          </a:p>
          <a:p>
            <a:r>
              <a:rPr lang="en-US" sz="1200" dirty="0"/>
              <a:t>	(c)	carrying out remittance;</a:t>
            </a:r>
          </a:p>
          <a:p>
            <a:r>
              <a:rPr lang="en-US" sz="1200" dirty="0"/>
              <a:t>	(d)	carrying out the insurance business;</a:t>
            </a:r>
          </a:p>
          <a:p>
            <a:r>
              <a:rPr lang="en-US" sz="1200" dirty="0"/>
              <a:t>	(e)	borrowing from the local and abroad;</a:t>
            </a:r>
          </a:p>
          <a:p>
            <a:r>
              <a:rPr lang="en-US" sz="1200" dirty="0"/>
              <a:t>	(f)	carrying out other financial activities</a:t>
            </a:r>
            <a:r>
              <a:rPr lang="en-US" sz="1200" dirty="0" smtClean="0"/>
              <a:t>.</a:t>
            </a:r>
          </a:p>
        </p:txBody>
      </p:sp>
      <p:grpSp>
        <p:nvGrpSpPr>
          <p:cNvPr id="12" name="Group 11"/>
          <p:cNvGrpSpPr/>
          <p:nvPr/>
        </p:nvGrpSpPr>
        <p:grpSpPr>
          <a:xfrm>
            <a:off x="457200" y="3352800"/>
            <a:ext cx="3453080" cy="990600"/>
            <a:chOff x="820208" y="3276600"/>
            <a:chExt cx="3453080" cy="990600"/>
          </a:xfrm>
        </p:grpSpPr>
        <p:sp>
          <p:nvSpPr>
            <p:cNvPr id="8" name="Rectangle 7"/>
            <p:cNvSpPr/>
            <p:nvPr/>
          </p:nvSpPr>
          <p:spPr>
            <a:xfrm>
              <a:off x="820208" y="3276600"/>
              <a:ext cx="3453080" cy="381000"/>
            </a:xfrm>
            <a:prstGeom prst="rect">
              <a:avLst/>
            </a:prstGeom>
            <a:solidFill>
              <a:srgbClr val="C6D9F1"/>
            </a:solidFill>
            <a:ln w="6350">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b="1" dirty="0" smtClean="0">
                  <a:solidFill>
                    <a:schemeClr val="tx1"/>
                  </a:solidFill>
                </a:rPr>
                <a:t>Interest Rate</a:t>
              </a:r>
              <a:endParaRPr lang="en-US" sz="1400" b="1" dirty="0">
                <a:solidFill>
                  <a:schemeClr val="tx1"/>
                </a:solidFill>
              </a:endParaRPr>
            </a:p>
          </p:txBody>
        </p:sp>
        <p:sp>
          <p:nvSpPr>
            <p:cNvPr id="10" name="Rectangle 9"/>
            <p:cNvSpPr/>
            <p:nvPr/>
          </p:nvSpPr>
          <p:spPr>
            <a:xfrm>
              <a:off x="820208" y="3657600"/>
              <a:ext cx="3453080" cy="609600"/>
            </a:xfrm>
            <a:prstGeom prst="rect">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200" dirty="0" smtClean="0">
                  <a:solidFill>
                    <a:schemeClr val="tx1"/>
                  </a:solidFill>
                </a:rPr>
                <a:t>30% Annual Effective Rate</a:t>
              </a:r>
              <a:endParaRPr lang="en-US" sz="1200" dirty="0">
                <a:solidFill>
                  <a:schemeClr val="tx1"/>
                </a:solidFill>
              </a:endParaRPr>
            </a:p>
          </p:txBody>
        </p:sp>
      </p:grpSp>
      <p:grpSp>
        <p:nvGrpSpPr>
          <p:cNvPr id="13" name="Group 12"/>
          <p:cNvGrpSpPr/>
          <p:nvPr/>
        </p:nvGrpSpPr>
        <p:grpSpPr>
          <a:xfrm>
            <a:off x="5791200" y="3276600"/>
            <a:ext cx="3505200" cy="990600"/>
            <a:chOff x="5029200" y="3276600"/>
            <a:chExt cx="3505200" cy="990600"/>
          </a:xfrm>
        </p:grpSpPr>
        <p:sp>
          <p:nvSpPr>
            <p:cNvPr id="9" name="Rectangle 8"/>
            <p:cNvSpPr/>
            <p:nvPr/>
          </p:nvSpPr>
          <p:spPr>
            <a:xfrm>
              <a:off x="5029200" y="3276600"/>
              <a:ext cx="3505200" cy="381000"/>
            </a:xfrm>
            <a:prstGeom prst="rect">
              <a:avLst/>
            </a:prstGeom>
            <a:solidFill>
              <a:srgbClr val="C6D9F1"/>
            </a:solid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400" b="1" dirty="0" smtClean="0">
                  <a:solidFill>
                    <a:sysClr val="windowText" lastClr="000000"/>
                  </a:solidFill>
                </a:rPr>
                <a:t>Deposit Rate</a:t>
              </a:r>
              <a:endParaRPr lang="en-US" sz="1400" b="1" dirty="0">
                <a:solidFill>
                  <a:sysClr val="windowText" lastClr="000000"/>
                </a:solidFill>
              </a:endParaRPr>
            </a:p>
          </p:txBody>
        </p:sp>
        <p:sp>
          <p:nvSpPr>
            <p:cNvPr id="11" name="Rectangle 10"/>
            <p:cNvSpPr/>
            <p:nvPr/>
          </p:nvSpPr>
          <p:spPr>
            <a:xfrm>
              <a:off x="5029200" y="3657600"/>
              <a:ext cx="3505200" cy="609600"/>
            </a:xfrm>
            <a:prstGeom prst="rect">
              <a:avLst/>
            </a:prstGeom>
            <a:noFill/>
            <a:ln w="6350">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en-US" sz="1200" dirty="0" smtClean="0">
                  <a:solidFill>
                    <a:schemeClr val="tx1"/>
                  </a:solidFill>
                </a:rPr>
                <a:t>15% Annual </a:t>
              </a:r>
              <a:endParaRPr lang="en-US" sz="1200" dirty="0">
                <a:solidFill>
                  <a:schemeClr val="tx1"/>
                </a:solidFill>
              </a:endParaRPr>
            </a:p>
          </p:txBody>
        </p:sp>
      </p:grpSp>
      <p:grpSp>
        <p:nvGrpSpPr>
          <p:cNvPr id="31" name="Group 30"/>
          <p:cNvGrpSpPr/>
          <p:nvPr/>
        </p:nvGrpSpPr>
        <p:grpSpPr>
          <a:xfrm>
            <a:off x="457200" y="4581435"/>
            <a:ext cx="8839201" cy="584776"/>
            <a:chOff x="457200" y="4419600"/>
            <a:chExt cx="8839200" cy="584776"/>
          </a:xfrm>
        </p:grpSpPr>
        <p:sp>
          <p:nvSpPr>
            <p:cNvPr id="21" name="TextBox 20"/>
            <p:cNvSpPr txBox="1"/>
            <p:nvPr/>
          </p:nvSpPr>
          <p:spPr>
            <a:xfrm>
              <a:off x="457200" y="4727377"/>
              <a:ext cx="8839200" cy="276999"/>
            </a:xfrm>
            <a:prstGeom prst="rect">
              <a:avLst/>
            </a:prstGeom>
            <a:noFill/>
            <a:ln>
              <a:solidFill>
                <a:srgbClr val="17375E"/>
              </a:solidFill>
            </a:ln>
          </p:spPr>
          <p:txBody>
            <a:bodyPr wrap="square" rtlCol="0">
              <a:spAutoFit/>
            </a:bodyPr>
            <a:lstStyle/>
            <a:p>
              <a:pPr algn="ctr"/>
              <a:r>
                <a:rPr lang="en-US" sz="1200" dirty="0" smtClean="0"/>
                <a:t>The maximum loan size is capped at USD 5000 which was raised from previously set amount at USD 500.</a:t>
              </a:r>
              <a:endParaRPr lang="en-US" sz="1200" dirty="0"/>
            </a:p>
          </p:txBody>
        </p:sp>
        <p:sp>
          <p:nvSpPr>
            <p:cNvPr id="22" name="TextBox 21"/>
            <p:cNvSpPr txBox="1"/>
            <p:nvPr/>
          </p:nvSpPr>
          <p:spPr>
            <a:xfrm>
              <a:off x="457200" y="4419600"/>
              <a:ext cx="8839200" cy="307777"/>
            </a:xfrm>
            <a:prstGeom prst="rect">
              <a:avLst/>
            </a:prstGeom>
            <a:solidFill>
              <a:srgbClr val="C6D9F1"/>
            </a:solidFill>
            <a:ln>
              <a:solidFill>
                <a:srgbClr val="17375E"/>
              </a:solidFill>
            </a:ln>
          </p:spPr>
          <p:txBody>
            <a:bodyPr wrap="square" rtlCol="0">
              <a:spAutoFit/>
            </a:bodyPr>
            <a:lstStyle/>
            <a:p>
              <a:pPr algn="ctr"/>
              <a:r>
                <a:rPr lang="en-US" sz="1400" b="1" dirty="0" smtClean="0">
                  <a:solidFill>
                    <a:sysClr val="windowText" lastClr="000000"/>
                  </a:solidFill>
                </a:rPr>
                <a:t>Loan Size Limitation</a:t>
              </a:r>
              <a:endParaRPr lang="en-US" sz="1400" b="1" dirty="0">
                <a:solidFill>
                  <a:sysClr val="windowText" lastClr="000000"/>
                </a:solidFill>
              </a:endParaRPr>
            </a:p>
          </p:txBody>
        </p:sp>
      </p:grpSp>
      <p:grpSp>
        <p:nvGrpSpPr>
          <p:cNvPr id="30" name="Group 29"/>
          <p:cNvGrpSpPr/>
          <p:nvPr/>
        </p:nvGrpSpPr>
        <p:grpSpPr>
          <a:xfrm>
            <a:off x="457202" y="5404246"/>
            <a:ext cx="8849780" cy="584776"/>
            <a:chOff x="457201" y="5161823"/>
            <a:chExt cx="8849780" cy="584776"/>
          </a:xfrm>
        </p:grpSpPr>
        <p:grpSp>
          <p:nvGrpSpPr>
            <p:cNvPr id="25" name="Group 24"/>
            <p:cNvGrpSpPr/>
            <p:nvPr/>
          </p:nvGrpSpPr>
          <p:grpSpPr>
            <a:xfrm>
              <a:off x="457201" y="5161823"/>
              <a:ext cx="4447220" cy="584776"/>
              <a:chOff x="457200" y="5161823"/>
              <a:chExt cx="5168899" cy="584776"/>
            </a:xfrm>
          </p:grpSpPr>
          <p:sp>
            <p:nvSpPr>
              <p:cNvPr id="23" name="TextBox 22"/>
              <p:cNvSpPr txBox="1"/>
              <p:nvPr/>
            </p:nvSpPr>
            <p:spPr>
              <a:xfrm>
                <a:off x="460467" y="5469600"/>
                <a:ext cx="5165632" cy="276999"/>
              </a:xfrm>
              <a:prstGeom prst="rect">
                <a:avLst/>
              </a:prstGeom>
              <a:noFill/>
              <a:ln>
                <a:solidFill>
                  <a:srgbClr val="17375E"/>
                </a:solidFill>
              </a:ln>
            </p:spPr>
            <p:txBody>
              <a:bodyPr wrap="square" rtlCol="0">
                <a:spAutoFit/>
              </a:bodyPr>
              <a:lstStyle/>
              <a:p>
                <a:pPr algn="ctr"/>
                <a:r>
                  <a:rPr lang="en-US" sz="1200" dirty="0" smtClean="0"/>
                  <a:t>50% of operations must be conducted in rural areas.</a:t>
                </a:r>
                <a:endParaRPr lang="en-US" sz="1200" dirty="0"/>
              </a:p>
            </p:txBody>
          </p:sp>
          <p:sp>
            <p:nvSpPr>
              <p:cNvPr id="24" name="TextBox 23"/>
              <p:cNvSpPr txBox="1"/>
              <p:nvPr/>
            </p:nvSpPr>
            <p:spPr>
              <a:xfrm>
                <a:off x="457200" y="5161823"/>
                <a:ext cx="5168899" cy="307777"/>
              </a:xfrm>
              <a:prstGeom prst="rect">
                <a:avLst/>
              </a:prstGeom>
              <a:solidFill>
                <a:srgbClr val="C6D9F1"/>
              </a:solidFill>
              <a:ln>
                <a:solidFill>
                  <a:srgbClr val="17375E"/>
                </a:solidFill>
              </a:ln>
            </p:spPr>
            <p:txBody>
              <a:bodyPr wrap="square" rtlCol="0">
                <a:spAutoFit/>
              </a:bodyPr>
              <a:lstStyle/>
              <a:p>
                <a:pPr algn="ctr"/>
                <a:r>
                  <a:rPr lang="en-US" sz="1400" b="1" dirty="0" smtClean="0">
                    <a:solidFill>
                      <a:sysClr val="windowText" lastClr="000000"/>
                    </a:solidFill>
                  </a:rPr>
                  <a:t>Rural</a:t>
                </a:r>
                <a:endParaRPr lang="en-US" sz="1400" b="1" dirty="0">
                  <a:solidFill>
                    <a:sysClr val="windowText" lastClr="000000"/>
                  </a:solidFill>
                </a:endParaRPr>
              </a:p>
            </p:txBody>
          </p:sp>
        </p:grpSp>
        <p:grpSp>
          <p:nvGrpSpPr>
            <p:cNvPr id="26" name="Group 25"/>
            <p:cNvGrpSpPr/>
            <p:nvPr/>
          </p:nvGrpSpPr>
          <p:grpSpPr>
            <a:xfrm>
              <a:off x="4904420" y="5161823"/>
              <a:ext cx="4402561" cy="584776"/>
              <a:chOff x="476322" y="5161823"/>
              <a:chExt cx="4940544" cy="584776"/>
            </a:xfrm>
          </p:grpSpPr>
          <p:sp>
            <p:nvSpPr>
              <p:cNvPr id="27" name="TextBox 26"/>
              <p:cNvSpPr txBox="1"/>
              <p:nvPr/>
            </p:nvSpPr>
            <p:spPr>
              <a:xfrm>
                <a:off x="476322" y="5469600"/>
                <a:ext cx="4940544" cy="276999"/>
              </a:xfrm>
              <a:prstGeom prst="rect">
                <a:avLst/>
              </a:prstGeom>
              <a:noFill/>
              <a:ln>
                <a:solidFill>
                  <a:srgbClr val="17375E"/>
                </a:solidFill>
              </a:ln>
            </p:spPr>
            <p:txBody>
              <a:bodyPr wrap="square" rtlCol="0">
                <a:spAutoFit/>
              </a:bodyPr>
              <a:lstStyle/>
              <a:p>
                <a:pPr algn="ctr"/>
                <a:r>
                  <a:rPr lang="en-US" sz="1200" dirty="0" smtClean="0"/>
                  <a:t>50% of operations must be conducted in urban areas.</a:t>
                </a:r>
                <a:endParaRPr lang="en-US" sz="1200" dirty="0"/>
              </a:p>
            </p:txBody>
          </p:sp>
          <p:sp>
            <p:nvSpPr>
              <p:cNvPr id="28" name="TextBox 27"/>
              <p:cNvSpPr txBox="1"/>
              <p:nvPr/>
            </p:nvSpPr>
            <p:spPr>
              <a:xfrm>
                <a:off x="476323" y="5161823"/>
                <a:ext cx="4940543" cy="307777"/>
              </a:xfrm>
              <a:prstGeom prst="rect">
                <a:avLst/>
              </a:prstGeom>
              <a:solidFill>
                <a:srgbClr val="C6D9F1"/>
              </a:solidFill>
              <a:ln>
                <a:solidFill>
                  <a:srgbClr val="17375E"/>
                </a:solidFill>
              </a:ln>
            </p:spPr>
            <p:txBody>
              <a:bodyPr wrap="square" rtlCol="0">
                <a:spAutoFit/>
              </a:bodyPr>
              <a:lstStyle/>
              <a:p>
                <a:pPr algn="ctr"/>
                <a:r>
                  <a:rPr lang="en-US" sz="1400" b="1" dirty="0" smtClean="0">
                    <a:solidFill>
                      <a:sysClr val="windowText" lastClr="000000"/>
                    </a:solidFill>
                  </a:rPr>
                  <a:t>Urban</a:t>
                </a:r>
                <a:endParaRPr lang="en-US" sz="1400" b="1" dirty="0">
                  <a:solidFill>
                    <a:sysClr val="windowText" lastClr="000000"/>
                  </a:solidFill>
                </a:endParaRPr>
              </a:p>
            </p:txBody>
          </p:sp>
        </p:grpSp>
      </p:grpSp>
      <p:sp>
        <p:nvSpPr>
          <p:cNvPr id="29" name="Oval 28"/>
          <p:cNvSpPr/>
          <p:nvPr/>
        </p:nvSpPr>
        <p:spPr>
          <a:xfrm>
            <a:off x="4267200" y="3276600"/>
            <a:ext cx="1274442" cy="1143000"/>
          </a:xfrm>
          <a:prstGeom prst="ellipse">
            <a:avLst/>
          </a:prstGeom>
          <a:solidFill>
            <a:schemeClr val="bg1">
              <a:lumMod val="85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2"/>
                </a:solidFill>
              </a:rPr>
              <a:t>Interest Rate</a:t>
            </a:r>
          </a:p>
          <a:p>
            <a:pPr algn="ctr"/>
            <a:r>
              <a:rPr lang="en-US" dirty="0">
                <a:solidFill>
                  <a:schemeClr val="tx2"/>
                </a:solidFill>
              </a:rPr>
              <a:t>%</a:t>
            </a:r>
          </a:p>
        </p:txBody>
      </p:sp>
    </p:spTree>
    <p:extLst>
      <p:ext uri="{BB962C8B-B14F-4D97-AF65-F5344CB8AC3E}">
        <p14:creationId xmlns:p14="http://schemas.microsoft.com/office/powerpoint/2010/main" val="377293193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4" name="TextBox 3"/>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Market Entry and Licensing</a:t>
            </a:r>
            <a:endParaRPr lang="en-US" sz="2400" dirty="0">
              <a:solidFill>
                <a:schemeClr val="tx2">
                  <a:lumMod val="50000"/>
                </a:schemeClr>
              </a:solidFill>
            </a:endParaRPr>
          </a:p>
        </p:txBody>
      </p:sp>
      <p:sp>
        <p:nvSpPr>
          <p:cNvPr id="5" name="TextBox 4"/>
          <p:cNvSpPr txBox="1"/>
          <p:nvPr/>
        </p:nvSpPr>
        <p:spPr>
          <a:xfrm>
            <a:off x="58057" y="99060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Permitted activities and characteristics</a:t>
            </a:r>
            <a:endParaRPr lang="en-US" sz="1600" dirty="0">
              <a:solidFill>
                <a:schemeClr val="tx2">
                  <a:lumMod val="50000"/>
                </a:schemeClr>
              </a:solidFill>
            </a:endParaRPr>
          </a:p>
        </p:txBody>
      </p:sp>
      <p:sp>
        <p:nvSpPr>
          <p:cNvPr id="32" name="TextBox 1"/>
          <p:cNvSpPr txBox="1"/>
          <p:nvPr/>
        </p:nvSpPr>
        <p:spPr>
          <a:xfrm>
            <a:off x="381001" y="1549401"/>
            <a:ext cx="9067800" cy="461665"/>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285750" indent="-285750" algn="just">
              <a:buFont typeface="Arial" pitchFamily="34" charset="0"/>
              <a:buChar char="•"/>
            </a:pPr>
            <a:r>
              <a:rPr lang="en-US" sz="1200" dirty="0" smtClean="0"/>
              <a:t>According to </a:t>
            </a:r>
            <a:r>
              <a:rPr lang="en-US" sz="1200" i="1" dirty="0" smtClean="0"/>
              <a:t>notification</a:t>
            </a:r>
            <a:r>
              <a:rPr lang="en-US" sz="1200" dirty="0" smtClean="0"/>
              <a:t> </a:t>
            </a:r>
            <a:r>
              <a:rPr lang="en-US" sz="1200" i="1" dirty="0" smtClean="0"/>
              <a:t>1/2014</a:t>
            </a:r>
            <a:r>
              <a:rPr lang="en-US" sz="1200" dirty="0" smtClean="0"/>
              <a:t>,</a:t>
            </a:r>
            <a:r>
              <a:rPr lang="en-US" sz="1200" i="1" dirty="0" smtClean="0"/>
              <a:t> </a:t>
            </a:r>
            <a:r>
              <a:rPr lang="en-US" sz="1200" dirty="0" smtClean="0"/>
              <a:t>deposit taking MFIs must meet the instructed solvency ratio outlined below. </a:t>
            </a:r>
          </a:p>
          <a:p>
            <a:pPr lvl="1" algn="just"/>
            <a:r>
              <a:rPr lang="en-US" sz="1200" i="1" dirty="0" smtClean="0"/>
              <a:t>Note</a:t>
            </a:r>
            <a:r>
              <a:rPr lang="en-US" sz="1200" dirty="0" smtClean="0"/>
              <a:t>:  Total Equity includes premium, donated fund, miscellaneous investments, reserved profit, reserved fund, net income, etc.</a:t>
            </a:r>
            <a:endParaRPr lang="en-US" sz="1200" dirty="0"/>
          </a:p>
        </p:txBody>
      </p:sp>
      <p:sp>
        <p:nvSpPr>
          <p:cNvPr id="33" name="TextBox 16"/>
          <p:cNvSpPr txBox="1"/>
          <p:nvPr/>
        </p:nvSpPr>
        <p:spPr>
          <a:xfrm>
            <a:off x="457201" y="3759202"/>
            <a:ext cx="9067800" cy="276999"/>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285750" indent="-285750">
              <a:buFont typeface="Arial" pitchFamily="34" charset="0"/>
              <a:buChar char="•"/>
            </a:pPr>
            <a:r>
              <a:rPr lang="en-US" sz="1200" dirty="0" smtClean="0"/>
              <a:t>The notification also instructed liquidity ratio which must be kept at 30 percent minimum. The calculation formula is outlined below:</a:t>
            </a:r>
            <a:endParaRPr lang="en-US" sz="1200" dirty="0"/>
          </a:p>
        </p:txBody>
      </p:sp>
      <p:graphicFrame>
        <p:nvGraphicFramePr>
          <p:cNvPr id="34" name="Table 33"/>
          <p:cNvGraphicFramePr>
            <a:graphicFrameLocks noGrp="1"/>
          </p:cNvGraphicFramePr>
          <p:nvPr>
            <p:extLst>
              <p:ext uri="{D42A27DB-BD31-4B8C-83A1-F6EECF244321}">
                <p14:modId xmlns:p14="http://schemas.microsoft.com/office/powerpoint/2010/main" val="4226945504"/>
              </p:ext>
            </p:extLst>
          </p:nvPr>
        </p:nvGraphicFramePr>
        <p:xfrm>
          <a:off x="2209800" y="2362200"/>
          <a:ext cx="3756962" cy="990600"/>
        </p:xfrm>
        <a:graphic>
          <a:graphicData uri="http://schemas.openxmlformats.org/drawingml/2006/table">
            <a:tbl>
              <a:tblPr firstRow="1" bandRow="1">
                <a:tableStyleId>{B301B821-A1FF-4177-AEE7-76D212191A09}</a:tableStyleId>
              </a:tblPr>
              <a:tblGrid>
                <a:gridCol w="1584773">
                  <a:extLst>
                    <a:ext uri="{9D8B030D-6E8A-4147-A177-3AD203B41FA5}">
                      <a16:colId xmlns:a16="http://schemas.microsoft.com/office/drawing/2014/main" val="20000"/>
                    </a:ext>
                  </a:extLst>
                </a:gridCol>
                <a:gridCol w="947738">
                  <a:extLst>
                    <a:ext uri="{9D8B030D-6E8A-4147-A177-3AD203B41FA5}">
                      <a16:colId xmlns:a16="http://schemas.microsoft.com/office/drawing/2014/main" val="20001"/>
                    </a:ext>
                  </a:extLst>
                </a:gridCol>
                <a:gridCol w="1224451">
                  <a:extLst>
                    <a:ext uri="{9D8B030D-6E8A-4147-A177-3AD203B41FA5}">
                      <a16:colId xmlns:a16="http://schemas.microsoft.com/office/drawing/2014/main" val="20002"/>
                    </a:ext>
                  </a:extLst>
                </a:gridCol>
              </a:tblGrid>
              <a:tr h="330200">
                <a:tc gridSpan="3">
                  <a:txBody>
                    <a:bodyPr/>
                    <a:lstStyle/>
                    <a:p>
                      <a:pPr algn="ctr"/>
                      <a:r>
                        <a:rPr lang="en-US" sz="1400" dirty="0" smtClean="0">
                          <a:solidFill>
                            <a:sysClr val="windowText" lastClr="000000"/>
                          </a:solidFill>
                        </a:rPr>
                        <a:t>Solvency</a:t>
                      </a:r>
                      <a:r>
                        <a:rPr lang="en-US" sz="1400" baseline="0" dirty="0" smtClean="0">
                          <a:solidFill>
                            <a:sysClr val="windowText" lastClr="000000"/>
                          </a:solidFill>
                        </a:rPr>
                        <a:t> Ratio</a:t>
                      </a:r>
                      <a:endParaRPr lang="en-US" sz="1400" dirty="0">
                        <a:solidFill>
                          <a:sysClr val="windowText" lastClr="000000"/>
                        </a:solidFill>
                      </a:endParaRPr>
                    </a:p>
                  </a:txBody>
                  <a:tcPr anchor="ctr">
                    <a:solidFill>
                      <a:srgbClr val="C6D9F1"/>
                    </a:solidFill>
                  </a:tcPr>
                </a:tc>
                <a:tc hMerge="1">
                  <a:txBody>
                    <a:bodyPr/>
                    <a:lstStyle/>
                    <a:p>
                      <a:pPr algn="ctr"/>
                      <a:endParaRPr lang="en-US" sz="1400" dirty="0"/>
                    </a:p>
                  </a:txBody>
                  <a:tcPr anchor="ctr"/>
                </a:tc>
                <a:tc hMerge="1">
                  <a:txBody>
                    <a:bodyPr/>
                    <a:lstStyle/>
                    <a:p>
                      <a:endParaRPr lang="en-US" dirty="0"/>
                    </a:p>
                  </a:txBody>
                  <a:tcPr/>
                </a:tc>
                <a:extLst>
                  <a:ext uri="{0D108BD9-81ED-4DB2-BD59-A6C34878D82A}">
                    <a16:rowId xmlns:a16="http://schemas.microsoft.com/office/drawing/2014/main" val="10000"/>
                  </a:ext>
                </a:extLst>
              </a:tr>
              <a:tr h="330200">
                <a:tc rowSpan="2">
                  <a:txBody>
                    <a:bodyPr/>
                    <a:lstStyle/>
                    <a:p>
                      <a:pPr marL="0" indent="0" algn="ctr">
                        <a:buFont typeface="Arial" pitchFamily="34" charset="0"/>
                        <a:buNone/>
                      </a:pPr>
                      <a:r>
                        <a:rPr lang="en-US" sz="1200" dirty="0" smtClean="0"/>
                        <a:t>Solvency</a:t>
                      </a:r>
                      <a:r>
                        <a:rPr lang="en-US" sz="1200" baseline="0" dirty="0" smtClean="0"/>
                        <a:t> Ratio = </a:t>
                      </a:r>
                      <a:endParaRPr lang="en-US" sz="1200" dirty="0"/>
                    </a:p>
                  </a:txBody>
                  <a:tcPr anchor="ctr">
                    <a:solidFill>
                      <a:schemeClr val="bg1"/>
                    </a:solidFill>
                  </a:tcPr>
                </a:tc>
                <a:tc>
                  <a:txBody>
                    <a:bodyPr/>
                    <a:lstStyle/>
                    <a:p>
                      <a:pPr marL="0" indent="0" algn="ctr">
                        <a:buFont typeface="Arial" pitchFamily="34" charset="0"/>
                        <a:buNone/>
                      </a:pPr>
                      <a:r>
                        <a:rPr lang="en-US" sz="1200" dirty="0" smtClean="0"/>
                        <a:t>Total Equity</a:t>
                      </a:r>
                      <a:endParaRPr lang="en-US" sz="1200" dirty="0"/>
                    </a:p>
                  </a:txBody>
                  <a:tcPr anchor="ctr">
                    <a:solidFill>
                      <a:schemeClr val="bg1"/>
                    </a:solidFill>
                  </a:tcPr>
                </a:tc>
                <a:tc rowSpan="2">
                  <a:txBody>
                    <a:bodyPr/>
                    <a:lstStyle/>
                    <a:p>
                      <a:pPr algn="ctr"/>
                      <a:r>
                        <a:rPr lang="en-US" sz="1800" b="0" i="0" kern="1200" dirty="0" smtClean="0">
                          <a:solidFill>
                            <a:schemeClr val="dk1"/>
                          </a:solidFill>
                          <a:effectLst/>
                          <a:latin typeface="+mn-lt"/>
                          <a:ea typeface="+mn-ea"/>
                          <a:cs typeface="+mn-cs"/>
                        </a:rPr>
                        <a:t>≥ 15 %</a:t>
                      </a:r>
                      <a:endParaRPr lang="en-US" sz="1200" dirty="0"/>
                    </a:p>
                  </a:txBody>
                  <a:tcPr anchor="ctr">
                    <a:solidFill>
                      <a:schemeClr val="bg1"/>
                    </a:solidFill>
                  </a:tcPr>
                </a:tc>
                <a:extLst>
                  <a:ext uri="{0D108BD9-81ED-4DB2-BD59-A6C34878D82A}">
                    <a16:rowId xmlns:a16="http://schemas.microsoft.com/office/drawing/2014/main" val="10001"/>
                  </a:ext>
                </a:extLst>
              </a:tr>
              <a:tr h="330200">
                <a:tc vMerge="1">
                  <a:txBody>
                    <a:bodyPr/>
                    <a:lstStyle/>
                    <a:p>
                      <a:pPr marL="0" indent="0" algn="ctr">
                        <a:buFont typeface="Arial" pitchFamily="34" charset="0"/>
                        <a:buNone/>
                      </a:pPr>
                      <a:endParaRPr lang="en-US" sz="1200" dirty="0"/>
                    </a:p>
                  </a:txBody>
                  <a:tcPr anchor="ctr"/>
                </a:tc>
                <a:tc>
                  <a:txBody>
                    <a:bodyPr/>
                    <a:lstStyle/>
                    <a:p>
                      <a:pPr marL="0" indent="0" algn="ctr">
                        <a:buFont typeface="Arial" pitchFamily="34" charset="0"/>
                        <a:buNone/>
                      </a:pPr>
                      <a:r>
                        <a:rPr lang="en-US" sz="1200" dirty="0" smtClean="0"/>
                        <a:t>Total Assets</a:t>
                      </a:r>
                      <a:endParaRPr lang="en-US" sz="1200" dirty="0"/>
                    </a:p>
                  </a:txBody>
                  <a:tcPr anchor="ctr">
                    <a:solidFill>
                      <a:schemeClr val="bg1"/>
                    </a:solidFill>
                  </a:tcPr>
                </a:tc>
                <a:tc vMerge="1">
                  <a:txBody>
                    <a:bodyPr/>
                    <a:lstStyle/>
                    <a:p>
                      <a:endParaRPr lang="en-US" sz="1200" dirty="0"/>
                    </a:p>
                  </a:txBody>
                  <a:tcPr anchor="ctr"/>
                </a:tc>
                <a:extLst>
                  <a:ext uri="{0D108BD9-81ED-4DB2-BD59-A6C34878D82A}">
                    <a16:rowId xmlns:a16="http://schemas.microsoft.com/office/drawing/2014/main" val="10002"/>
                  </a:ext>
                </a:extLst>
              </a:tr>
            </a:tbl>
          </a:graphicData>
        </a:graphic>
      </p:graphicFrame>
      <p:graphicFrame>
        <p:nvGraphicFramePr>
          <p:cNvPr id="35" name="Table 34"/>
          <p:cNvGraphicFramePr>
            <a:graphicFrameLocks noGrp="1"/>
          </p:cNvGraphicFramePr>
          <p:nvPr>
            <p:extLst>
              <p:ext uri="{D42A27DB-BD31-4B8C-83A1-F6EECF244321}">
                <p14:modId xmlns:p14="http://schemas.microsoft.com/office/powerpoint/2010/main" val="1441786196"/>
              </p:ext>
            </p:extLst>
          </p:nvPr>
        </p:nvGraphicFramePr>
        <p:xfrm>
          <a:off x="2209801" y="4521200"/>
          <a:ext cx="5181602" cy="1117600"/>
        </p:xfrm>
        <a:graphic>
          <a:graphicData uri="http://schemas.openxmlformats.org/drawingml/2006/table">
            <a:tbl>
              <a:tblPr firstRow="1" bandRow="1">
                <a:tableStyleId>{B301B821-A1FF-4177-AEE7-76D212191A09}</a:tableStyleId>
              </a:tblPr>
              <a:tblGrid>
                <a:gridCol w="1527910">
                  <a:extLst>
                    <a:ext uri="{9D8B030D-6E8A-4147-A177-3AD203B41FA5}">
                      <a16:colId xmlns:a16="http://schemas.microsoft.com/office/drawing/2014/main" val="20000"/>
                    </a:ext>
                  </a:extLst>
                </a:gridCol>
                <a:gridCol w="2391508">
                  <a:extLst>
                    <a:ext uri="{9D8B030D-6E8A-4147-A177-3AD203B41FA5}">
                      <a16:colId xmlns:a16="http://schemas.microsoft.com/office/drawing/2014/main" val="20001"/>
                    </a:ext>
                  </a:extLst>
                </a:gridCol>
                <a:gridCol w="1262184">
                  <a:extLst>
                    <a:ext uri="{9D8B030D-6E8A-4147-A177-3AD203B41FA5}">
                      <a16:colId xmlns:a16="http://schemas.microsoft.com/office/drawing/2014/main" val="20002"/>
                    </a:ext>
                  </a:extLst>
                </a:gridCol>
              </a:tblGrid>
              <a:tr h="330200">
                <a:tc gridSpan="3">
                  <a:txBody>
                    <a:bodyPr/>
                    <a:lstStyle/>
                    <a:p>
                      <a:pPr algn="ctr"/>
                      <a:r>
                        <a:rPr lang="en-US" sz="1400" dirty="0" smtClean="0">
                          <a:solidFill>
                            <a:sysClr val="windowText" lastClr="000000"/>
                          </a:solidFill>
                        </a:rPr>
                        <a:t>Liquidity</a:t>
                      </a:r>
                      <a:r>
                        <a:rPr lang="en-US" sz="1400" baseline="0" dirty="0" smtClean="0">
                          <a:solidFill>
                            <a:sysClr val="windowText" lastClr="000000"/>
                          </a:solidFill>
                        </a:rPr>
                        <a:t> Ratio</a:t>
                      </a:r>
                      <a:endParaRPr lang="en-US" sz="1400" dirty="0">
                        <a:solidFill>
                          <a:sysClr val="windowText" lastClr="000000"/>
                        </a:solidFill>
                      </a:endParaRPr>
                    </a:p>
                  </a:txBody>
                  <a:tcPr anchor="ctr">
                    <a:solidFill>
                      <a:srgbClr val="C6D9F1"/>
                    </a:solidFill>
                  </a:tcPr>
                </a:tc>
                <a:tc hMerge="1">
                  <a:txBody>
                    <a:bodyPr/>
                    <a:lstStyle/>
                    <a:p>
                      <a:pPr algn="ctr"/>
                      <a:endParaRPr lang="en-US" sz="1400" dirty="0"/>
                    </a:p>
                  </a:txBody>
                  <a:tcPr anchor="ctr"/>
                </a:tc>
                <a:tc hMerge="1">
                  <a:txBody>
                    <a:bodyPr/>
                    <a:lstStyle/>
                    <a:p>
                      <a:endParaRPr lang="en-US" dirty="0"/>
                    </a:p>
                  </a:txBody>
                  <a:tcPr/>
                </a:tc>
                <a:extLst>
                  <a:ext uri="{0D108BD9-81ED-4DB2-BD59-A6C34878D82A}">
                    <a16:rowId xmlns:a16="http://schemas.microsoft.com/office/drawing/2014/main" val="10000"/>
                  </a:ext>
                </a:extLst>
              </a:tr>
              <a:tr h="330200">
                <a:tc rowSpan="2">
                  <a:txBody>
                    <a:bodyPr/>
                    <a:lstStyle/>
                    <a:p>
                      <a:pPr marL="0" indent="0" algn="ctr">
                        <a:buFont typeface="Arial" pitchFamily="34" charset="0"/>
                        <a:buNone/>
                      </a:pPr>
                      <a:r>
                        <a:rPr lang="en-US" sz="1200" baseline="0" dirty="0" smtClean="0"/>
                        <a:t>Liquidity Ratio = </a:t>
                      </a:r>
                      <a:endParaRPr lang="en-US" sz="1200" dirty="0"/>
                    </a:p>
                  </a:txBody>
                  <a:tcPr anchor="ctr">
                    <a:solidFill>
                      <a:schemeClr val="bg1"/>
                    </a:solidFill>
                  </a:tcPr>
                </a:tc>
                <a:tc>
                  <a:txBody>
                    <a:bodyPr/>
                    <a:lstStyle/>
                    <a:p>
                      <a:pPr marL="0" indent="0" algn="ctr">
                        <a:buFont typeface="Arial" pitchFamily="34" charset="0"/>
                        <a:buNone/>
                      </a:pPr>
                      <a:r>
                        <a:rPr lang="en-US" sz="1200" dirty="0" smtClean="0"/>
                        <a:t>Cash in Hand + Cash in Bank</a:t>
                      </a:r>
                      <a:endParaRPr lang="en-US" sz="1200" dirty="0"/>
                    </a:p>
                  </a:txBody>
                  <a:tcPr anchor="ctr">
                    <a:solidFill>
                      <a:schemeClr val="bg1"/>
                    </a:solidFill>
                  </a:tcPr>
                </a:tc>
                <a:tc rowSpan="2">
                  <a:txBody>
                    <a:bodyPr/>
                    <a:lstStyle/>
                    <a:p>
                      <a:pPr algn="ctr"/>
                      <a:r>
                        <a:rPr lang="en-US" sz="1800" b="0" i="0" kern="1200" dirty="0" smtClean="0">
                          <a:solidFill>
                            <a:schemeClr val="dk1"/>
                          </a:solidFill>
                          <a:effectLst/>
                          <a:latin typeface="+mn-lt"/>
                          <a:ea typeface="+mn-ea"/>
                          <a:cs typeface="+mn-cs"/>
                        </a:rPr>
                        <a:t>≥ 30 %</a:t>
                      </a:r>
                      <a:endParaRPr lang="en-US" sz="1200" dirty="0"/>
                    </a:p>
                  </a:txBody>
                  <a:tcPr anchor="ctr">
                    <a:solidFill>
                      <a:schemeClr val="bg1"/>
                    </a:solidFill>
                  </a:tcPr>
                </a:tc>
                <a:extLst>
                  <a:ext uri="{0D108BD9-81ED-4DB2-BD59-A6C34878D82A}">
                    <a16:rowId xmlns:a16="http://schemas.microsoft.com/office/drawing/2014/main" val="10001"/>
                  </a:ext>
                </a:extLst>
              </a:tr>
              <a:tr h="330200">
                <a:tc vMerge="1">
                  <a:txBody>
                    <a:bodyPr/>
                    <a:lstStyle/>
                    <a:p>
                      <a:pPr marL="0" indent="0" algn="ctr">
                        <a:buFont typeface="Arial" pitchFamily="34" charset="0"/>
                        <a:buNone/>
                      </a:pPr>
                      <a:endParaRPr lang="en-US" sz="1200" dirty="0"/>
                    </a:p>
                  </a:txBody>
                  <a:tcPr anchor="ctr"/>
                </a:tc>
                <a:tc>
                  <a:txBody>
                    <a:bodyPr/>
                    <a:lstStyle/>
                    <a:p>
                      <a:pPr marL="0" indent="0" algn="ctr">
                        <a:buFont typeface="Arial" pitchFamily="34" charset="0"/>
                        <a:buNone/>
                      </a:pPr>
                      <a:r>
                        <a:rPr lang="en-US" sz="1200" dirty="0" smtClean="0"/>
                        <a:t>Total Voluntary Deposits Outstanding</a:t>
                      </a:r>
                      <a:endParaRPr lang="en-US" sz="1200" dirty="0"/>
                    </a:p>
                  </a:txBody>
                  <a:tcPr anchor="ctr">
                    <a:solidFill>
                      <a:schemeClr val="bg1"/>
                    </a:solidFill>
                  </a:tcPr>
                </a:tc>
                <a:tc vMerge="1">
                  <a:txBody>
                    <a:bodyPr/>
                    <a:lstStyle/>
                    <a:p>
                      <a:endParaRPr lang="en-US" sz="1200" dirty="0"/>
                    </a:p>
                  </a:txBody>
                  <a:tcPr anchor="ctr"/>
                </a:tc>
                <a:extLst>
                  <a:ext uri="{0D108BD9-81ED-4DB2-BD59-A6C34878D82A}">
                    <a16:rowId xmlns:a16="http://schemas.microsoft.com/office/drawing/2014/main" val="10002"/>
                  </a:ext>
                </a:extLst>
              </a:tr>
            </a:tbl>
          </a:graphicData>
        </a:graphic>
      </p:graphicFrame>
      <p:sp>
        <p:nvSpPr>
          <p:cNvPr id="10" name="TextBox 9"/>
          <p:cNvSpPr txBox="1"/>
          <p:nvPr/>
        </p:nvSpPr>
        <p:spPr>
          <a:xfrm>
            <a:off x="82550" y="6477000"/>
            <a:ext cx="7099300" cy="230832"/>
          </a:xfrm>
          <a:prstGeom prst="rect">
            <a:avLst/>
          </a:prstGeom>
          <a:noFill/>
          <a:ln>
            <a:noFill/>
          </a:ln>
        </p:spPr>
        <p:txBody>
          <a:bodyPr wrap="square" rtlCol="0">
            <a:spAutoFit/>
          </a:bodyPr>
          <a:lstStyle/>
          <a:p>
            <a:r>
              <a:rPr lang="en-US" sz="900" dirty="0" smtClean="0"/>
              <a:t>Source: In-depth interviews</a:t>
            </a:r>
            <a:endParaRPr lang="en-US" sz="900" dirty="0"/>
          </a:p>
        </p:txBody>
      </p:sp>
    </p:spTree>
    <p:extLst>
      <p:ext uri="{BB962C8B-B14F-4D97-AF65-F5344CB8AC3E}">
        <p14:creationId xmlns:p14="http://schemas.microsoft.com/office/powerpoint/2010/main" val="6774995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3" name="TextBox 2"/>
          <p:cNvSpPr txBox="1"/>
          <p:nvPr/>
        </p:nvSpPr>
        <p:spPr>
          <a:xfrm>
            <a:off x="82550" y="6477000"/>
            <a:ext cx="7099300" cy="230832"/>
          </a:xfrm>
          <a:prstGeom prst="rect">
            <a:avLst/>
          </a:prstGeom>
          <a:noFill/>
          <a:ln>
            <a:noFill/>
          </a:ln>
        </p:spPr>
        <p:txBody>
          <a:bodyPr wrap="square" rtlCol="0">
            <a:spAutoFit/>
          </a:bodyPr>
          <a:lstStyle/>
          <a:p>
            <a:r>
              <a:rPr lang="en-US" sz="900" dirty="0" smtClean="0"/>
              <a:t>Source: Financial Regulatory Department</a:t>
            </a:r>
            <a:endParaRPr lang="en-US" sz="900" dirty="0"/>
          </a:p>
        </p:txBody>
      </p:sp>
      <p:sp>
        <p:nvSpPr>
          <p:cNvPr id="4" name="TextBox 3"/>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Market Entry and Licensing</a:t>
            </a:r>
            <a:endParaRPr lang="en-US" sz="2400" dirty="0">
              <a:solidFill>
                <a:schemeClr val="tx2">
                  <a:lumMod val="50000"/>
                </a:schemeClr>
              </a:solidFill>
            </a:endParaRPr>
          </a:p>
        </p:txBody>
      </p:sp>
      <p:sp>
        <p:nvSpPr>
          <p:cNvPr id="5" name="TextBox 4"/>
          <p:cNvSpPr txBox="1"/>
          <p:nvPr/>
        </p:nvSpPr>
        <p:spPr>
          <a:xfrm>
            <a:off x="58057" y="997952"/>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Funding</a:t>
            </a:r>
            <a:endParaRPr lang="en-US" sz="1600" dirty="0">
              <a:solidFill>
                <a:schemeClr val="tx2">
                  <a:lumMod val="50000"/>
                </a:schemeClr>
              </a:solidFill>
            </a:endParaRPr>
          </a:p>
        </p:txBody>
      </p:sp>
      <p:sp>
        <p:nvSpPr>
          <p:cNvPr id="11" name="TextBox 7"/>
          <p:cNvSpPr txBox="1"/>
          <p:nvPr/>
        </p:nvSpPr>
        <p:spPr>
          <a:xfrm>
            <a:off x="304800" y="1447800"/>
            <a:ext cx="9296400" cy="1565878"/>
          </a:xfrm>
          <a:prstGeom prst="rect">
            <a:avLst/>
          </a:prstGeom>
          <a:noFill/>
        </p:spPr>
        <p:txBody>
          <a:bodyPr wrap="square" rtlCol="0">
            <a:spAutoFit/>
          </a:bodyPr>
          <a:lstStyle>
            <a:defPPr>
              <a:defRPr lang="en-US"/>
            </a:defPPr>
            <a:lvl1pPr algn="l" rtl="0" fontAlgn="base">
              <a:spcBef>
                <a:spcPct val="0"/>
              </a:spcBef>
              <a:spcAft>
                <a:spcPct val="0"/>
              </a:spcAft>
              <a:defRPr kern="1200">
                <a:solidFill>
                  <a:schemeClr val="tx1"/>
                </a:solidFill>
                <a:latin typeface="Calibri" pitchFamily="34" charset="0"/>
                <a:ea typeface="+mn-ea"/>
                <a:cs typeface="Arial" charset="0"/>
              </a:defRPr>
            </a:lvl1pPr>
            <a:lvl2pPr marL="457200" algn="l" rtl="0" fontAlgn="base">
              <a:spcBef>
                <a:spcPct val="0"/>
              </a:spcBef>
              <a:spcAft>
                <a:spcPct val="0"/>
              </a:spcAft>
              <a:defRPr kern="1200">
                <a:solidFill>
                  <a:schemeClr val="tx1"/>
                </a:solidFill>
                <a:latin typeface="Calibri" pitchFamily="34" charset="0"/>
                <a:ea typeface="+mn-ea"/>
                <a:cs typeface="Arial" charset="0"/>
              </a:defRPr>
            </a:lvl2pPr>
            <a:lvl3pPr marL="914400" algn="l" rtl="0" fontAlgn="base">
              <a:spcBef>
                <a:spcPct val="0"/>
              </a:spcBef>
              <a:spcAft>
                <a:spcPct val="0"/>
              </a:spcAft>
              <a:defRPr kern="1200">
                <a:solidFill>
                  <a:schemeClr val="tx1"/>
                </a:solidFill>
                <a:latin typeface="Calibri" pitchFamily="34" charset="0"/>
                <a:ea typeface="+mn-ea"/>
                <a:cs typeface="Arial" charset="0"/>
              </a:defRPr>
            </a:lvl3pPr>
            <a:lvl4pPr marL="1371600" algn="l" rtl="0" fontAlgn="base">
              <a:spcBef>
                <a:spcPct val="0"/>
              </a:spcBef>
              <a:spcAft>
                <a:spcPct val="0"/>
              </a:spcAft>
              <a:defRPr kern="1200">
                <a:solidFill>
                  <a:schemeClr val="tx1"/>
                </a:solidFill>
                <a:latin typeface="Calibri" pitchFamily="34" charset="0"/>
                <a:ea typeface="+mn-ea"/>
                <a:cs typeface="Arial" charset="0"/>
              </a:defRPr>
            </a:lvl4pPr>
            <a:lvl5pPr marL="1828800" algn="l" rtl="0" fontAlgn="base">
              <a:spcBef>
                <a:spcPct val="0"/>
              </a:spcBef>
              <a:spcAft>
                <a:spcPct val="0"/>
              </a:spcAft>
              <a:defRPr kern="1200">
                <a:solidFill>
                  <a:schemeClr val="tx1"/>
                </a:solidFill>
                <a:latin typeface="Calibri" pitchFamily="34" charset="0"/>
                <a:ea typeface="+mn-ea"/>
                <a:cs typeface="Arial" charset="0"/>
              </a:defRPr>
            </a:lvl5pPr>
            <a:lvl6pPr marL="2286000" algn="l" defTabSz="914400" rtl="0" eaLnBrk="1" latinLnBrk="0" hangingPunct="1">
              <a:defRPr kern="1200">
                <a:solidFill>
                  <a:schemeClr val="tx1"/>
                </a:solidFill>
                <a:latin typeface="Calibri" pitchFamily="34" charset="0"/>
                <a:ea typeface="+mn-ea"/>
                <a:cs typeface="Arial" charset="0"/>
              </a:defRPr>
            </a:lvl6pPr>
            <a:lvl7pPr marL="2743200" algn="l" defTabSz="914400" rtl="0" eaLnBrk="1" latinLnBrk="0" hangingPunct="1">
              <a:defRPr kern="1200">
                <a:solidFill>
                  <a:schemeClr val="tx1"/>
                </a:solidFill>
                <a:latin typeface="Calibri" pitchFamily="34" charset="0"/>
                <a:ea typeface="+mn-ea"/>
                <a:cs typeface="Arial" charset="0"/>
              </a:defRPr>
            </a:lvl7pPr>
            <a:lvl8pPr marL="3200400" algn="l" defTabSz="914400" rtl="0" eaLnBrk="1" latinLnBrk="0" hangingPunct="1">
              <a:defRPr kern="1200">
                <a:solidFill>
                  <a:schemeClr val="tx1"/>
                </a:solidFill>
                <a:latin typeface="Calibri" pitchFamily="34" charset="0"/>
                <a:ea typeface="+mn-ea"/>
                <a:cs typeface="Arial" charset="0"/>
              </a:defRPr>
            </a:lvl8pPr>
            <a:lvl9pPr marL="3657600" algn="l" defTabSz="914400" rtl="0" eaLnBrk="1" latinLnBrk="0" hangingPunct="1">
              <a:defRPr kern="1200">
                <a:solidFill>
                  <a:schemeClr val="tx1"/>
                </a:solidFill>
                <a:latin typeface="Calibri" pitchFamily="34" charset="0"/>
                <a:ea typeface="+mn-ea"/>
                <a:cs typeface="Arial" charset="0"/>
              </a:defRPr>
            </a:lvl9pPr>
          </a:lstStyle>
          <a:p>
            <a:pPr marL="285750" indent="-285750" algn="just">
              <a:lnSpc>
                <a:spcPct val="114000"/>
              </a:lnSpc>
              <a:buFont typeface="Arial" pitchFamily="34" charset="0"/>
              <a:buChar char="•"/>
            </a:pPr>
            <a:r>
              <a:rPr lang="en-US" sz="1200" dirty="0" smtClean="0"/>
              <a:t>Almost all MFIs in Myanmar are 100% equity funded from shareholders or their parent companies.</a:t>
            </a:r>
          </a:p>
          <a:p>
            <a:pPr marL="285750" indent="-285750" algn="just">
              <a:lnSpc>
                <a:spcPct val="114000"/>
              </a:lnSpc>
              <a:buFont typeface="Arial" pitchFamily="34" charset="0"/>
              <a:buChar char="•"/>
            </a:pPr>
            <a:r>
              <a:rPr lang="en-US" sz="1200" dirty="0" smtClean="0">
                <a:solidFill>
                  <a:schemeClr val="tx1">
                    <a:lumMod val="95000"/>
                    <a:lumOff val="5000"/>
                  </a:schemeClr>
                </a:solidFill>
              </a:rPr>
              <a:t>Previously, according to the microfinance law, a local MFI can only borrow funds from local bank which is Myanmar Economic Bank, a state-owned bank, however; due to obscure vision of MEB on Microfinance sector, the process of lending funds from local bank is unknown.</a:t>
            </a:r>
          </a:p>
          <a:p>
            <a:pPr marL="285750" indent="-285750" algn="just">
              <a:lnSpc>
                <a:spcPct val="114000"/>
              </a:lnSpc>
              <a:buFont typeface="Arial" pitchFamily="34" charset="0"/>
              <a:buChar char="•"/>
            </a:pPr>
            <a:r>
              <a:rPr lang="en-US" sz="1200" dirty="0" smtClean="0"/>
              <a:t>With the intention of creating more funding sources for MFIs, the Central Bank of Myanmar has recently enacted a regulation which allows Myanmar Microfinance Bank to finance MFIs in the form of a policy bank dedicated to the development of the MFIs rather than a commercial bank.</a:t>
            </a:r>
          </a:p>
          <a:p>
            <a:pPr marL="285750" indent="-285750" algn="just">
              <a:lnSpc>
                <a:spcPct val="114000"/>
              </a:lnSpc>
              <a:buFont typeface="Arial" pitchFamily="34" charset="0"/>
              <a:buChar char="•"/>
            </a:pPr>
            <a:r>
              <a:rPr lang="en-US" sz="1200" dirty="0" smtClean="0"/>
              <a:t>The financial regulatory department of Myanmar has set MFI debt financing not to exceed more than Debt to Equity ratio of 5:1.</a:t>
            </a:r>
          </a:p>
        </p:txBody>
      </p:sp>
      <p:graphicFrame>
        <p:nvGraphicFramePr>
          <p:cNvPr id="12" name="Table 11"/>
          <p:cNvGraphicFramePr>
            <a:graphicFrameLocks noGrp="1"/>
          </p:cNvGraphicFramePr>
          <p:nvPr>
            <p:extLst>
              <p:ext uri="{D42A27DB-BD31-4B8C-83A1-F6EECF244321}">
                <p14:modId xmlns:p14="http://schemas.microsoft.com/office/powerpoint/2010/main" val="2021820949"/>
              </p:ext>
            </p:extLst>
          </p:nvPr>
        </p:nvGraphicFramePr>
        <p:xfrm>
          <a:off x="609601" y="3200402"/>
          <a:ext cx="8670925" cy="2802337"/>
        </p:xfrm>
        <a:graphic>
          <a:graphicData uri="http://schemas.openxmlformats.org/drawingml/2006/table">
            <a:tbl>
              <a:tblPr firstRow="1" bandRow="1">
                <a:tableStyleId>{5C22544A-7EE6-4342-B048-85BDC9FD1C3A}</a:tableStyleId>
              </a:tblPr>
              <a:tblGrid>
                <a:gridCol w="1579943">
                  <a:extLst>
                    <a:ext uri="{9D8B030D-6E8A-4147-A177-3AD203B41FA5}">
                      <a16:colId xmlns:a16="http://schemas.microsoft.com/office/drawing/2014/main" val="20000"/>
                    </a:ext>
                  </a:extLst>
                </a:gridCol>
                <a:gridCol w="7090982">
                  <a:extLst>
                    <a:ext uri="{9D8B030D-6E8A-4147-A177-3AD203B41FA5}">
                      <a16:colId xmlns:a16="http://schemas.microsoft.com/office/drawing/2014/main" val="20001"/>
                    </a:ext>
                  </a:extLst>
                </a:gridCol>
              </a:tblGrid>
              <a:tr h="942585">
                <a:tc>
                  <a:txBody>
                    <a:bodyPr/>
                    <a:lstStyle/>
                    <a:p>
                      <a:pPr algn="ctr"/>
                      <a:r>
                        <a:rPr lang="en-US" sz="1400" b="1" dirty="0" smtClean="0">
                          <a:solidFill>
                            <a:schemeClr val="tx1"/>
                          </a:solidFill>
                        </a:rPr>
                        <a:t>Local</a:t>
                      </a:r>
                      <a:endParaRPr lang="en-US" sz="1400" b="1" dirty="0">
                        <a:solidFill>
                          <a:schemeClr val="tx1"/>
                        </a:solidFill>
                      </a:endParaRPr>
                    </a:p>
                  </a:txBody>
                  <a:tcPr anchor="ctr">
                    <a:solidFill>
                      <a:schemeClr val="tx2">
                        <a:lumMod val="20000"/>
                        <a:lumOff val="80000"/>
                      </a:schemeClr>
                    </a:solidFill>
                  </a:tcPr>
                </a:tc>
                <a:tc>
                  <a:txBody>
                    <a:bodyPr/>
                    <a:lstStyle/>
                    <a:p>
                      <a:pPr marL="285750" indent="-285750">
                        <a:lnSpc>
                          <a:spcPct val="114000"/>
                        </a:lnSpc>
                        <a:buFont typeface="Arial" pitchFamily="34" charset="0"/>
                        <a:buChar char="•"/>
                      </a:pPr>
                      <a:r>
                        <a:rPr lang="en-US" sz="1200" b="0" dirty="0" smtClean="0">
                          <a:solidFill>
                            <a:schemeClr val="tx1"/>
                          </a:solidFill>
                        </a:rPr>
                        <a:t>Local</a:t>
                      </a:r>
                      <a:r>
                        <a:rPr lang="en-US" sz="1200" b="0" baseline="0" dirty="0" smtClean="0">
                          <a:solidFill>
                            <a:schemeClr val="tx1"/>
                          </a:solidFill>
                        </a:rPr>
                        <a:t> microfinance institutions are restricted to borrow from abroad though they can receive funding from international donors and non-profit organizations.</a:t>
                      </a:r>
                    </a:p>
                    <a:p>
                      <a:pPr marL="285750" indent="-285750">
                        <a:lnSpc>
                          <a:spcPct val="114000"/>
                        </a:lnSpc>
                        <a:buFont typeface="Arial" pitchFamily="34" charset="0"/>
                        <a:buChar char="•"/>
                      </a:pPr>
                      <a:r>
                        <a:rPr lang="en-US" sz="1200" b="0" baseline="0" dirty="0" smtClean="0">
                          <a:solidFill>
                            <a:schemeClr val="tx1"/>
                          </a:solidFill>
                        </a:rPr>
                        <a:t>Otherwise, local microfinance institutions are only able to borrow from state owned Myanmar Economic Bank and Myanmar Microfinance Bank.</a:t>
                      </a:r>
                    </a:p>
                  </a:txBody>
                  <a:tcPr anchor="ctr">
                    <a:solidFill>
                      <a:schemeClr val="tx2">
                        <a:lumMod val="20000"/>
                        <a:lumOff val="80000"/>
                      </a:schemeClr>
                    </a:solidFill>
                  </a:tcPr>
                </a:tc>
                <a:extLst>
                  <a:ext uri="{0D108BD9-81ED-4DB2-BD59-A6C34878D82A}">
                    <a16:rowId xmlns:a16="http://schemas.microsoft.com/office/drawing/2014/main" val="10000"/>
                  </a:ext>
                </a:extLst>
              </a:tr>
              <a:tr h="733121">
                <a:tc>
                  <a:txBody>
                    <a:bodyPr/>
                    <a:lstStyle/>
                    <a:p>
                      <a:pPr algn="ctr"/>
                      <a:r>
                        <a:rPr lang="en-US" sz="1400" b="1" dirty="0" smtClean="0"/>
                        <a:t>Foreign</a:t>
                      </a:r>
                      <a:endParaRPr lang="en-US" sz="1400" b="1" dirty="0"/>
                    </a:p>
                  </a:txBody>
                  <a:tcPr anchor="ctr">
                    <a:solidFill>
                      <a:schemeClr val="bg1">
                        <a:lumMod val="95000"/>
                      </a:schemeClr>
                    </a:solidFill>
                  </a:tcPr>
                </a:tc>
                <a:tc>
                  <a:txBody>
                    <a:bodyPr/>
                    <a:lstStyle/>
                    <a:p>
                      <a:pPr marL="285750" indent="-285750">
                        <a:lnSpc>
                          <a:spcPct val="114000"/>
                        </a:lnSpc>
                        <a:buFont typeface="Arial" pitchFamily="34" charset="0"/>
                        <a:buChar char="•"/>
                      </a:pPr>
                      <a:r>
                        <a:rPr lang="en-US" sz="1200" dirty="0" smtClean="0">
                          <a:solidFill>
                            <a:schemeClr val="tx1"/>
                          </a:solidFill>
                        </a:rPr>
                        <a:t>Foreign</a:t>
                      </a:r>
                      <a:r>
                        <a:rPr lang="en-US" sz="1200" baseline="0" dirty="0" smtClean="0">
                          <a:solidFill>
                            <a:schemeClr val="tx1"/>
                          </a:solidFill>
                        </a:rPr>
                        <a:t> microfinance institutions operating in Myanmar can only borrow from abroad financial institution and are restricted to borrow from local lending institutions.</a:t>
                      </a:r>
                    </a:p>
                    <a:p>
                      <a:pPr marL="285750" indent="-285750">
                        <a:lnSpc>
                          <a:spcPct val="114000"/>
                        </a:lnSpc>
                        <a:buFont typeface="Arial" pitchFamily="34" charset="0"/>
                        <a:buChar char="•"/>
                      </a:pPr>
                      <a:r>
                        <a:rPr lang="en-US" sz="1200" baseline="0" dirty="0" smtClean="0">
                          <a:solidFill>
                            <a:schemeClr val="tx1"/>
                          </a:solidFill>
                        </a:rPr>
                        <a:t>The limitation amount for borrowing from abroad is set at 3 million USD.</a:t>
                      </a:r>
                    </a:p>
                    <a:p>
                      <a:pPr marL="285750" indent="-285750">
                        <a:lnSpc>
                          <a:spcPct val="114000"/>
                        </a:lnSpc>
                        <a:buFont typeface="Arial" pitchFamily="34" charset="0"/>
                        <a:buChar char="•"/>
                      </a:pPr>
                      <a:r>
                        <a:rPr lang="en-US" sz="1200" baseline="0" dirty="0" smtClean="0">
                          <a:solidFill>
                            <a:schemeClr val="tx1"/>
                          </a:solidFill>
                        </a:rPr>
                        <a:t>Although they are allowed to receive funding of up to USD 3 million, the debt to equity ratio is to be kept at 5:1.</a:t>
                      </a:r>
                      <a:endParaRPr lang="en-US" sz="1200" dirty="0">
                        <a:solidFill>
                          <a:schemeClr val="tx1"/>
                        </a:solidFill>
                      </a:endParaRPr>
                    </a:p>
                  </a:txBody>
                  <a:tcPr anchor="ctr">
                    <a:solidFill>
                      <a:schemeClr val="bg1">
                        <a:lumMod val="95000"/>
                      </a:schemeClr>
                    </a:solidFill>
                  </a:tcPr>
                </a:tc>
                <a:extLst>
                  <a:ext uri="{0D108BD9-81ED-4DB2-BD59-A6C34878D82A}">
                    <a16:rowId xmlns:a16="http://schemas.microsoft.com/office/drawing/2014/main" val="10001"/>
                  </a:ext>
                </a:extLst>
              </a:tr>
              <a:tr h="725959">
                <a:tc>
                  <a:txBody>
                    <a:bodyPr/>
                    <a:lstStyle/>
                    <a:p>
                      <a:pPr algn="ctr"/>
                      <a:r>
                        <a:rPr lang="en-US" sz="1400" b="1" dirty="0" smtClean="0"/>
                        <a:t>Joint</a:t>
                      </a:r>
                      <a:r>
                        <a:rPr lang="en-US" sz="1400" b="1" baseline="0" dirty="0" smtClean="0"/>
                        <a:t> Venture</a:t>
                      </a:r>
                      <a:endParaRPr lang="en-US" sz="1400" b="1" dirty="0"/>
                    </a:p>
                  </a:txBody>
                  <a:tcPr anchor="ctr">
                    <a:solidFill>
                      <a:schemeClr val="tx2">
                        <a:lumMod val="20000"/>
                        <a:lumOff val="80000"/>
                      </a:schemeClr>
                    </a:solidFill>
                  </a:tcPr>
                </a:tc>
                <a:tc>
                  <a:txBody>
                    <a:bodyPr/>
                    <a:lstStyle/>
                    <a:p>
                      <a:pPr marL="285750" indent="-285750">
                        <a:lnSpc>
                          <a:spcPct val="114000"/>
                        </a:lnSpc>
                        <a:buFont typeface="Arial" pitchFamily="34" charset="0"/>
                        <a:buChar char="•"/>
                      </a:pPr>
                      <a:r>
                        <a:rPr lang="en-US" sz="1200" dirty="0" smtClean="0"/>
                        <a:t>Joint venture firms are able</a:t>
                      </a:r>
                      <a:r>
                        <a:rPr lang="en-US" sz="1200" baseline="0" dirty="0" smtClean="0"/>
                        <a:t> to attain both sources, from local banks as well as foreign sources.</a:t>
                      </a:r>
                      <a:endParaRPr lang="en-US" sz="1200" dirty="0"/>
                    </a:p>
                  </a:txBody>
                  <a:tcPr anchor="ctr">
                    <a:solidFill>
                      <a:schemeClr val="tx2">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8199894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7067" y="3992899"/>
            <a:ext cx="9440334" cy="2407903"/>
          </a:xfrm>
          <a:prstGeom prst="rect">
            <a:avLst/>
          </a:prstGeom>
          <a:noFill/>
        </p:spPr>
        <p:txBody>
          <a:bodyPr wrap="square" rtlCol="0">
            <a:spAutoFit/>
          </a:bodyPr>
          <a:lstStyle/>
          <a:p>
            <a:pPr marL="171450" indent="-171450" algn="just">
              <a:lnSpc>
                <a:spcPct val="114000"/>
              </a:lnSpc>
              <a:buFont typeface="Arial" pitchFamily="34" charset="0"/>
              <a:buChar char="•"/>
            </a:pPr>
            <a:r>
              <a:rPr lang="en-US" sz="1200" dirty="0" smtClean="0">
                <a:solidFill>
                  <a:prstClr val="black"/>
                </a:solidFill>
              </a:rPr>
              <a:t>Some of the firms are constraint to serving limited number of clients since financial restraints hold them back from performing their full potential by satisfying clients’ demand. This, in turn, creates opportunities for other firms to enter the market.</a:t>
            </a:r>
          </a:p>
          <a:p>
            <a:pPr marL="171450" indent="-171450" algn="just">
              <a:lnSpc>
                <a:spcPct val="114000"/>
              </a:lnSpc>
              <a:buFont typeface="Arial" pitchFamily="34" charset="0"/>
              <a:buChar char="•"/>
            </a:pPr>
            <a:r>
              <a:rPr lang="en-US" sz="1200" dirty="0"/>
              <a:t>Since all the co-operatives </a:t>
            </a:r>
            <a:r>
              <a:rPr lang="en-US" sz="1200" dirty="0" smtClean="0"/>
              <a:t>fall </a:t>
            </a:r>
            <a:r>
              <a:rPr lang="en-US" sz="1200" dirty="0"/>
              <a:t>under Ministry of Co-operatives and effected by co-operative law, the licensed co-operative MFIs has to abide by both the Co-operative </a:t>
            </a:r>
            <a:r>
              <a:rPr lang="en-US" sz="1200" dirty="0" smtClean="0"/>
              <a:t>Law </a:t>
            </a:r>
            <a:r>
              <a:rPr lang="en-US" sz="1200" dirty="0"/>
              <a:t>and Microfinance </a:t>
            </a:r>
            <a:r>
              <a:rPr lang="en-US" sz="1200" dirty="0" smtClean="0"/>
              <a:t>Law</a:t>
            </a:r>
            <a:r>
              <a:rPr lang="en-US" sz="1200" dirty="0"/>
              <a:t>. However, since there are some difficulties in abiding the two laws at the same time, some of the co-operatives decide not to get the MFI license. Co-operatives have been </a:t>
            </a:r>
            <a:r>
              <a:rPr lang="en-US" sz="1200" dirty="0" smtClean="0"/>
              <a:t>doing </a:t>
            </a:r>
            <a:r>
              <a:rPr lang="en-US" sz="1200" dirty="0"/>
              <a:t>microfinance business since before the Microfinance </a:t>
            </a:r>
            <a:r>
              <a:rPr lang="en-US" sz="1200" dirty="0" smtClean="0"/>
              <a:t>Law </a:t>
            </a:r>
            <a:r>
              <a:rPr lang="en-US" sz="1200" dirty="0"/>
              <a:t>due to their original nature as a co-operative and therefore, the unlicensed co-operatives are not necessary to comply with the Microfinance law.</a:t>
            </a:r>
          </a:p>
          <a:p>
            <a:pPr marL="171450" indent="-171450" algn="just">
              <a:lnSpc>
                <a:spcPct val="114000"/>
              </a:lnSpc>
              <a:buFont typeface="Arial" pitchFamily="34" charset="0"/>
              <a:buChar char="•"/>
            </a:pPr>
            <a:r>
              <a:rPr lang="en-US" sz="1200" dirty="0" smtClean="0">
                <a:solidFill>
                  <a:prstClr val="black"/>
                </a:solidFill>
              </a:rPr>
              <a:t>According to primary sources, approximately 20% of the total MFIs are not operating as an MFI in which those institutions acquired license just to cover up their pawn shops or informal lending practice. </a:t>
            </a:r>
          </a:p>
          <a:p>
            <a:pPr marL="171450" indent="-171450" algn="just">
              <a:lnSpc>
                <a:spcPct val="114000"/>
              </a:lnSpc>
              <a:buFont typeface="Arial" pitchFamily="34" charset="0"/>
              <a:buChar char="•"/>
            </a:pPr>
            <a:r>
              <a:rPr lang="en-US" sz="1200" dirty="0" smtClean="0">
                <a:solidFill>
                  <a:prstClr val="black"/>
                </a:solidFill>
              </a:rPr>
              <a:t>In addition, small-sized local MFIs encounter difficulty in expanding their business across regions due to limited funding capacity and lack of information system and management capabilities to handle more loans compared to some strong local MFIs with corporate background and other Foreign MFIs.</a:t>
            </a:r>
          </a:p>
        </p:txBody>
      </p:sp>
      <p:sp>
        <p:nvSpPr>
          <p:cNvPr id="8" name="Text Box 3"/>
          <p:cNvSpPr txBox="1">
            <a:spLocks noChangeArrowheads="1"/>
          </p:cNvSpPr>
          <p:nvPr/>
        </p:nvSpPr>
        <p:spPr bwMode="auto">
          <a:xfrm>
            <a:off x="4075" y="2"/>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1: Myanmar Microfinance Market</a:t>
            </a:r>
          </a:p>
        </p:txBody>
      </p:sp>
      <p:sp>
        <p:nvSpPr>
          <p:cNvPr id="9" name="TextBox 8"/>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Overview about Myanmar Microfinance</a:t>
            </a:r>
            <a:endParaRPr lang="en-US" sz="2400" dirty="0">
              <a:solidFill>
                <a:schemeClr val="tx2">
                  <a:lumMod val="50000"/>
                </a:schemeClr>
              </a:solidFill>
            </a:endParaRPr>
          </a:p>
        </p:txBody>
      </p:sp>
      <p:graphicFrame>
        <p:nvGraphicFramePr>
          <p:cNvPr id="5" name="Chart 4"/>
          <p:cNvGraphicFramePr/>
          <p:nvPr>
            <p:extLst>
              <p:ext uri="{D42A27DB-BD31-4B8C-83A1-F6EECF244321}">
                <p14:modId xmlns:p14="http://schemas.microsoft.com/office/powerpoint/2010/main" val="1437627599"/>
              </p:ext>
            </p:extLst>
          </p:nvPr>
        </p:nvGraphicFramePr>
        <p:xfrm>
          <a:off x="2209799" y="1852375"/>
          <a:ext cx="5638800" cy="2140523"/>
        </p:xfrm>
        <a:graphic>
          <a:graphicData uri="http://schemas.openxmlformats.org/drawingml/2006/chart">
            <c:chart xmlns:c="http://schemas.openxmlformats.org/drawingml/2006/chart" xmlns:r="http://schemas.openxmlformats.org/officeDocument/2006/relationships" r:id="rId2"/>
          </a:graphicData>
        </a:graphic>
      </p:graphicFrame>
      <p:sp>
        <p:nvSpPr>
          <p:cNvPr id="11" name="TextBox 10"/>
          <p:cNvSpPr txBox="1"/>
          <p:nvPr/>
        </p:nvSpPr>
        <p:spPr>
          <a:xfrm>
            <a:off x="237066" y="1295402"/>
            <a:ext cx="9440334" cy="646331"/>
          </a:xfrm>
          <a:prstGeom prst="rect">
            <a:avLst/>
          </a:prstGeom>
          <a:noFill/>
        </p:spPr>
        <p:txBody>
          <a:bodyPr wrap="square" rtlCol="0">
            <a:spAutoFit/>
          </a:bodyPr>
          <a:lstStyle/>
          <a:p>
            <a:pPr algn="just"/>
            <a:r>
              <a:rPr lang="en-US" sz="1200" b="1" i="1" dirty="0">
                <a:solidFill>
                  <a:prstClr val="black"/>
                </a:solidFill>
              </a:rPr>
              <a:t>The nascent microfinance market in Myanmar shows great promise to </a:t>
            </a:r>
            <a:r>
              <a:rPr lang="en-US" sz="1200" b="1" i="1" dirty="0" smtClean="0">
                <a:solidFill>
                  <a:prstClr val="black"/>
                </a:solidFill>
              </a:rPr>
              <a:t>companies looking </a:t>
            </a:r>
            <a:r>
              <a:rPr lang="en-US" sz="1200" b="1" i="1" dirty="0">
                <a:solidFill>
                  <a:prstClr val="black"/>
                </a:solidFill>
              </a:rPr>
              <a:t>to enter the Myanmar </a:t>
            </a:r>
            <a:r>
              <a:rPr lang="en-US" sz="1200" b="1" i="1" dirty="0" smtClean="0">
                <a:solidFill>
                  <a:prstClr val="black"/>
                </a:solidFill>
              </a:rPr>
              <a:t>market. Although the market is very fragmented with many MFIs, very few firms are operating at large scale. Most of the firms are operating with loan outstanding of less than 40,000,000 MMK.</a:t>
            </a:r>
            <a:endParaRPr lang="en-US" sz="1200" b="1" i="1" dirty="0">
              <a:solidFill>
                <a:prstClr val="black"/>
              </a:solidFill>
            </a:endParaRPr>
          </a:p>
        </p:txBody>
      </p:sp>
      <p:sp>
        <p:nvSpPr>
          <p:cNvPr id="12" name="TextBox 11"/>
          <p:cNvSpPr txBox="1"/>
          <p:nvPr/>
        </p:nvSpPr>
        <p:spPr>
          <a:xfrm>
            <a:off x="76200" y="990600"/>
            <a:ext cx="9137650" cy="338554"/>
          </a:xfrm>
          <a:prstGeom prst="rect">
            <a:avLst/>
          </a:prstGeom>
          <a:noFill/>
          <a:ln w="28575">
            <a:noFill/>
          </a:ln>
        </p:spPr>
        <p:txBody>
          <a:bodyPr wrap="square" rtlCol="0">
            <a:spAutoFit/>
          </a:bodyPr>
          <a:lstStyle/>
          <a:p>
            <a:r>
              <a:rPr lang="en-US" altLang="ja-JP" sz="1600" dirty="0" smtClean="0">
                <a:solidFill>
                  <a:schemeClr val="tx2">
                    <a:lumMod val="50000"/>
                  </a:schemeClr>
                </a:solidFill>
              </a:rPr>
              <a:t>Number of MFIs</a:t>
            </a:r>
            <a:endParaRPr lang="en-US" sz="1600" dirty="0">
              <a:solidFill>
                <a:schemeClr val="tx2">
                  <a:lumMod val="50000"/>
                </a:schemeClr>
              </a:solidFill>
            </a:endParaRPr>
          </a:p>
        </p:txBody>
      </p:sp>
      <p:sp>
        <p:nvSpPr>
          <p:cNvPr id="10" name="TextBox 9"/>
          <p:cNvSpPr txBox="1"/>
          <p:nvPr/>
        </p:nvSpPr>
        <p:spPr>
          <a:xfrm>
            <a:off x="82550" y="6477000"/>
            <a:ext cx="7099300" cy="230832"/>
          </a:xfrm>
          <a:prstGeom prst="rect">
            <a:avLst/>
          </a:prstGeom>
          <a:noFill/>
          <a:ln>
            <a:noFill/>
          </a:ln>
        </p:spPr>
        <p:txBody>
          <a:bodyPr wrap="square" rtlCol="0">
            <a:spAutoFit/>
          </a:bodyPr>
          <a:lstStyle/>
          <a:p>
            <a:r>
              <a:rPr lang="en-US" sz="900" dirty="0" smtClean="0"/>
              <a:t>Source: Financial Regulatory Department</a:t>
            </a:r>
            <a:endParaRPr lang="en-US" sz="900" dirty="0"/>
          </a:p>
        </p:txBody>
      </p:sp>
    </p:spTree>
    <p:extLst>
      <p:ext uri="{BB962C8B-B14F-4D97-AF65-F5344CB8AC3E}">
        <p14:creationId xmlns:p14="http://schemas.microsoft.com/office/powerpoint/2010/main" val="33196856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6: Market Entry and Licensing</a:t>
            </a:r>
          </a:p>
        </p:txBody>
      </p:sp>
      <p:sp>
        <p:nvSpPr>
          <p:cNvPr id="4" name="TextBox 3"/>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Market Entry and Licensing</a:t>
            </a:r>
            <a:endParaRPr lang="en-US" sz="2400" dirty="0">
              <a:solidFill>
                <a:srgbClr val="1F497D">
                  <a:lumMod val="50000"/>
                </a:srgbClr>
              </a:solidFill>
            </a:endParaRPr>
          </a:p>
        </p:txBody>
      </p:sp>
      <p:sp>
        <p:nvSpPr>
          <p:cNvPr id="7" name="TextBox 6"/>
          <p:cNvSpPr txBox="1"/>
          <p:nvPr/>
        </p:nvSpPr>
        <p:spPr>
          <a:xfrm>
            <a:off x="228599" y="1600200"/>
            <a:ext cx="9363075" cy="513346"/>
          </a:xfrm>
          <a:prstGeom prst="rect">
            <a:avLst/>
          </a:prstGeom>
          <a:noFill/>
        </p:spPr>
        <p:txBody>
          <a:bodyPr wrap="square" rtlCol="0">
            <a:spAutoFit/>
          </a:bodyPr>
          <a:lstStyle/>
          <a:p>
            <a:pPr algn="just">
              <a:lnSpc>
                <a:spcPct val="114000"/>
              </a:lnSpc>
            </a:pPr>
            <a:r>
              <a:rPr lang="en-US" sz="1200" dirty="0" smtClean="0">
                <a:solidFill>
                  <a:prstClr val="black"/>
                </a:solidFill>
              </a:rPr>
              <a:t>Since there is no regulation specifically drafted for payday loan at the moment, microfinance License is the most appropriate for a newcomer to enter the payday loan market in Myanmar for the following advantages.</a:t>
            </a:r>
          </a:p>
        </p:txBody>
      </p:sp>
      <p:grpSp>
        <p:nvGrpSpPr>
          <p:cNvPr id="21" name="Group 20"/>
          <p:cNvGrpSpPr/>
          <p:nvPr/>
        </p:nvGrpSpPr>
        <p:grpSpPr>
          <a:xfrm>
            <a:off x="304800" y="2133600"/>
            <a:ext cx="9296400" cy="4038600"/>
            <a:chOff x="457200" y="2057400"/>
            <a:chExt cx="9296400" cy="4038600"/>
          </a:xfrm>
        </p:grpSpPr>
        <p:grpSp>
          <p:nvGrpSpPr>
            <p:cNvPr id="10" name="Group 9"/>
            <p:cNvGrpSpPr/>
            <p:nvPr/>
          </p:nvGrpSpPr>
          <p:grpSpPr>
            <a:xfrm>
              <a:off x="457200" y="2057400"/>
              <a:ext cx="2057400" cy="4038600"/>
              <a:chOff x="685800" y="2057400"/>
              <a:chExt cx="2057400" cy="4038600"/>
            </a:xfrm>
            <a:solidFill>
              <a:schemeClr val="accent3">
                <a:lumMod val="20000"/>
                <a:lumOff val="80000"/>
              </a:schemeClr>
            </a:solidFill>
          </p:grpSpPr>
          <p:sp>
            <p:nvSpPr>
              <p:cNvPr id="8" name="Rectangle 7"/>
              <p:cNvSpPr/>
              <p:nvPr/>
            </p:nvSpPr>
            <p:spPr>
              <a:xfrm>
                <a:off x="685800" y="2057400"/>
                <a:ext cx="2057400" cy="1905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smtClean="0">
                    <a:solidFill>
                      <a:prstClr val="black"/>
                    </a:solidFill>
                  </a:rPr>
                  <a:t>100 Percent Ownership</a:t>
                </a:r>
                <a:endParaRPr lang="en-US" sz="1200" u="sng" dirty="0">
                  <a:solidFill>
                    <a:prstClr val="black"/>
                  </a:solidFill>
                </a:endParaRPr>
              </a:p>
              <a:p>
                <a:pPr algn="ctr"/>
                <a:endParaRPr lang="en-US" sz="1200" u="sng" dirty="0" smtClean="0">
                  <a:solidFill>
                    <a:prstClr val="black"/>
                  </a:solidFill>
                </a:endParaRPr>
              </a:p>
              <a:p>
                <a:pPr algn="ctr"/>
                <a:r>
                  <a:rPr lang="en-US" sz="1200" dirty="0" smtClean="0">
                    <a:solidFill>
                      <a:prstClr val="black"/>
                    </a:solidFill>
                  </a:rPr>
                  <a:t>Microfinance Law enacted in 2011 allows 100 foreign ownership in Microfinance Firms.</a:t>
                </a:r>
                <a:endParaRPr lang="en-US" sz="1200" dirty="0">
                  <a:solidFill>
                    <a:prstClr val="black"/>
                  </a:solidFill>
                </a:endParaRPr>
              </a:p>
            </p:txBody>
          </p:sp>
          <p:sp>
            <p:nvSpPr>
              <p:cNvPr id="9" name="Rectangle 8"/>
              <p:cNvSpPr/>
              <p:nvPr/>
            </p:nvSpPr>
            <p:spPr>
              <a:xfrm>
                <a:off x="685800" y="4191000"/>
                <a:ext cx="2057400" cy="1905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smtClean="0">
                    <a:solidFill>
                      <a:prstClr val="black"/>
                    </a:solidFill>
                  </a:rPr>
                  <a:t>USD 5000 Loan Cap</a:t>
                </a:r>
              </a:p>
              <a:p>
                <a:pPr algn="ctr"/>
                <a:endParaRPr lang="en-US" sz="1200" u="sng" dirty="0" smtClean="0">
                  <a:solidFill>
                    <a:prstClr val="black"/>
                  </a:solidFill>
                </a:endParaRPr>
              </a:p>
              <a:p>
                <a:pPr algn="ctr"/>
                <a:r>
                  <a:rPr lang="en-US" sz="1200" dirty="0" smtClean="0">
                    <a:solidFill>
                      <a:prstClr val="black"/>
                    </a:solidFill>
                  </a:rPr>
                  <a:t>The maximum loan size has increased from USD 500 to 5000, which is suitable amount for emergency lending needs.</a:t>
                </a:r>
                <a:endParaRPr lang="en-US" sz="1200" dirty="0">
                  <a:solidFill>
                    <a:prstClr val="black"/>
                  </a:solidFill>
                </a:endParaRPr>
              </a:p>
            </p:txBody>
          </p:sp>
        </p:grpSp>
        <p:grpSp>
          <p:nvGrpSpPr>
            <p:cNvPr id="12" name="Group 11"/>
            <p:cNvGrpSpPr/>
            <p:nvPr/>
          </p:nvGrpSpPr>
          <p:grpSpPr>
            <a:xfrm>
              <a:off x="2895600" y="2057400"/>
              <a:ext cx="2057400" cy="4038600"/>
              <a:chOff x="685800" y="2057400"/>
              <a:chExt cx="2057400" cy="4038600"/>
            </a:xfrm>
            <a:solidFill>
              <a:schemeClr val="accent3">
                <a:lumMod val="20000"/>
                <a:lumOff val="80000"/>
              </a:schemeClr>
            </a:solidFill>
          </p:grpSpPr>
          <p:sp>
            <p:nvSpPr>
              <p:cNvPr id="13" name="Rectangle 12"/>
              <p:cNvSpPr/>
              <p:nvPr/>
            </p:nvSpPr>
            <p:spPr>
              <a:xfrm>
                <a:off x="685800" y="2057400"/>
                <a:ext cx="2057400" cy="1905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u="sng" dirty="0" smtClean="0">
                  <a:solidFill>
                    <a:prstClr val="black"/>
                  </a:solidFill>
                </a:endParaRPr>
              </a:p>
              <a:p>
                <a:pPr algn="ctr"/>
                <a:r>
                  <a:rPr lang="en-US" sz="1200" u="sng" dirty="0" smtClean="0">
                    <a:solidFill>
                      <a:prstClr val="black"/>
                    </a:solidFill>
                  </a:rPr>
                  <a:t> </a:t>
                </a:r>
                <a:endParaRPr lang="en-US" sz="1200" u="sng" dirty="0">
                  <a:solidFill>
                    <a:prstClr val="black"/>
                  </a:solidFill>
                </a:endParaRPr>
              </a:p>
              <a:p>
                <a:pPr algn="ctr"/>
                <a:r>
                  <a:rPr lang="en-US" sz="1200" u="sng" dirty="0" smtClean="0">
                    <a:solidFill>
                      <a:prstClr val="black"/>
                    </a:solidFill>
                  </a:rPr>
                  <a:t>Unlimited Loan Period</a:t>
                </a:r>
              </a:p>
              <a:p>
                <a:pPr algn="ctr"/>
                <a:endParaRPr lang="en-US" sz="1200" u="sng" dirty="0" smtClean="0">
                  <a:solidFill>
                    <a:prstClr val="black"/>
                  </a:solidFill>
                </a:endParaRPr>
              </a:p>
              <a:p>
                <a:pPr algn="ctr"/>
                <a:r>
                  <a:rPr lang="en-US" sz="1200" dirty="0" smtClean="0">
                    <a:solidFill>
                      <a:prstClr val="black"/>
                    </a:solidFill>
                  </a:rPr>
                  <a:t>The loan period is not limited by the government which offers a competitive advantage over other sources of finance.</a:t>
                </a:r>
              </a:p>
              <a:p>
                <a:pPr algn="ctr"/>
                <a:endParaRPr lang="en-US" sz="1200" dirty="0">
                  <a:solidFill>
                    <a:prstClr val="black"/>
                  </a:solidFill>
                </a:endParaRPr>
              </a:p>
            </p:txBody>
          </p:sp>
          <p:sp>
            <p:nvSpPr>
              <p:cNvPr id="14" name="Rectangle 13"/>
              <p:cNvSpPr/>
              <p:nvPr/>
            </p:nvSpPr>
            <p:spPr>
              <a:xfrm>
                <a:off x="685800" y="4191000"/>
                <a:ext cx="2057400" cy="1905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smtClean="0">
                    <a:solidFill>
                      <a:sysClr val="windowText" lastClr="000000"/>
                    </a:solidFill>
                  </a:rPr>
                  <a:t>Myanmar </a:t>
                </a:r>
                <a:r>
                  <a:rPr lang="en-US" sz="1200" u="sng" dirty="0">
                    <a:solidFill>
                      <a:sysClr val="windowText" lastClr="000000"/>
                    </a:solidFill>
                  </a:rPr>
                  <a:t>Microfinance Bank allowed to finance MFIs</a:t>
                </a:r>
              </a:p>
              <a:p>
                <a:pPr algn="ctr"/>
                <a:endParaRPr lang="en-US" sz="1200" dirty="0">
                  <a:solidFill>
                    <a:sysClr val="windowText" lastClr="000000"/>
                  </a:solidFill>
                </a:endParaRPr>
              </a:p>
              <a:p>
                <a:pPr algn="ctr"/>
                <a:r>
                  <a:rPr lang="en-US" sz="1200" dirty="0">
                    <a:solidFill>
                      <a:sysClr val="windowText" lastClr="000000"/>
                    </a:solidFill>
                  </a:rPr>
                  <a:t> Recently, the Central Bank has </a:t>
                </a:r>
                <a:r>
                  <a:rPr lang="en-US" sz="1200" dirty="0" smtClean="0">
                    <a:solidFill>
                      <a:sysClr val="windowText" lastClr="000000"/>
                    </a:solidFill>
                  </a:rPr>
                  <a:t>enacted </a:t>
                </a:r>
                <a:r>
                  <a:rPr lang="en-US" sz="1200" dirty="0">
                    <a:solidFill>
                      <a:sysClr val="windowText" lastClr="000000"/>
                    </a:solidFill>
                  </a:rPr>
                  <a:t>a regulation which allows Myanmar Microfinance Bank to finance MFIs in addition to Myanmar Economic Bank.</a:t>
                </a:r>
              </a:p>
              <a:p>
                <a:pPr algn="ctr"/>
                <a:endParaRPr lang="en-US" sz="1200" dirty="0" smtClean="0">
                  <a:solidFill>
                    <a:prstClr val="black"/>
                  </a:solidFill>
                </a:endParaRPr>
              </a:p>
            </p:txBody>
          </p:sp>
        </p:grpSp>
        <p:grpSp>
          <p:nvGrpSpPr>
            <p:cNvPr id="15" name="Group 14"/>
            <p:cNvGrpSpPr/>
            <p:nvPr/>
          </p:nvGrpSpPr>
          <p:grpSpPr>
            <a:xfrm>
              <a:off x="5324475" y="2057400"/>
              <a:ext cx="2066925" cy="4038600"/>
              <a:chOff x="676275" y="2057400"/>
              <a:chExt cx="2066925" cy="4038600"/>
            </a:xfrm>
            <a:solidFill>
              <a:schemeClr val="accent3">
                <a:lumMod val="20000"/>
                <a:lumOff val="80000"/>
              </a:schemeClr>
            </a:solidFill>
          </p:grpSpPr>
          <p:sp>
            <p:nvSpPr>
              <p:cNvPr id="16" name="Rectangle 15"/>
              <p:cNvSpPr/>
              <p:nvPr/>
            </p:nvSpPr>
            <p:spPr>
              <a:xfrm>
                <a:off x="685800" y="2057400"/>
                <a:ext cx="2057400" cy="1905000"/>
              </a:xfrm>
              <a:prstGeom prst="rect">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smtClean="0">
                    <a:solidFill>
                      <a:prstClr val="black"/>
                    </a:solidFill>
                  </a:rPr>
                  <a:t>Small Paid-Up Capital</a:t>
                </a:r>
              </a:p>
              <a:p>
                <a:pPr algn="ctr"/>
                <a:endParaRPr lang="en-US" sz="1200" dirty="0" smtClean="0">
                  <a:solidFill>
                    <a:prstClr val="black"/>
                  </a:solidFill>
                </a:endParaRPr>
              </a:p>
              <a:p>
                <a:pPr algn="ctr"/>
                <a:endParaRPr lang="en-US" sz="1200" dirty="0">
                  <a:solidFill>
                    <a:prstClr val="black"/>
                  </a:solidFill>
                </a:endParaRPr>
              </a:p>
              <a:p>
                <a:pPr algn="ctr"/>
                <a:r>
                  <a:rPr lang="en-US" sz="1200" dirty="0" smtClean="0">
                    <a:solidFill>
                      <a:prstClr val="black"/>
                    </a:solidFill>
                  </a:rPr>
                  <a:t>The amount of capital needed for non-deposit taking MFI is  USD 15,000 while deposit-taking is USD 30,000.</a:t>
                </a:r>
                <a:endParaRPr lang="en-US" sz="1200" dirty="0">
                  <a:solidFill>
                    <a:prstClr val="black"/>
                  </a:solidFill>
                </a:endParaRPr>
              </a:p>
            </p:txBody>
          </p:sp>
          <p:sp>
            <p:nvSpPr>
              <p:cNvPr id="17" name="Rectangle 16"/>
              <p:cNvSpPr/>
              <p:nvPr/>
            </p:nvSpPr>
            <p:spPr>
              <a:xfrm>
                <a:off x="685800" y="4191000"/>
                <a:ext cx="2057400" cy="1905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smtClean="0">
                    <a:solidFill>
                      <a:prstClr val="black"/>
                    </a:solidFill>
                  </a:rPr>
                  <a:t>Mobile </a:t>
                </a:r>
                <a:r>
                  <a:rPr lang="en-US" sz="1200" u="sng" dirty="0">
                    <a:solidFill>
                      <a:prstClr val="black"/>
                    </a:solidFill>
                  </a:rPr>
                  <a:t>Payment Permitted</a:t>
                </a:r>
                <a:endParaRPr lang="en-US" sz="1200" dirty="0">
                  <a:solidFill>
                    <a:prstClr val="black"/>
                  </a:solidFill>
                </a:endParaRPr>
              </a:p>
              <a:p>
                <a:pPr algn="ctr"/>
                <a:endParaRPr lang="en-US" sz="1200" dirty="0">
                  <a:solidFill>
                    <a:prstClr val="black"/>
                  </a:solidFill>
                </a:endParaRPr>
              </a:p>
              <a:p>
                <a:pPr algn="ctr"/>
                <a:r>
                  <a:rPr lang="en-US" sz="1200" dirty="0">
                    <a:solidFill>
                      <a:prstClr val="black"/>
                    </a:solidFill>
                  </a:rPr>
                  <a:t>Directive 3/2014 stated that mobile payment system for MFI is permitted via following close directions from central bank.</a:t>
                </a:r>
              </a:p>
              <a:p>
                <a:pPr algn="ctr"/>
                <a:endParaRPr lang="en-US" sz="1200" dirty="0" smtClean="0">
                  <a:solidFill>
                    <a:sysClr val="windowText" lastClr="000000"/>
                  </a:solidFill>
                </a:endParaRPr>
              </a:p>
            </p:txBody>
          </p:sp>
          <p:sp>
            <p:nvSpPr>
              <p:cNvPr id="22" name="Rectangle 21"/>
              <p:cNvSpPr/>
              <p:nvPr/>
            </p:nvSpPr>
            <p:spPr>
              <a:xfrm>
                <a:off x="676275" y="2057400"/>
                <a:ext cx="2057400" cy="1905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smtClean="0">
                    <a:solidFill>
                      <a:prstClr val="black"/>
                    </a:solidFill>
                  </a:rPr>
                  <a:t>Small Paid-Up Capital</a:t>
                </a:r>
                <a:endParaRPr lang="en-US" sz="1200" dirty="0" smtClean="0">
                  <a:solidFill>
                    <a:prstClr val="black"/>
                  </a:solidFill>
                </a:endParaRPr>
              </a:p>
              <a:p>
                <a:pPr algn="ctr"/>
                <a:endParaRPr lang="en-US" sz="1200" dirty="0">
                  <a:solidFill>
                    <a:prstClr val="black"/>
                  </a:solidFill>
                </a:endParaRPr>
              </a:p>
              <a:p>
                <a:pPr algn="ctr"/>
                <a:r>
                  <a:rPr lang="en-US" sz="1200" dirty="0" smtClean="0">
                    <a:solidFill>
                      <a:prstClr val="black"/>
                    </a:solidFill>
                  </a:rPr>
                  <a:t>The amount of capital needed for non-deposit taking MFI is  USD 15,000 while deposit-taking is USD 30,000.</a:t>
                </a:r>
                <a:endParaRPr lang="en-US" sz="1200" dirty="0">
                  <a:solidFill>
                    <a:prstClr val="black"/>
                  </a:solidFill>
                </a:endParaRPr>
              </a:p>
            </p:txBody>
          </p:sp>
        </p:grpSp>
        <p:grpSp>
          <p:nvGrpSpPr>
            <p:cNvPr id="18" name="Group 17"/>
            <p:cNvGrpSpPr/>
            <p:nvPr/>
          </p:nvGrpSpPr>
          <p:grpSpPr>
            <a:xfrm>
              <a:off x="7686675" y="2057400"/>
              <a:ext cx="2066925" cy="4038600"/>
              <a:chOff x="676275" y="2057400"/>
              <a:chExt cx="2066925" cy="4038600"/>
            </a:xfrm>
            <a:solidFill>
              <a:schemeClr val="accent3">
                <a:lumMod val="20000"/>
                <a:lumOff val="80000"/>
              </a:schemeClr>
            </a:solidFill>
          </p:grpSpPr>
          <p:sp>
            <p:nvSpPr>
              <p:cNvPr id="19" name="Rectangle 18"/>
              <p:cNvSpPr/>
              <p:nvPr/>
            </p:nvSpPr>
            <p:spPr>
              <a:xfrm>
                <a:off x="685800" y="2057400"/>
                <a:ext cx="2057400" cy="1905000"/>
              </a:xfrm>
              <a:prstGeom prst="rect">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685800" y="4191000"/>
                <a:ext cx="2057400" cy="1905000"/>
              </a:xfrm>
              <a:prstGeom prst="rect">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p:nvSpPr>
            <p:spPr>
              <a:xfrm>
                <a:off x="676275" y="2057400"/>
                <a:ext cx="2057400" cy="1905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smtClean="0">
                    <a:solidFill>
                      <a:prstClr val="black">
                        <a:lumMod val="95000"/>
                        <a:lumOff val="5000"/>
                      </a:prstClr>
                    </a:solidFill>
                  </a:rPr>
                  <a:t>One license, multiple branches</a:t>
                </a:r>
              </a:p>
              <a:p>
                <a:pPr algn="ctr"/>
                <a:endParaRPr lang="en-US" sz="1200" dirty="0" smtClean="0">
                  <a:solidFill>
                    <a:prstClr val="black">
                      <a:lumMod val="95000"/>
                      <a:lumOff val="5000"/>
                    </a:prstClr>
                  </a:solidFill>
                </a:endParaRPr>
              </a:p>
              <a:p>
                <a:pPr algn="ctr"/>
                <a:r>
                  <a:rPr lang="en-US" sz="1200" dirty="0" smtClean="0">
                    <a:solidFill>
                      <a:prstClr val="black">
                        <a:lumMod val="95000"/>
                        <a:lumOff val="5000"/>
                      </a:prstClr>
                    </a:solidFill>
                  </a:rPr>
                  <a:t>MFIs can open more than one branch by just applying a permit at FRD rather than undergoing the whole licensing process. The license is one time and does not need to be renewed.</a:t>
                </a:r>
              </a:p>
            </p:txBody>
          </p:sp>
          <p:sp>
            <p:nvSpPr>
              <p:cNvPr id="24" name="Rectangle 23"/>
              <p:cNvSpPr/>
              <p:nvPr/>
            </p:nvSpPr>
            <p:spPr>
              <a:xfrm>
                <a:off x="676275" y="4191000"/>
                <a:ext cx="2057400" cy="1905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smtClean="0">
                    <a:solidFill>
                      <a:prstClr val="black">
                        <a:lumMod val="95000"/>
                        <a:lumOff val="5000"/>
                      </a:prstClr>
                    </a:solidFill>
                  </a:rPr>
                  <a:t>Existence of payment infrastructure</a:t>
                </a:r>
              </a:p>
              <a:p>
                <a:pPr algn="ctr"/>
                <a:r>
                  <a:rPr lang="en-US" sz="1200" dirty="0" smtClean="0">
                    <a:solidFill>
                      <a:prstClr val="black">
                        <a:lumMod val="95000"/>
                        <a:lumOff val="5000"/>
                      </a:prstClr>
                    </a:solidFill>
                  </a:rPr>
                  <a:t>Existence of payment infrastructure such as ATM network and mobile money platforms distinguish MFI from its competitors in terms of convenience, ease of use and easier data management.</a:t>
                </a:r>
                <a:endParaRPr lang="en-US" sz="1200" dirty="0">
                  <a:solidFill>
                    <a:prstClr val="black">
                      <a:lumMod val="95000"/>
                      <a:lumOff val="5000"/>
                    </a:prstClr>
                  </a:solidFill>
                </a:endParaRPr>
              </a:p>
            </p:txBody>
          </p:sp>
        </p:grpSp>
      </p:grpSp>
      <p:sp>
        <p:nvSpPr>
          <p:cNvPr id="3" name="TextBox 2"/>
          <p:cNvSpPr txBox="1"/>
          <p:nvPr/>
        </p:nvSpPr>
        <p:spPr>
          <a:xfrm>
            <a:off x="838201" y="1216225"/>
            <a:ext cx="1348688" cy="307777"/>
          </a:xfrm>
          <a:prstGeom prst="rect">
            <a:avLst/>
          </a:prstGeom>
          <a:noFill/>
        </p:spPr>
        <p:txBody>
          <a:bodyPr wrap="square" rtlCol="0">
            <a:spAutoFit/>
          </a:bodyPr>
          <a:lstStyle/>
          <a:p>
            <a:r>
              <a:rPr lang="en-US" sz="1400" b="1" dirty="0" smtClean="0">
                <a:solidFill>
                  <a:prstClr val="black"/>
                </a:solidFill>
              </a:rPr>
              <a:t>Benefits</a:t>
            </a:r>
            <a:endParaRPr lang="en-US" sz="1400" b="1" dirty="0">
              <a:solidFill>
                <a:prstClr val="black"/>
              </a:solidFill>
            </a:endParaRPr>
          </a:p>
        </p:txBody>
      </p:sp>
      <p:sp>
        <p:nvSpPr>
          <p:cNvPr id="5" name="Cross 4"/>
          <p:cNvSpPr/>
          <p:nvPr/>
        </p:nvSpPr>
        <p:spPr>
          <a:xfrm>
            <a:off x="295275" y="1066803"/>
            <a:ext cx="542926" cy="533399"/>
          </a:xfrm>
          <a:prstGeom prst="plus">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9647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6: Market Entry and Licensing</a:t>
            </a:r>
          </a:p>
        </p:txBody>
      </p:sp>
      <p:sp>
        <p:nvSpPr>
          <p:cNvPr id="4" name="TextBox 3"/>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Market Entry and Licensing</a:t>
            </a:r>
            <a:endParaRPr lang="en-US" sz="2400" dirty="0">
              <a:solidFill>
                <a:srgbClr val="1F497D">
                  <a:lumMod val="50000"/>
                </a:srgbClr>
              </a:solidFill>
            </a:endParaRPr>
          </a:p>
        </p:txBody>
      </p:sp>
      <p:sp>
        <p:nvSpPr>
          <p:cNvPr id="7" name="TextBox 6"/>
          <p:cNvSpPr txBox="1"/>
          <p:nvPr/>
        </p:nvSpPr>
        <p:spPr>
          <a:xfrm>
            <a:off x="304800" y="1371600"/>
            <a:ext cx="9286875" cy="513346"/>
          </a:xfrm>
          <a:prstGeom prst="rect">
            <a:avLst/>
          </a:prstGeom>
          <a:noFill/>
        </p:spPr>
        <p:txBody>
          <a:bodyPr wrap="square" rtlCol="0">
            <a:spAutoFit/>
          </a:bodyPr>
          <a:lstStyle/>
          <a:p>
            <a:pPr algn="just">
              <a:lnSpc>
                <a:spcPct val="114000"/>
              </a:lnSpc>
            </a:pPr>
            <a:r>
              <a:rPr lang="en-US" sz="1200" dirty="0" smtClean="0">
                <a:solidFill>
                  <a:prstClr val="black"/>
                </a:solidFill>
              </a:rPr>
              <a:t>Although microfinance license is considered to be the most appropriate license type for payday loan business, there are a few weak points which need adjustments or could be barriers in conducting payday loans.</a:t>
            </a:r>
          </a:p>
        </p:txBody>
      </p:sp>
      <p:grpSp>
        <p:nvGrpSpPr>
          <p:cNvPr id="3" name="Group 2"/>
          <p:cNvGrpSpPr/>
          <p:nvPr/>
        </p:nvGrpSpPr>
        <p:grpSpPr>
          <a:xfrm>
            <a:off x="304800" y="1905000"/>
            <a:ext cx="9296400" cy="4419600"/>
            <a:chOff x="304800" y="1905000"/>
            <a:chExt cx="9296400" cy="4419600"/>
          </a:xfrm>
        </p:grpSpPr>
        <p:grpSp>
          <p:nvGrpSpPr>
            <p:cNvPr id="10" name="Group 9"/>
            <p:cNvGrpSpPr/>
            <p:nvPr/>
          </p:nvGrpSpPr>
          <p:grpSpPr>
            <a:xfrm>
              <a:off x="304800" y="1905000"/>
              <a:ext cx="2057400" cy="4419600"/>
              <a:chOff x="685800" y="2057400"/>
              <a:chExt cx="2057400" cy="4419600"/>
            </a:xfrm>
            <a:solidFill>
              <a:schemeClr val="accent3">
                <a:lumMod val="20000"/>
                <a:lumOff val="80000"/>
              </a:schemeClr>
            </a:solidFill>
          </p:grpSpPr>
          <p:sp>
            <p:nvSpPr>
              <p:cNvPr id="8" name="Rectangle 7"/>
              <p:cNvSpPr/>
              <p:nvPr/>
            </p:nvSpPr>
            <p:spPr>
              <a:xfrm>
                <a:off x="685800" y="2057400"/>
                <a:ext cx="2057400" cy="20574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u="sng" dirty="0">
                  <a:solidFill>
                    <a:prstClr val="black"/>
                  </a:solidFill>
                </a:endParaRPr>
              </a:p>
              <a:p>
                <a:pPr algn="ctr"/>
                <a:r>
                  <a:rPr lang="en-US" sz="1050" u="sng" dirty="0" smtClean="0">
                    <a:solidFill>
                      <a:prstClr val="black"/>
                    </a:solidFill>
                  </a:rPr>
                  <a:t>Credit Bureau does not exist</a:t>
                </a:r>
              </a:p>
              <a:p>
                <a:pPr algn="ctr"/>
                <a:endParaRPr lang="en-US" sz="1050" u="sng" dirty="0">
                  <a:solidFill>
                    <a:prstClr val="black"/>
                  </a:solidFill>
                </a:endParaRPr>
              </a:p>
              <a:p>
                <a:pPr algn="ctr"/>
                <a:r>
                  <a:rPr lang="en-US" sz="1050" dirty="0">
                    <a:solidFill>
                      <a:prstClr val="black"/>
                    </a:solidFill>
                  </a:rPr>
                  <a:t>To date, there has not been establishment of credit bureau or consumer reporting agency for </a:t>
                </a:r>
                <a:r>
                  <a:rPr lang="en-US" sz="1050" dirty="0" smtClean="0">
                    <a:solidFill>
                      <a:prstClr val="black"/>
                    </a:solidFill>
                  </a:rPr>
                  <a:t>microfinance sector </a:t>
                </a:r>
                <a:r>
                  <a:rPr lang="en-US" sz="1050" dirty="0">
                    <a:solidFill>
                      <a:prstClr val="black"/>
                    </a:solidFill>
                  </a:rPr>
                  <a:t>in Myanmar. Such committee is needed to minimize hazards of extending loans to high risk individuals.</a:t>
                </a:r>
              </a:p>
            </p:txBody>
          </p:sp>
          <p:sp>
            <p:nvSpPr>
              <p:cNvPr id="9" name="Rectangle 8"/>
              <p:cNvSpPr/>
              <p:nvPr/>
            </p:nvSpPr>
            <p:spPr>
              <a:xfrm>
                <a:off x="685800" y="4191000"/>
                <a:ext cx="2057400" cy="2286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u="sng" dirty="0" smtClean="0">
                    <a:solidFill>
                      <a:prstClr val="black"/>
                    </a:solidFill>
                  </a:rPr>
                  <a:t>Limitation on target population</a:t>
                </a:r>
              </a:p>
              <a:p>
                <a:pPr algn="ctr"/>
                <a:endParaRPr lang="en-US" sz="1050" u="sng" dirty="0">
                  <a:solidFill>
                    <a:prstClr val="black"/>
                  </a:solidFill>
                </a:endParaRPr>
              </a:p>
              <a:p>
                <a:pPr algn="ctr"/>
                <a:r>
                  <a:rPr lang="en-US" sz="1050" dirty="0" smtClean="0">
                    <a:solidFill>
                      <a:prstClr val="black"/>
                    </a:solidFill>
                  </a:rPr>
                  <a:t>MFIs are instructed to serve 50:50 ratio of urban and rural population which could be a barrier as payday loan primarily target urban population who have stable monthly income. License applications of some MFIs who do not meet this criteria are being rejected.</a:t>
                </a:r>
                <a:endParaRPr lang="en-US" sz="1050" dirty="0">
                  <a:solidFill>
                    <a:prstClr val="black"/>
                  </a:solidFill>
                </a:endParaRPr>
              </a:p>
            </p:txBody>
          </p:sp>
        </p:grpSp>
        <p:grpSp>
          <p:nvGrpSpPr>
            <p:cNvPr id="12" name="Group 11"/>
            <p:cNvGrpSpPr/>
            <p:nvPr/>
          </p:nvGrpSpPr>
          <p:grpSpPr>
            <a:xfrm>
              <a:off x="2743200" y="1905000"/>
              <a:ext cx="2057400" cy="4419600"/>
              <a:chOff x="685800" y="2057400"/>
              <a:chExt cx="2057400" cy="4419600"/>
            </a:xfrm>
            <a:solidFill>
              <a:schemeClr val="accent3">
                <a:lumMod val="20000"/>
                <a:lumOff val="80000"/>
              </a:schemeClr>
            </a:solidFill>
          </p:grpSpPr>
          <p:sp>
            <p:nvSpPr>
              <p:cNvPr id="13" name="Rectangle 12"/>
              <p:cNvSpPr/>
              <p:nvPr/>
            </p:nvSpPr>
            <p:spPr>
              <a:xfrm>
                <a:off x="685800" y="2057400"/>
                <a:ext cx="2057400" cy="20574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u="sng" dirty="0" smtClean="0">
                    <a:solidFill>
                      <a:prstClr val="black"/>
                    </a:solidFill>
                  </a:rPr>
                  <a:t> Interest Rate Cap</a:t>
                </a:r>
              </a:p>
              <a:p>
                <a:pPr algn="ctr"/>
                <a:endParaRPr lang="en-US" sz="1050" u="sng" dirty="0" smtClean="0">
                  <a:solidFill>
                    <a:prstClr val="black"/>
                  </a:solidFill>
                </a:endParaRPr>
              </a:p>
              <a:p>
                <a:pPr algn="ctr"/>
                <a:r>
                  <a:rPr lang="en-US" sz="1050" dirty="0" smtClean="0">
                    <a:solidFill>
                      <a:prstClr val="black"/>
                    </a:solidFill>
                  </a:rPr>
                  <a:t>Payday lender needs to hold discussions with authorities to allow interest rates adjustments for the loans.</a:t>
                </a:r>
              </a:p>
              <a:p>
                <a:pPr algn="ctr"/>
                <a:endParaRPr lang="en-US" sz="1050" dirty="0">
                  <a:solidFill>
                    <a:prstClr val="black"/>
                  </a:solidFill>
                </a:endParaRPr>
              </a:p>
            </p:txBody>
          </p:sp>
          <p:sp>
            <p:nvSpPr>
              <p:cNvPr id="14" name="Rectangle 13"/>
              <p:cNvSpPr/>
              <p:nvPr/>
            </p:nvSpPr>
            <p:spPr>
              <a:xfrm>
                <a:off x="685800" y="4191000"/>
                <a:ext cx="2057400" cy="2286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solidFill>
                    <a:prstClr val="black"/>
                  </a:solidFill>
                </a:endParaRPr>
              </a:p>
              <a:p>
                <a:pPr algn="ctr"/>
                <a:r>
                  <a:rPr lang="en-US" sz="1050" u="sng" dirty="0" smtClean="0">
                    <a:solidFill>
                      <a:sysClr val="windowText" lastClr="000000"/>
                    </a:solidFill>
                  </a:rPr>
                  <a:t>Temporary </a:t>
                </a:r>
                <a:r>
                  <a:rPr lang="en-US" sz="1050" u="sng" dirty="0">
                    <a:solidFill>
                      <a:sysClr val="windowText" lastClr="000000"/>
                    </a:solidFill>
                  </a:rPr>
                  <a:t>License</a:t>
                </a:r>
              </a:p>
              <a:p>
                <a:pPr algn="ctr"/>
                <a:endParaRPr lang="en-US" sz="1050" u="sng" dirty="0">
                  <a:solidFill>
                    <a:sysClr val="windowText" lastClr="000000"/>
                  </a:solidFill>
                </a:endParaRPr>
              </a:p>
              <a:p>
                <a:pPr algn="ctr"/>
                <a:r>
                  <a:rPr lang="en-US" sz="1050" dirty="0">
                    <a:solidFill>
                      <a:sysClr val="windowText" lastClr="000000"/>
                    </a:solidFill>
                  </a:rPr>
                  <a:t>Since Dec 2013, all license applicants are granted one year temporary license before the permanent license. MFIs are to start operations within a few months after receiving the temporary license and getting the permanent license depends on FRD’s judgment over the firm’s operations. Up to now, no firm has been rejected for permanent license.</a:t>
                </a:r>
              </a:p>
              <a:p>
                <a:pPr algn="ctr"/>
                <a:endParaRPr lang="en-US" sz="1050" dirty="0" smtClean="0">
                  <a:solidFill>
                    <a:prstClr val="black"/>
                  </a:solidFill>
                </a:endParaRPr>
              </a:p>
            </p:txBody>
          </p:sp>
        </p:grpSp>
        <p:grpSp>
          <p:nvGrpSpPr>
            <p:cNvPr id="15" name="Group 14"/>
            <p:cNvGrpSpPr/>
            <p:nvPr/>
          </p:nvGrpSpPr>
          <p:grpSpPr>
            <a:xfrm>
              <a:off x="5172075" y="1905000"/>
              <a:ext cx="2066925" cy="4419600"/>
              <a:chOff x="676275" y="2057400"/>
              <a:chExt cx="2066925" cy="4419600"/>
            </a:xfrm>
            <a:solidFill>
              <a:schemeClr val="accent3">
                <a:lumMod val="20000"/>
                <a:lumOff val="80000"/>
              </a:schemeClr>
            </a:solidFill>
          </p:grpSpPr>
          <p:sp>
            <p:nvSpPr>
              <p:cNvPr id="16" name="Rectangle 15"/>
              <p:cNvSpPr/>
              <p:nvPr/>
            </p:nvSpPr>
            <p:spPr>
              <a:xfrm>
                <a:off x="685800" y="2057400"/>
                <a:ext cx="2057400" cy="1905000"/>
              </a:xfrm>
              <a:prstGeom prst="rect">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u="sng" dirty="0" smtClean="0">
                    <a:solidFill>
                      <a:prstClr val="black"/>
                    </a:solidFill>
                  </a:rPr>
                  <a:t>Small Paid-Up Capital</a:t>
                </a:r>
              </a:p>
              <a:p>
                <a:pPr algn="ctr"/>
                <a:endParaRPr lang="en-US" sz="1200" dirty="0" smtClean="0">
                  <a:solidFill>
                    <a:prstClr val="black"/>
                  </a:solidFill>
                </a:endParaRPr>
              </a:p>
              <a:p>
                <a:pPr algn="ctr"/>
                <a:endParaRPr lang="en-US" sz="1200" dirty="0">
                  <a:solidFill>
                    <a:prstClr val="black"/>
                  </a:solidFill>
                </a:endParaRPr>
              </a:p>
              <a:p>
                <a:pPr algn="ctr"/>
                <a:r>
                  <a:rPr lang="en-US" sz="1200" dirty="0" smtClean="0">
                    <a:solidFill>
                      <a:prstClr val="black"/>
                    </a:solidFill>
                  </a:rPr>
                  <a:t>The amount of capital needed for non-deposit taking MFI is  USD 15,000 while deposit-taking is USD 30,000.</a:t>
                </a:r>
                <a:endParaRPr lang="en-US" sz="1200" dirty="0">
                  <a:solidFill>
                    <a:prstClr val="black"/>
                  </a:solidFill>
                </a:endParaRPr>
              </a:p>
            </p:txBody>
          </p:sp>
          <p:sp>
            <p:nvSpPr>
              <p:cNvPr id="17" name="Rectangle 16"/>
              <p:cNvSpPr/>
              <p:nvPr/>
            </p:nvSpPr>
            <p:spPr>
              <a:xfrm>
                <a:off x="685800" y="4191000"/>
                <a:ext cx="2057400" cy="2286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u="sng" dirty="0" smtClean="0">
                  <a:solidFill>
                    <a:sysClr val="windowText" lastClr="000000"/>
                  </a:solidFill>
                </a:endParaRPr>
              </a:p>
              <a:p>
                <a:pPr algn="ctr"/>
                <a:r>
                  <a:rPr lang="en-US" sz="1050" u="sng" dirty="0" smtClean="0">
                    <a:solidFill>
                      <a:sysClr val="windowText" lastClr="000000"/>
                    </a:solidFill>
                  </a:rPr>
                  <a:t>Many MFIs serving a single market </a:t>
                </a:r>
              </a:p>
              <a:p>
                <a:pPr algn="ctr"/>
                <a:endParaRPr lang="en-US" sz="1050" u="sng" dirty="0" smtClean="0">
                  <a:solidFill>
                    <a:sysClr val="windowText" lastClr="000000"/>
                  </a:solidFill>
                </a:endParaRPr>
              </a:p>
              <a:p>
                <a:pPr algn="ctr"/>
                <a:r>
                  <a:rPr lang="en-US" sz="1050" dirty="0" smtClean="0">
                    <a:solidFill>
                      <a:sysClr val="windowText" lastClr="000000"/>
                    </a:solidFill>
                  </a:rPr>
                  <a:t>The fact that government permits multiple firms to operate in the same area can create borrowers taking loans from different MFIs and piled up in debt. This is very risky for the firms for the case of bad debt. Thus, most of the firms conduct survey before serving specific areas.</a:t>
                </a:r>
                <a:endParaRPr lang="en-US" sz="1050" dirty="0">
                  <a:solidFill>
                    <a:sysClr val="windowText" lastClr="000000"/>
                  </a:solidFill>
                </a:endParaRPr>
              </a:p>
            </p:txBody>
          </p:sp>
          <p:sp>
            <p:nvSpPr>
              <p:cNvPr id="22" name="Rectangle 21"/>
              <p:cNvSpPr/>
              <p:nvPr/>
            </p:nvSpPr>
            <p:spPr>
              <a:xfrm>
                <a:off x="676275" y="2057400"/>
                <a:ext cx="2057400" cy="20574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u="sng" dirty="0" smtClean="0">
                  <a:solidFill>
                    <a:prstClr val="black"/>
                  </a:solidFill>
                </a:endParaRPr>
              </a:p>
              <a:p>
                <a:pPr algn="ctr"/>
                <a:r>
                  <a:rPr lang="en-US" sz="1050" u="sng" dirty="0" smtClean="0">
                    <a:solidFill>
                      <a:prstClr val="black"/>
                    </a:solidFill>
                  </a:rPr>
                  <a:t>Limitations in funding</a:t>
                </a:r>
              </a:p>
              <a:p>
                <a:pPr algn="ctr"/>
                <a:endParaRPr lang="en-US" sz="1050" u="sng" dirty="0">
                  <a:solidFill>
                    <a:prstClr val="black"/>
                  </a:solidFill>
                </a:endParaRPr>
              </a:p>
              <a:p>
                <a:pPr algn="ctr"/>
                <a:r>
                  <a:rPr lang="en-US" sz="1050" dirty="0" smtClean="0">
                    <a:solidFill>
                      <a:prstClr val="black"/>
                    </a:solidFill>
                  </a:rPr>
                  <a:t>More sources of funding MFs is needed as the demand of could still not be fulfilled by Myanmar Economic Bank and Myanmar Microfinance Bank. Borrowing from these banks require collateral and Interest rate is 13% which is considered high for MFIs.</a:t>
                </a:r>
              </a:p>
            </p:txBody>
          </p:sp>
        </p:grpSp>
        <p:grpSp>
          <p:nvGrpSpPr>
            <p:cNvPr id="18" name="Group 17"/>
            <p:cNvGrpSpPr/>
            <p:nvPr/>
          </p:nvGrpSpPr>
          <p:grpSpPr>
            <a:xfrm>
              <a:off x="7534275" y="1905000"/>
              <a:ext cx="2066925" cy="4419600"/>
              <a:chOff x="676275" y="2057400"/>
              <a:chExt cx="2066925" cy="4419600"/>
            </a:xfrm>
            <a:solidFill>
              <a:schemeClr val="accent3">
                <a:lumMod val="20000"/>
                <a:lumOff val="80000"/>
              </a:schemeClr>
            </a:solidFill>
          </p:grpSpPr>
          <p:sp>
            <p:nvSpPr>
              <p:cNvPr id="19" name="Rectangle 18"/>
              <p:cNvSpPr/>
              <p:nvPr/>
            </p:nvSpPr>
            <p:spPr>
              <a:xfrm>
                <a:off x="685800" y="2057400"/>
                <a:ext cx="2057400" cy="1905000"/>
              </a:xfrm>
              <a:prstGeom prst="rect">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p:cNvSpPr/>
              <p:nvPr/>
            </p:nvSpPr>
            <p:spPr>
              <a:xfrm>
                <a:off x="685800" y="4191000"/>
                <a:ext cx="2057400" cy="1905000"/>
              </a:xfrm>
              <a:prstGeom prst="rect">
                <a:avLst/>
              </a:prstGeom>
              <a:grp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Rectangle 22"/>
              <p:cNvSpPr/>
              <p:nvPr/>
            </p:nvSpPr>
            <p:spPr>
              <a:xfrm>
                <a:off x="676275" y="2057400"/>
                <a:ext cx="2057400" cy="20574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u="sng" dirty="0" smtClean="0">
                    <a:solidFill>
                      <a:prstClr val="black">
                        <a:lumMod val="95000"/>
                        <a:lumOff val="5000"/>
                      </a:prstClr>
                    </a:solidFill>
                  </a:rPr>
                  <a:t>Possibility to limit the number of licenses issued</a:t>
                </a:r>
              </a:p>
              <a:p>
                <a:pPr algn="ctr"/>
                <a:endParaRPr lang="en-US" sz="1050" u="sng" dirty="0">
                  <a:solidFill>
                    <a:prstClr val="black">
                      <a:lumMod val="95000"/>
                      <a:lumOff val="5000"/>
                    </a:prstClr>
                  </a:solidFill>
                </a:endParaRPr>
              </a:p>
              <a:p>
                <a:pPr algn="ctr"/>
                <a:r>
                  <a:rPr lang="en-US" sz="1050" dirty="0" smtClean="0">
                    <a:solidFill>
                      <a:prstClr val="black">
                        <a:lumMod val="95000"/>
                        <a:lumOff val="5000"/>
                      </a:prstClr>
                    </a:solidFill>
                  </a:rPr>
                  <a:t>According to FRD, strict measures will be imposed in granting of licenses to MFIs as there are already many players and some are not operating properly.</a:t>
                </a:r>
              </a:p>
            </p:txBody>
          </p:sp>
          <p:sp>
            <p:nvSpPr>
              <p:cNvPr id="24" name="Rectangle 23"/>
              <p:cNvSpPr/>
              <p:nvPr/>
            </p:nvSpPr>
            <p:spPr>
              <a:xfrm>
                <a:off x="676275" y="4191000"/>
                <a:ext cx="2057400" cy="2286000"/>
              </a:xfrm>
              <a:prstGeom prst="rect">
                <a:avLst/>
              </a:prstGeom>
              <a:solidFill>
                <a:schemeClr val="tx2">
                  <a:lumMod val="20000"/>
                  <a:lumOff val="80000"/>
                </a:schemeClr>
              </a:solidFill>
              <a:ln>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u="sng" dirty="0" smtClean="0">
                    <a:solidFill>
                      <a:prstClr val="black"/>
                    </a:solidFill>
                  </a:rPr>
                  <a:t>General </a:t>
                </a:r>
                <a:r>
                  <a:rPr lang="en-US" sz="1050" u="sng" dirty="0">
                    <a:solidFill>
                      <a:prstClr val="black"/>
                    </a:solidFill>
                  </a:rPr>
                  <a:t>limitations</a:t>
                </a:r>
              </a:p>
              <a:p>
                <a:pPr algn="ctr"/>
                <a:endParaRPr lang="en-US" sz="1050" u="sng" dirty="0">
                  <a:solidFill>
                    <a:prstClr val="black"/>
                  </a:solidFill>
                </a:endParaRPr>
              </a:p>
              <a:p>
                <a:pPr algn="ctr"/>
                <a:r>
                  <a:rPr lang="en-US" sz="1050" dirty="0">
                    <a:solidFill>
                      <a:prstClr val="black"/>
                    </a:solidFill>
                  </a:rPr>
                  <a:t>According to notification 3/2014,</a:t>
                </a:r>
              </a:p>
              <a:p>
                <a:pPr marL="171450" indent="-171450" algn="ctr">
                  <a:buFont typeface="Arial" pitchFamily="34" charset="0"/>
                  <a:buChar char="•"/>
                </a:pPr>
                <a:r>
                  <a:rPr lang="en-US" sz="1050" dirty="0">
                    <a:solidFill>
                      <a:prstClr val="black"/>
                    </a:solidFill>
                  </a:rPr>
                  <a:t>No lending to purchase luxury items</a:t>
                </a:r>
              </a:p>
              <a:p>
                <a:pPr marL="171450" indent="-171450" algn="ctr">
                  <a:buFont typeface="Arial" pitchFamily="34" charset="0"/>
                  <a:buChar char="•"/>
                </a:pPr>
                <a:r>
                  <a:rPr lang="en-US" sz="1050" dirty="0">
                    <a:solidFill>
                      <a:prstClr val="black"/>
                    </a:solidFill>
                  </a:rPr>
                  <a:t>No lending to more than one member of a household</a:t>
                </a:r>
              </a:p>
              <a:p>
                <a:pPr algn="ctr"/>
                <a:endParaRPr lang="en-US" sz="1050" u="sng" dirty="0" smtClean="0">
                  <a:solidFill>
                    <a:prstClr val="black">
                      <a:lumMod val="95000"/>
                      <a:lumOff val="5000"/>
                    </a:prstClr>
                  </a:solidFill>
                </a:endParaRPr>
              </a:p>
            </p:txBody>
          </p:sp>
        </p:grpSp>
      </p:grpSp>
      <p:sp>
        <p:nvSpPr>
          <p:cNvPr id="25" name="TextBox 24"/>
          <p:cNvSpPr txBox="1"/>
          <p:nvPr/>
        </p:nvSpPr>
        <p:spPr>
          <a:xfrm>
            <a:off x="990601" y="1066802"/>
            <a:ext cx="1348688" cy="307777"/>
          </a:xfrm>
          <a:prstGeom prst="rect">
            <a:avLst/>
          </a:prstGeom>
          <a:noFill/>
        </p:spPr>
        <p:txBody>
          <a:bodyPr wrap="square" rtlCol="0">
            <a:spAutoFit/>
          </a:bodyPr>
          <a:lstStyle/>
          <a:p>
            <a:r>
              <a:rPr lang="en-US" sz="1400" b="1" dirty="0" smtClean="0">
                <a:solidFill>
                  <a:prstClr val="black"/>
                </a:solidFill>
              </a:rPr>
              <a:t>Limitations</a:t>
            </a:r>
            <a:endParaRPr lang="en-US" sz="1400" b="1" dirty="0">
              <a:solidFill>
                <a:prstClr val="black"/>
              </a:solidFill>
            </a:endParaRPr>
          </a:p>
        </p:txBody>
      </p:sp>
      <p:sp>
        <p:nvSpPr>
          <p:cNvPr id="5" name="Rectangle 4"/>
          <p:cNvSpPr/>
          <p:nvPr/>
        </p:nvSpPr>
        <p:spPr>
          <a:xfrm>
            <a:off x="304801" y="1066802"/>
            <a:ext cx="674344" cy="300335"/>
          </a:xfrm>
          <a:prstGeom prst="rect">
            <a:avLst/>
          </a:prstGeom>
          <a:solidFill>
            <a:srgbClr val="173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406273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0981" y="990600"/>
            <a:ext cx="3301801" cy="338554"/>
          </a:xfrm>
          <a:prstGeom prst="rect">
            <a:avLst/>
          </a:prstGeom>
          <a:noFill/>
        </p:spPr>
        <p:txBody>
          <a:bodyPr wrap="none" rtlCol="0">
            <a:spAutoFit/>
          </a:bodyPr>
          <a:lstStyle/>
          <a:p>
            <a:r>
              <a:rPr lang="en-US" sz="1600" dirty="0" smtClean="0">
                <a:solidFill>
                  <a:srgbClr val="1F497D"/>
                </a:solidFill>
              </a:rPr>
              <a:t>Key challenges for licensing and entry</a:t>
            </a:r>
            <a:endParaRPr lang="en-US" sz="1600" dirty="0">
              <a:solidFill>
                <a:srgbClr val="1F497D"/>
              </a:solidFill>
            </a:endParaRPr>
          </a:p>
        </p:txBody>
      </p:sp>
      <p:grpSp>
        <p:nvGrpSpPr>
          <p:cNvPr id="3" name="Group 2"/>
          <p:cNvGrpSpPr/>
          <p:nvPr/>
        </p:nvGrpSpPr>
        <p:grpSpPr>
          <a:xfrm>
            <a:off x="220980" y="1447800"/>
            <a:ext cx="9448806" cy="4572000"/>
            <a:chOff x="220980" y="1676400"/>
            <a:chExt cx="9464040" cy="4572000"/>
          </a:xfrm>
        </p:grpSpPr>
        <p:sp>
          <p:nvSpPr>
            <p:cNvPr id="7" name="Rounded Rectangle 6"/>
            <p:cNvSpPr/>
            <p:nvPr/>
          </p:nvSpPr>
          <p:spPr>
            <a:xfrm>
              <a:off x="220980" y="1676400"/>
              <a:ext cx="4351020" cy="304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High Interest Rate Assigned to Deposit</a:t>
              </a:r>
            </a:p>
          </p:txBody>
        </p:sp>
        <p:sp>
          <p:nvSpPr>
            <p:cNvPr id="10" name="Rectangle 9"/>
            <p:cNvSpPr/>
            <p:nvPr/>
          </p:nvSpPr>
          <p:spPr>
            <a:xfrm>
              <a:off x="220980" y="1981200"/>
              <a:ext cx="9456420" cy="762000"/>
            </a:xfrm>
            <a:prstGeom prst="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itchFamily="34" charset="0"/>
                <a:buChar char="•"/>
              </a:pPr>
              <a:r>
                <a:rPr lang="en-US" sz="1200" dirty="0">
                  <a:solidFill>
                    <a:prstClr val="black"/>
                  </a:solidFill>
                </a:rPr>
                <a:t>The interest rate assigned to Microfinance Institutions by </a:t>
              </a:r>
              <a:r>
                <a:rPr lang="en-US" sz="1200" dirty="0" smtClean="0">
                  <a:solidFill>
                    <a:prstClr val="black"/>
                  </a:solidFill>
                </a:rPr>
                <a:t>Financial </a:t>
              </a:r>
              <a:r>
                <a:rPr lang="en-US" sz="1200" dirty="0">
                  <a:solidFill>
                    <a:prstClr val="black"/>
                  </a:solidFill>
                </a:rPr>
                <a:t>Regulatory Department for both compulsory savings and voluntary savings is </a:t>
              </a:r>
              <a:r>
                <a:rPr lang="en-US" sz="1200" dirty="0" smtClean="0">
                  <a:solidFill>
                    <a:prstClr val="black"/>
                  </a:solidFill>
                </a:rPr>
                <a:t>15% </a:t>
              </a:r>
              <a:r>
                <a:rPr lang="en-US" sz="1200" dirty="0">
                  <a:solidFill>
                    <a:prstClr val="black"/>
                  </a:solidFill>
                </a:rPr>
                <a:t>whereas saving deposit interest per annum is 8.25% and fixed deposit is 10% per annum(less if deposit is less than one year) for banks. </a:t>
              </a:r>
            </a:p>
          </p:txBody>
        </p:sp>
        <p:sp>
          <p:nvSpPr>
            <p:cNvPr id="11" name="Rounded Rectangle 10"/>
            <p:cNvSpPr/>
            <p:nvPr/>
          </p:nvSpPr>
          <p:spPr>
            <a:xfrm>
              <a:off x="228600" y="2752725"/>
              <a:ext cx="4351020" cy="304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Loan Size is Capped at USD 5000</a:t>
              </a:r>
            </a:p>
          </p:txBody>
        </p:sp>
        <p:sp>
          <p:nvSpPr>
            <p:cNvPr id="12" name="Rectangle 11"/>
            <p:cNvSpPr/>
            <p:nvPr/>
          </p:nvSpPr>
          <p:spPr>
            <a:xfrm>
              <a:off x="228600" y="3057525"/>
              <a:ext cx="9456420" cy="752475"/>
            </a:xfrm>
            <a:prstGeom prst="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itchFamily="34" charset="0"/>
                <a:buChar char="•"/>
              </a:pPr>
              <a:r>
                <a:rPr lang="en-US" sz="1200" dirty="0">
                  <a:solidFill>
                    <a:prstClr val="black"/>
                  </a:solidFill>
                </a:rPr>
                <a:t>The loan size was previously capped at </a:t>
              </a:r>
              <a:r>
                <a:rPr lang="en-US" sz="1200" dirty="0" smtClean="0">
                  <a:solidFill>
                    <a:prstClr val="black"/>
                  </a:solidFill>
                </a:rPr>
                <a:t>USD 500 </a:t>
              </a:r>
              <a:r>
                <a:rPr lang="en-US" sz="1200" dirty="0">
                  <a:solidFill>
                    <a:prstClr val="black"/>
                  </a:solidFill>
                </a:rPr>
                <a:t>and has been changed to USD 5000 due to complaints from microfinance institutions in the market. Even so, the interest income to be made at </a:t>
              </a:r>
              <a:r>
                <a:rPr lang="en-US" sz="1200" dirty="0" smtClean="0">
                  <a:solidFill>
                    <a:prstClr val="black"/>
                  </a:solidFill>
                </a:rPr>
                <a:t>USD 5000 which </a:t>
              </a:r>
              <a:r>
                <a:rPr lang="en-US" sz="1200" dirty="0">
                  <a:solidFill>
                    <a:prstClr val="black"/>
                  </a:solidFill>
                </a:rPr>
                <a:t>will be USD </a:t>
              </a:r>
              <a:r>
                <a:rPr lang="en-US" sz="1200" dirty="0" smtClean="0">
                  <a:solidFill>
                    <a:prstClr val="black"/>
                  </a:solidFill>
                </a:rPr>
                <a:t>1500 </a:t>
              </a:r>
              <a:r>
                <a:rPr lang="en-US" sz="1200" dirty="0">
                  <a:solidFill>
                    <a:prstClr val="black"/>
                  </a:solidFill>
                </a:rPr>
                <a:t>at 30 percent per annum, is comparatively less when the banks lend out significantly higher loan sizes.</a:t>
              </a:r>
            </a:p>
          </p:txBody>
        </p:sp>
        <p:sp>
          <p:nvSpPr>
            <p:cNvPr id="13" name="Rounded Rectangle 12"/>
            <p:cNvSpPr/>
            <p:nvPr/>
          </p:nvSpPr>
          <p:spPr>
            <a:xfrm>
              <a:off x="228600" y="3810000"/>
              <a:ext cx="4351020" cy="304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Banks Charge Lower Interest Rate</a:t>
              </a:r>
            </a:p>
          </p:txBody>
        </p:sp>
        <p:sp>
          <p:nvSpPr>
            <p:cNvPr id="14" name="Rectangle 13"/>
            <p:cNvSpPr/>
            <p:nvPr/>
          </p:nvSpPr>
          <p:spPr>
            <a:xfrm>
              <a:off x="228600" y="4114800"/>
              <a:ext cx="9456420" cy="838200"/>
            </a:xfrm>
            <a:prstGeom prst="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itchFamily="34" charset="0"/>
                <a:buChar char="•"/>
              </a:pPr>
              <a:endParaRPr lang="en-US" sz="1200" dirty="0" smtClean="0">
                <a:solidFill>
                  <a:prstClr val="black"/>
                </a:solidFill>
              </a:endParaRPr>
            </a:p>
            <a:p>
              <a:pPr marL="171450" indent="-171450">
                <a:buFont typeface="Arial" pitchFamily="34" charset="0"/>
                <a:buChar char="•"/>
              </a:pPr>
              <a:r>
                <a:rPr lang="en-US" sz="1200" dirty="0" smtClean="0">
                  <a:solidFill>
                    <a:prstClr val="black"/>
                  </a:solidFill>
                </a:rPr>
                <a:t>Though </a:t>
              </a:r>
              <a:r>
                <a:rPr lang="en-US" sz="1200" dirty="0">
                  <a:solidFill>
                    <a:prstClr val="black"/>
                  </a:solidFill>
                </a:rPr>
                <a:t>it could be seen as a good aspect that MFIs can </a:t>
              </a:r>
              <a:r>
                <a:rPr lang="en-US" sz="1200" dirty="0" smtClean="0">
                  <a:solidFill>
                    <a:prstClr val="black"/>
                  </a:solidFill>
                </a:rPr>
                <a:t>charge </a:t>
              </a:r>
              <a:r>
                <a:rPr lang="en-US" sz="1200" dirty="0">
                  <a:solidFill>
                    <a:prstClr val="black"/>
                  </a:solidFill>
                </a:rPr>
                <a:t>higher interest rate on loans than banks, the situation could also be seen in negative light. High interest could prevent borrowers from taking a loan out of MFI. </a:t>
              </a:r>
            </a:p>
            <a:p>
              <a:pPr marL="171450" indent="-171450">
                <a:buFont typeface="Arial" pitchFamily="34" charset="0"/>
                <a:buChar char="•"/>
              </a:pPr>
              <a:endParaRPr lang="en-US" sz="1200" dirty="0">
                <a:solidFill>
                  <a:prstClr val="black">
                    <a:lumMod val="95000"/>
                    <a:lumOff val="5000"/>
                  </a:prstClr>
                </a:solidFill>
              </a:endParaRPr>
            </a:p>
          </p:txBody>
        </p:sp>
        <p:sp>
          <p:nvSpPr>
            <p:cNvPr id="15" name="Rounded Rectangle 14"/>
            <p:cNvSpPr/>
            <p:nvPr/>
          </p:nvSpPr>
          <p:spPr>
            <a:xfrm>
              <a:off x="228600" y="4953000"/>
              <a:ext cx="4351020" cy="30480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Minor </a:t>
              </a:r>
              <a:r>
                <a:rPr lang="en-US" sz="1400" dirty="0">
                  <a:solidFill>
                    <a:srgbClr val="FFFFFF"/>
                  </a:solidFill>
                </a:rPr>
                <a:t>Barrier to </a:t>
              </a:r>
              <a:r>
                <a:rPr lang="en-US" sz="1400" dirty="0" smtClean="0">
                  <a:solidFill>
                    <a:srgbClr val="FFFFFF"/>
                  </a:solidFill>
                </a:rPr>
                <a:t>Entry</a:t>
              </a:r>
              <a:endParaRPr lang="en-US" sz="1400" dirty="0">
                <a:solidFill>
                  <a:srgbClr val="FFFFFF"/>
                </a:solidFill>
              </a:endParaRPr>
            </a:p>
          </p:txBody>
        </p:sp>
        <p:sp>
          <p:nvSpPr>
            <p:cNvPr id="16" name="Rectangle 15"/>
            <p:cNvSpPr/>
            <p:nvPr/>
          </p:nvSpPr>
          <p:spPr>
            <a:xfrm>
              <a:off x="220980" y="5257800"/>
              <a:ext cx="9456420" cy="990600"/>
            </a:xfrm>
            <a:prstGeom prst="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buFont typeface="Arial" pitchFamily="34" charset="0"/>
                <a:buChar char="•"/>
              </a:pPr>
              <a:endParaRPr lang="en-US" sz="1200" dirty="0" smtClean="0">
                <a:solidFill>
                  <a:prstClr val="black">
                    <a:lumMod val="95000"/>
                    <a:lumOff val="5000"/>
                  </a:prstClr>
                </a:solidFill>
              </a:endParaRPr>
            </a:p>
            <a:p>
              <a:pPr marL="171450" indent="-171450" algn="just">
                <a:buFont typeface="Arial" pitchFamily="34" charset="0"/>
                <a:buChar char="•"/>
              </a:pPr>
              <a:r>
                <a:rPr lang="en-US" sz="1200" dirty="0" smtClean="0">
                  <a:solidFill>
                    <a:prstClr val="black"/>
                  </a:solidFill>
                </a:rPr>
                <a:t>Paid-up </a:t>
              </a:r>
              <a:r>
                <a:rPr lang="en-US" sz="1200" dirty="0">
                  <a:solidFill>
                    <a:prstClr val="black"/>
                  </a:solidFill>
                </a:rPr>
                <a:t>capital for microfinance is considerably trivial, especially for foreign firms who can contribute large amount of capital and even for local firms who cannot contribute as much. Therefore, the competitive environment can only grow larger as more firms enter the market, even those who operates as family business rather than a company add up to capture market share.</a:t>
              </a:r>
            </a:p>
            <a:p>
              <a:pPr marL="171450" indent="-171450" algn="just">
                <a:buFont typeface="Arial" pitchFamily="34" charset="0"/>
                <a:buChar char="•"/>
              </a:pPr>
              <a:endParaRPr lang="en-US" sz="1200" dirty="0">
                <a:solidFill>
                  <a:prstClr val="black">
                    <a:lumMod val="95000"/>
                    <a:lumOff val="5000"/>
                  </a:prstClr>
                </a:solidFill>
              </a:endParaRPr>
            </a:p>
          </p:txBody>
        </p:sp>
      </p:grpSp>
      <p:sp>
        <p:nvSpPr>
          <p:cNvPr id="17"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prstClr val="white"/>
                </a:solidFill>
                <a:latin typeface="Cambria" pitchFamily="18" charset="0"/>
                <a:ea typeface="HGP創英角ｺﾞｼｯｸUB" pitchFamily="50" charset="-128"/>
              </a:rPr>
              <a:t>Section 6: Market Entry and Licensing</a:t>
            </a:r>
          </a:p>
        </p:txBody>
      </p:sp>
      <p:sp>
        <p:nvSpPr>
          <p:cNvPr id="18" name="TextBox 17"/>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Market Entry and Licensing</a:t>
            </a:r>
            <a:endParaRPr lang="en-US" sz="2400" dirty="0">
              <a:solidFill>
                <a:srgbClr val="1F497D">
                  <a:lumMod val="50000"/>
                </a:srgbClr>
              </a:solidFill>
            </a:endParaRPr>
          </a:p>
        </p:txBody>
      </p:sp>
    </p:spTree>
    <p:extLst>
      <p:ext uri="{BB962C8B-B14F-4D97-AF65-F5344CB8AC3E}">
        <p14:creationId xmlns:p14="http://schemas.microsoft.com/office/powerpoint/2010/main" val="284489338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0981" y="990600"/>
            <a:ext cx="4022127" cy="338554"/>
          </a:xfrm>
          <a:prstGeom prst="rect">
            <a:avLst/>
          </a:prstGeom>
          <a:noFill/>
        </p:spPr>
        <p:txBody>
          <a:bodyPr wrap="none" rtlCol="0">
            <a:spAutoFit/>
          </a:bodyPr>
          <a:lstStyle/>
          <a:p>
            <a:r>
              <a:rPr lang="en-US" sz="1600" dirty="0" smtClean="0">
                <a:solidFill>
                  <a:srgbClr val="1F497D"/>
                </a:solidFill>
              </a:rPr>
              <a:t>Key challenges for licensing and entry (Contd.)</a:t>
            </a:r>
            <a:endParaRPr lang="en-US" sz="1600" dirty="0">
              <a:solidFill>
                <a:srgbClr val="1F497D"/>
              </a:solidFill>
            </a:endParaRPr>
          </a:p>
        </p:txBody>
      </p:sp>
      <p:sp>
        <p:nvSpPr>
          <p:cNvPr id="7" name="Rounded Rectangle 6"/>
          <p:cNvSpPr/>
          <p:nvPr/>
        </p:nvSpPr>
        <p:spPr>
          <a:xfrm>
            <a:off x="220981" y="1447800"/>
            <a:ext cx="4344016" cy="3200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Government Intervention</a:t>
            </a:r>
            <a:endParaRPr lang="en-US" sz="1400" dirty="0">
              <a:solidFill>
                <a:srgbClr val="FFFFFF"/>
              </a:solidFill>
            </a:endParaRPr>
          </a:p>
        </p:txBody>
      </p:sp>
      <p:sp>
        <p:nvSpPr>
          <p:cNvPr id="10" name="Rectangle 9"/>
          <p:cNvSpPr/>
          <p:nvPr/>
        </p:nvSpPr>
        <p:spPr>
          <a:xfrm>
            <a:off x="220981" y="1767840"/>
            <a:ext cx="9441198" cy="800100"/>
          </a:xfrm>
          <a:prstGeom prst="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buFont typeface="Arial" pitchFamily="34" charset="0"/>
              <a:buChar char="•"/>
            </a:pPr>
            <a:r>
              <a:rPr lang="en-US" sz="1200" dirty="0" smtClean="0">
                <a:solidFill>
                  <a:schemeClr val="tx1"/>
                </a:solidFill>
              </a:rPr>
              <a:t>Government </a:t>
            </a:r>
            <a:r>
              <a:rPr lang="en-US" sz="1200" dirty="0">
                <a:solidFill>
                  <a:schemeClr val="tx1"/>
                </a:solidFill>
              </a:rPr>
              <a:t>policies outlined for microfinance sector is still unstable since the regulators are constantly establishing new directives and changing requirements. Moreover, the regulators in charge of microfinance department do not have previous experience in managing microfinance sector thus they are pursuing the learning curve as the microfinance sector flourish.</a:t>
            </a:r>
          </a:p>
        </p:txBody>
      </p:sp>
      <p:sp>
        <p:nvSpPr>
          <p:cNvPr id="11" name="Rounded Rectangle 10"/>
          <p:cNvSpPr/>
          <p:nvPr/>
        </p:nvSpPr>
        <p:spPr>
          <a:xfrm>
            <a:off x="228588" y="2577941"/>
            <a:ext cx="4344016" cy="3200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Role of Co-operatives in MFI sector</a:t>
            </a:r>
          </a:p>
        </p:txBody>
      </p:sp>
      <p:sp>
        <p:nvSpPr>
          <p:cNvPr id="12" name="Rectangle 11"/>
          <p:cNvSpPr/>
          <p:nvPr/>
        </p:nvSpPr>
        <p:spPr>
          <a:xfrm>
            <a:off x="228588" y="2897983"/>
            <a:ext cx="9441198" cy="988219"/>
          </a:xfrm>
          <a:prstGeom prst="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buFont typeface="Arial" pitchFamily="34" charset="0"/>
              <a:buChar char="•"/>
            </a:pPr>
            <a:r>
              <a:rPr lang="en-US" sz="1200" dirty="0">
                <a:solidFill>
                  <a:schemeClr val="tx1"/>
                </a:solidFill>
              </a:rPr>
              <a:t>Co-operatives are ministered by both Ministry of Co-operatives and co-operative law, therefore the licensed co-operative MFIs has to abide by both the Co-operative law and Microfinance law. However, since there are conflicting clauses in different laws, some of the co-operatives decide to conduct microfinance business without applying for a MFI license. And since co-operatives were already conducting lending before the Microfinance law due to their original nature as a co-operative, the unlicensed co-operatives are not compulsory to comply with the Microfinance law.</a:t>
            </a:r>
          </a:p>
        </p:txBody>
      </p:sp>
      <p:sp>
        <p:nvSpPr>
          <p:cNvPr id="13" name="Rounded Rectangle 12"/>
          <p:cNvSpPr/>
          <p:nvPr/>
        </p:nvSpPr>
        <p:spPr>
          <a:xfrm>
            <a:off x="228588" y="3886200"/>
            <a:ext cx="4344016" cy="30093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FFFFFF"/>
                </a:solidFill>
              </a:rPr>
              <a:t>Stability of factories and industries</a:t>
            </a:r>
          </a:p>
        </p:txBody>
      </p:sp>
      <p:sp>
        <p:nvSpPr>
          <p:cNvPr id="14" name="Rectangle 13"/>
          <p:cNvSpPr/>
          <p:nvPr/>
        </p:nvSpPr>
        <p:spPr>
          <a:xfrm>
            <a:off x="228588" y="4191000"/>
            <a:ext cx="9441198" cy="533400"/>
          </a:xfrm>
          <a:prstGeom prst="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smtClean="0">
              <a:solidFill>
                <a:schemeClr val="tx1"/>
              </a:solidFill>
            </a:endParaRPr>
          </a:p>
          <a:p>
            <a:pPr marL="171450" indent="-171450">
              <a:buFont typeface="Arial" pitchFamily="34" charset="0"/>
              <a:buChar char="•"/>
            </a:pPr>
            <a:r>
              <a:rPr lang="en-US" sz="1200" dirty="0" smtClean="0">
                <a:solidFill>
                  <a:schemeClr val="tx1"/>
                </a:solidFill>
              </a:rPr>
              <a:t>Unstable </a:t>
            </a:r>
            <a:r>
              <a:rPr lang="en-US" sz="1200" dirty="0">
                <a:solidFill>
                  <a:schemeClr val="tx1"/>
                </a:solidFill>
              </a:rPr>
              <a:t>condition of factories and industries that will likely occur due to the impacts of political and economic drivers is a condition that could have an impact on payday loan business as factory workers make up the primary market for payday lenders.</a:t>
            </a:r>
          </a:p>
          <a:p>
            <a:pPr marL="171450" indent="-171450">
              <a:buFont typeface="Arial" pitchFamily="34" charset="0"/>
              <a:buChar char="•"/>
            </a:pPr>
            <a:endParaRPr lang="en-US" sz="1200" dirty="0">
              <a:solidFill>
                <a:prstClr val="black">
                  <a:lumMod val="95000"/>
                  <a:lumOff val="5000"/>
                </a:prstClr>
              </a:solidFill>
            </a:endParaRPr>
          </a:p>
        </p:txBody>
      </p:sp>
      <p:sp>
        <p:nvSpPr>
          <p:cNvPr id="15" name="Rounded Rectangle 14"/>
          <p:cNvSpPr/>
          <p:nvPr/>
        </p:nvSpPr>
        <p:spPr>
          <a:xfrm>
            <a:off x="228588" y="4724400"/>
            <a:ext cx="4344016" cy="32004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General Restrictions</a:t>
            </a:r>
            <a:endParaRPr lang="en-US" sz="1400" dirty="0">
              <a:solidFill>
                <a:srgbClr val="FFFFFF"/>
              </a:solidFill>
            </a:endParaRPr>
          </a:p>
        </p:txBody>
      </p:sp>
      <p:sp>
        <p:nvSpPr>
          <p:cNvPr id="16" name="Rectangle 15"/>
          <p:cNvSpPr/>
          <p:nvPr/>
        </p:nvSpPr>
        <p:spPr>
          <a:xfrm>
            <a:off x="220981" y="5044440"/>
            <a:ext cx="9441198" cy="1280160"/>
          </a:xfrm>
          <a:prstGeom prst="rect">
            <a:avLst/>
          </a:prstGeom>
          <a:solidFill>
            <a:srgbClr val="FFFFFF"/>
          </a:solidFill>
          <a:ln w="31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just">
              <a:buFont typeface="Arial" pitchFamily="34" charset="0"/>
              <a:buChar char="•"/>
            </a:pPr>
            <a:endParaRPr lang="en-US" sz="1200" dirty="0" smtClean="0">
              <a:solidFill>
                <a:schemeClr val="tx1">
                  <a:lumMod val="95000"/>
                  <a:lumOff val="5000"/>
                </a:schemeClr>
              </a:solidFill>
            </a:endParaRPr>
          </a:p>
          <a:p>
            <a:pPr marL="171450" lvl="0" indent="-171450" algn="just">
              <a:buFont typeface="Arial" pitchFamily="34" charset="0"/>
              <a:buChar char="•"/>
            </a:pPr>
            <a:r>
              <a:rPr lang="en-US" sz="1200" dirty="0" smtClean="0">
                <a:solidFill>
                  <a:schemeClr val="tx1">
                    <a:lumMod val="95000"/>
                    <a:lumOff val="5000"/>
                  </a:schemeClr>
                </a:solidFill>
              </a:rPr>
              <a:t>The </a:t>
            </a:r>
            <a:r>
              <a:rPr lang="en-US" sz="1200" dirty="0">
                <a:solidFill>
                  <a:schemeClr val="tx1">
                    <a:lumMod val="95000"/>
                    <a:lumOff val="5000"/>
                  </a:schemeClr>
                </a:solidFill>
              </a:rPr>
              <a:t>restriction which bars more than one person of a household from borrowing could be a constraint in payday loan business since payday loan amount of just one person may not be able to settle the financial needs of the family. The result of this could lead to household members taking credit from different sources. However, the restriction could be eased in future as financial needs are greater and the borrower’s can prove their credibility and income sources.</a:t>
            </a:r>
          </a:p>
          <a:p>
            <a:pPr marL="171450" lvl="0" indent="-171450" algn="just">
              <a:buFont typeface="Arial" pitchFamily="34" charset="0"/>
              <a:buChar char="•"/>
            </a:pPr>
            <a:r>
              <a:rPr lang="en-US" sz="1200" dirty="0">
                <a:solidFill>
                  <a:schemeClr val="tx1">
                    <a:lumMod val="95000"/>
                    <a:lumOff val="5000"/>
                  </a:schemeClr>
                </a:solidFill>
              </a:rPr>
              <a:t>Restriction which limits the coverage of MFIs into 50:50 of urban and rural population could be a hindrance as most of the stable monthly income earners reside in urban areas.</a:t>
            </a:r>
          </a:p>
          <a:p>
            <a:pPr marL="171450" indent="-171450">
              <a:buFont typeface="Arial" pitchFamily="34" charset="0"/>
              <a:buChar char="•"/>
            </a:pPr>
            <a:endParaRPr lang="en-US" sz="1200" dirty="0" smtClean="0">
              <a:solidFill>
                <a:schemeClr val="tx1"/>
              </a:solidFill>
            </a:endParaRPr>
          </a:p>
        </p:txBody>
      </p:sp>
      <p:sp>
        <p:nvSpPr>
          <p:cNvPr id="17"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6: Market Entry and Licensing</a:t>
            </a:r>
          </a:p>
        </p:txBody>
      </p:sp>
      <p:sp>
        <p:nvSpPr>
          <p:cNvPr id="18" name="TextBox 17"/>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Market Entry and Licensing</a:t>
            </a:r>
            <a:endParaRPr lang="en-US" sz="2400" dirty="0">
              <a:solidFill>
                <a:schemeClr val="tx2">
                  <a:lumMod val="50000"/>
                </a:schemeClr>
              </a:solidFill>
            </a:endParaRPr>
          </a:p>
        </p:txBody>
      </p:sp>
    </p:spTree>
    <p:extLst>
      <p:ext uri="{BB962C8B-B14F-4D97-AF65-F5344CB8AC3E}">
        <p14:creationId xmlns:p14="http://schemas.microsoft.com/office/powerpoint/2010/main" val="124781159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118274891"/>
              </p:ext>
            </p:extLst>
          </p:nvPr>
        </p:nvGraphicFramePr>
        <p:xfrm>
          <a:off x="1651000" y="1227668"/>
          <a:ext cx="6604000" cy="4402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p:cNvGrpSpPr/>
          <p:nvPr/>
        </p:nvGrpSpPr>
        <p:grpSpPr>
          <a:xfrm>
            <a:off x="1600201" y="5562600"/>
            <a:ext cx="6553200" cy="400114"/>
            <a:chOff x="308847" y="3802407"/>
            <a:chExt cx="6236377" cy="400114"/>
          </a:xfrm>
        </p:grpSpPr>
        <p:sp>
          <p:nvSpPr>
            <p:cNvPr id="5" name="Rectangle 4"/>
            <p:cNvSpPr/>
            <p:nvPr/>
          </p:nvSpPr>
          <p:spPr>
            <a:xfrm>
              <a:off x="308847" y="3802407"/>
              <a:ext cx="6236377" cy="400114"/>
            </a:xfrm>
            <a:prstGeom prst="rect">
              <a:avLst/>
            </a:prstGeom>
            <a:solidFill>
              <a:schemeClr val="accent1">
                <a:lumMod val="20000"/>
                <a:lumOff val="8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r>
                <a:rPr lang="en-US" dirty="0" smtClean="0">
                  <a:solidFill>
                    <a:srgbClr val="1F497D">
                      <a:lumMod val="75000"/>
                    </a:srgbClr>
                  </a:solidFill>
                </a:rPr>
                <a:t>    Section 8: M&amp;A Target Shortlisting and Their Comparative Analysis</a:t>
              </a:r>
              <a:endParaRPr lang="en-US" dirty="0">
                <a:solidFill>
                  <a:srgbClr val="1F497D">
                    <a:lumMod val="75000"/>
                  </a:srgbClr>
                </a:solidFill>
              </a:endParaRPr>
            </a:p>
          </p:txBody>
        </p:sp>
        <p:sp>
          <p:nvSpPr>
            <p:cNvPr id="6" name="Rectangle 5"/>
            <p:cNvSpPr/>
            <p:nvPr/>
          </p:nvSpPr>
          <p:spPr>
            <a:xfrm>
              <a:off x="308847" y="3802407"/>
              <a:ext cx="6236377" cy="4001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17591" tIns="27940" rIns="27940" bIns="27940" numCol="1" spcCol="1270" anchor="ctr" anchorCtr="0">
              <a:noAutofit/>
            </a:bodyPr>
            <a:lstStyle/>
            <a:p>
              <a:pPr defTabSz="488950">
                <a:lnSpc>
                  <a:spcPct val="90000"/>
                </a:lnSpc>
                <a:spcAft>
                  <a:spcPct val="35000"/>
                </a:spcAft>
              </a:pPr>
              <a:endParaRPr lang="en-US" sz="1100">
                <a:solidFill>
                  <a:prstClr val="white"/>
                </a:solidFill>
              </a:endParaRPr>
            </a:p>
          </p:txBody>
        </p:sp>
      </p:grpSp>
      <p:sp>
        <p:nvSpPr>
          <p:cNvPr id="4" name="Oval 3"/>
          <p:cNvSpPr/>
          <p:nvPr/>
        </p:nvSpPr>
        <p:spPr>
          <a:xfrm>
            <a:off x="1350128" y="5512586"/>
            <a:ext cx="500143" cy="500142"/>
          </a:xfrm>
          <a:prstGeom prst="ellipse">
            <a:avLst/>
          </a:prstGeom>
          <a:ln>
            <a:solidFill>
              <a:schemeClr val="bg1">
                <a:lumMod val="65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7" name="TextBox 6"/>
          <p:cNvSpPr txBox="1"/>
          <p:nvPr/>
        </p:nvSpPr>
        <p:spPr>
          <a:xfrm>
            <a:off x="82550" y="438093"/>
            <a:ext cx="5861050" cy="461665"/>
          </a:xfrm>
          <a:prstGeom prst="rect">
            <a:avLst/>
          </a:prstGeom>
          <a:noFill/>
          <a:ln w="28575">
            <a:noFill/>
          </a:ln>
        </p:spPr>
        <p:txBody>
          <a:bodyPr wrap="square" rtlCol="0">
            <a:spAutoFit/>
          </a:bodyPr>
          <a:lstStyle/>
          <a:p>
            <a:r>
              <a:rPr lang="en-US" altLang="ja-JP" sz="2400" dirty="0" smtClean="0">
                <a:solidFill>
                  <a:srgbClr val="1F497D">
                    <a:lumMod val="50000"/>
                  </a:srgbClr>
                </a:solidFill>
              </a:rPr>
              <a:t>Research Services in Microfinance Sector</a:t>
            </a:r>
            <a:endParaRPr lang="en-US" sz="2400" dirty="0">
              <a:solidFill>
                <a:srgbClr val="1F497D">
                  <a:lumMod val="50000"/>
                </a:srgbClr>
              </a:solidFill>
            </a:endParaRPr>
          </a:p>
        </p:txBody>
      </p:sp>
    </p:spTree>
    <p:extLst>
      <p:ext uri="{BB962C8B-B14F-4D97-AF65-F5344CB8AC3E}">
        <p14:creationId xmlns:p14="http://schemas.microsoft.com/office/powerpoint/2010/main" val="239811097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7: Summary and Recommendations for Market Entry</a:t>
            </a:r>
          </a:p>
        </p:txBody>
      </p:sp>
      <p:sp>
        <p:nvSpPr>
          <p:cNvPr id="4" name="Rectangle 3"/>
          <p:cNvSpPr/>
          <p:nvPr/>
        </p:nvSpPr>
        <p:spPr>
          <a:xfrm>
            <a:off x="228600" y="1371601"/>
            <a:ext cx="9372600" cy="2021964"/>
          </a:xfrm>
          <a:prstGeom prst="rect">
            <a:avLst/>
          </a:prstGeom>
        </p:spPr>
        <p:txBody>
          <a:bodyPr wrap="square">
            <a:spAutoFit/>
          </a:bodyPr>
          <a:lstStyle/>
          <a:p>
            <a:pPr algn="just">
              <a:lnSpc>
                <a:spcPct val="114000"/>
              </a:lnSpc>
            </a:pPr>
            <a:r>
              <a:rPr lang="en-US" sz="1400" b="1" dirty="0" smtClean="0"/>
              <a:t>Sources of income</a:t>
            </a:r>
          </a:p>
          <a:p>
            <a:pPr marL="171450" indent="-171450" algn="just">
              <a:lnSpc>
                <a:spcPct val="114000"/>
              </a:lnSpc>
              <a:buFont typeface="Arial" pitchFamily="34" charset="0"/>
              <a:buChar char="•"/>
            </a:pPr>
            <a:r>
              <a:rPr lang="en-US" sz="1200" dirty="0" smtClean="0"/>
              <a:t>The </a:t>
            </a:r>
            <a:r>
              <a:rPr lang="en-US" sz="1200" dirty="0"/>
              <a:t>main source of revenue for MFIs is the revenue </a:t>
            </a:r>
            <a:r>
              <a:rPr lang="en-US" sz="1200" dirty="0" smtClean="0"/>
              <a:t>from </a:t>
            </a:r>
            <a:r>
              <a:rPr lang="en-US" sz="1200" dirty="0"/>
              <a:t>loan portfolio for which has two components: interest charges and fees </a:t>
            </a:r>
            <a:r>
              <a:rPr lang="en-US" sz="1200" dirty="0" smtClean="0"/>
              <a:t>&amp; commissions</a:t>
            </a:r>
            <a:r>
              <a:rPr lang="en-US" sz="1200" dirty="0"/>
              <a:t>. </a:t>
            </a:r>
            <a:endParaRPr lang="en-US" sz="1200" dirty="0" smtClean="0"/>
          </a:p>
          <a:p>
            <a:pPr marL="285750" indent="-285750" algn="just">
              <a:lnSpc>
                <a:spcPct val="114000"/>
              </a:lnSpc>
              <a:buFont typeface="Arial" pitchFamily="34" charset="0"/>
              <a:buChar char="•"/>
            </a:pPr>
            <a:endParaRPr lang="en-US" sz="1200" dirty="0" smtClean="0"/>
          </a:p>
          <a:p>
            <a:pPr marL="285750" indent="-285750" algn="just">
              <a:lnSpc>
                <a:spcPct val="114000"/>
              </a:lnSpc>
              <a:buFont typeface="Arial" pitchFamily="34" charset="0"/>
              <a:buChar char="•"/>
            </a:pPr>
            <a:endParaRPr lang="en-US" sz="1200" dirty="0"/>
          </a:p>
          <a:p>
            <a:pPr marL="285750" indent="-285750" algn="just">
              <a:lnSpc>
                <a:spcPct val="114000"/>
              </a:lnSpc>
              <a:buFont typeface="Arial" pitchFamily="34" charset="0"/>
              <a:buChar char="•"/>
            </a:pPr>
            <a:endParaRPr lang="en-US" sz="1200" dirty="0" smtClean="0"/>
          </a:p>
          <a:p>
            <a:pPr marL="285750" indent="-285750" algn="just">
              <a:lnSpc>
                <a:spcPct val="114000"/>
              </a:lnSpc>
              <a:buFont typeface="Arial" pitchFamily="34" charset="0"/>
              <a:buChar char="•"/>
            </a:pPr>
            <a:endParaRPr lang="en-US" sz="1200" dirty="0" smtClean="0"/>
          </a:p>
          <a:p>
            <a:pPr marL="285750" indent="-285750" algn="just">
              <a:lnSpc>
                <a:spcPct val="114000"/>
              </a:lnSpc>
              <a:buFont typeface="Arial" pitchFamily="34" charset="0"/>
              <a:buChar char="•"/>
            </a:pPr>
            <a:endParaRPr lang="en-US" sz="1200" dirty="0"/>
          </a:p>
          <a:p>
            <a:pPr marL="285750" indent="-285750" algn="just">
              <a:lnSpc>
                <a:spcPct val="114000"/>
              </a:lnSpc>
              <a:buFont typeface="Arial" pitchFamily="34" charset="0"/>
              <a:buChar char="•"/>
            </a:pPr>
            <a:endParaRPr lang="en-US" sz="1200" dirty="0" smtClean="0"/>
          </a:p>
          <a:p>
            <a:pPr algn="just">
              <a:lnSpc>
                <a:spcPct val="114000"/>
              </a:lnSpc>
            </a:pPr>
            <a:endParaRPr lang="en-US" sz="1200" dirty="0" smtClean="0"/>
          </a:p>
        </p:txBody>
      </p:sp>
      <p:sp>
        <p:nvSpPr>
          <p:cNvPr id="5" name="TextBox 4"/>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Key considerations for market entry</a:t>
            </a:r>
            <a:endParaRPr lang="en-US" sz="2400" dirty="0">
              <a:solidFill>
                <a:schemeClr val="tx2">
                  <a:lumMod val="50000"/>
                </a:schemeClr>
              </a:solidFill>
            </a:endParaRPr>
          </a:p>
        </p:txBody>
      </p:sp>
      <p:sp>
        <p:nvSpPr>
          <p:cNvPr id="6" name="TextBox 5"/>
          <p:cNvSpPr txBox="1"/>
          <p:nvPr/>
        </p:nvSpPr>
        <p:spPr>
          <a:xfrm>
            <a:off x="220980" y="990600"/>
            <a:ext cx="4798686" cy="338554"/>
          </a:xfrm>
          <a:prstGeom prst="rect">
            <a:avLst/>
          </a:prstGeom>
          <a:noFill/>
        </p:spPr>
        <p:txBody>
          <a:bodyPr wrap="none" rtlCol="0">
            <a:spAutoFit/>
          </a:bodyPr>
          <a:lstStyle/>
          <a:p>
            <a:r>
              <a:rPr lang="en-US" sz="1600" dirty="0" smtClean="0">
                <a:solidFill>
                  <a:schemeClr val="tx2"/>
                </a:solidFill>
              </a:rPr>
              <a:t>The financially soundness and profitability of the model</a:t>
            </a:r>
            <a:endParaRPr lang="en-US" sz="1600" dirty="0">
              <a:solidFill>
                <a:schemeClr val="tx2"/>
              </a:solidFill>
            </a:endParaRPr>
          </a:p>
        </p:txBody>
      </p:sp>
      <p:graphicFrame>
        <p:nvGraphicFramePr>
          <p:cNvPr id="10" name="Diagram 9"/>
          <p:cNvGraphicFramePr/>
          <p:nvPr>
            <p:extLst>
              <p:ext uri="{D42A27DB-BD31-4B8C-83A1-F6EECF244321}">
                <p14:modId xmlns:p14="http://schemas.microsoft.com/office/powerpoint/2010/main" val="1907900481"/>
              </p:ext>
            </p:extLst>
          </p:nvPr>
        </p:nvGraphicFramePr>
        <p:xfrm>
          <a:off x="1612900" y="2165035"/>
          <a:ext cx="6692901" cy="9591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p:cNvSpPr/>
          <p:nvPr/>
        </p:nvSpPr>
        <p:spPr>
          <a:xfrm>
            <a:off x="381002" y="3505200"/>
            <a:ext cx="2362198"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Interest</a:t>
            </a:r>
            <a:endParaRPr lang="en-US" sz="1400" b="1" dirty="0"/>
          </a:p>
        </p:txBody>
      </p:sp>
      <p:sp>
        <p:nvSpPr>
          <p:cNvPr id="12" name="Rectangle 11"/>
          <p:cNvSpPr/>
          <p:nvPr/>
        </p:nvSpPr>
        <p:spPr>
          <a:xfrm>
            <a:off x="381002" y="3962400"/>
            <a:ext cx="2362199" cy="2362200"/>
          </a:xfrm>
          <a:prstGeom prst="rect">
            <a:avLst/>
          </a:prstGeom>
          <a:solidFill>
            <a:srgbClr val="E9ED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smtClean="0">
                <a:solidFill>
                  <a:schemeClr val="tx1">
                    <a:lumMod val="95000"/>
                    <a:lumOff val="5000"/>
                  </a:schemeClr>
                </a:solidFill>
              </a:rPr>
              <a:t>Interest </a:t>
            </a:r>
            <a:r>
              <a:rPr lang="en-US" sz="1200" dirty="0">
                <a:solidFill>
                  <a:schemeClr val="tx1">
                    <a:lumMod val="95000"/>
                    <a:lumOff val="5000"/>
                  </a:schemeClr>
                </a:solidFill>
              </a:rPr>
              <a:t>rates on micro-loans signify the main income for MFIs. As MFIs in Myanmar are required to charge 30 percent effective rate per annum to clients, interest income only vary by loan product’s term and amount. Repayment structure varies such as weekly, monthly, or seasonally thus variation occurs in reception of interest income.</a:t>
            </a:r>
          </a:p>
          <a:p>
            <a:pPr algn="just"/>
            <a:endParaRPr lang="en-US" sz="1200" dirty="0">
              <a:solidFill>
                <a:schemeClr val="tx1">
                  <a:lumMod val="95000"/>
                  <a:lumOff val="5000"/>
                </a:schemeClr>
              </a:solidFill>
            </a:endParaRPr>
          </a:p>
        </p:txBody>
      </p:sp>
      <p:sp>
        <p:nvSpPr>
          <p:cNvPr id="13" name="Rectangle 12"/>
          <p:cNvSpPr/>
          <p:nvPr/>
        </p:nvSpPr>
        <p:spPr>
          <a:xfrm>
            <a:off x="3889376" y="3505199"/>
            <a:ext cx="2359026"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Commission</a:t>
            </a:r>
            <a:endParaRPr lang="en-US" sz="1400" b="1" dirty="0"/>
          </a:p>
        </p:txBody>
      </p:sp>
      <p:sp>
        <p:nvSpPr>
          <p:cNvPr id="14" name="Rectangle 13"/>
          <p:cNvSpPr/>
          <p:nvPr/>
        </p:nvSpPr>
        <p:spPr>
          <a:xfrm>
            <a:off x="3889376" y="3962401"/>
            <a:ext cx="2359026" cy="2331726"/>
          </a:xfrm>
          <a:prstGeom prst="rect">
            <a:avLst/>
          </a:prstGeom>
          <a:solidFill>
            <a:srgbClr val="E9ED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lgn="just">
              <a:buFont typeface="Arial" pitchFamily="34" charset="0"/>
              <a:buChar char="•"/>
            </a:pPr>
            <a:endParaRPr lang="en-US" sz="1200" dirty="0">
              <a:solidFill>
                <a:schemeClr val="tx1">
                  <a:lumMod val="95000"/>
                  <a:lumOff val="5000"/>
                </a:schemeClr>
              </a:solidFill>
            </a:endParaRPr>
          </a:p>
          <a:p>
            <a:pPr marL="171450" lvl="0" indent="-171450" algn="just">
              <a:buFont typeface="Arial" pitchFamily="34" charset="0"/>
              <a:buChar char="•"/>
            </a:pPr>
            <a:r>
              <a:rPr lang="en-US" sz="1200" dirty="0" smtClean="0">
                <a:solidFill>
                  <a:schemeClr val="tx1">
                    <a:lumMod val="95000"/>
                    <a:lumOff val="5000"/>
                  </a:schemeClr>
                </a:solidFill>
              </a:rPr>
              <a:t>Commission </a:t>
            </a:r>
            <a:r>
              <a:rPr lang="en-US" sz="1200" dirty="0">
                <a:solidFill>
                  <a:schemeClr val="tx1">
                    <a:lumMod val="95000"/>
                    <a:lumOff val="5000"/>
                  </a:schemeClr>
                </a:solidFill>
              </a:rPr>
              <a:t>income is generated from services such as loan processing fee and early loan redemption fee. It is generally represented as a small figure. </a:t>
            </a:r>
          </a:p>
          <a:p>
            <a:pPr marL="171450" lvl="0" indent="-171450" algn="just">
              <a:buFont typeface="Arial" pitchFamily="34" charset="0"/>
              <a:buChar char="•"/>
            </a:pPr>
            <a:r>
              <a:rPr lang="en-US" sz="1200" dirty="0" smtClean="0">
                <a:solidFill>
                  <a:schemeClr val="tx1">
                    <a:lumMod val="95000"/>
                    <a:lumOff val="5000"/>
                  </a:schemeClr>
                </a:solidFill>
              </a:rPr>
              <a:t>MFI </a:t>
            </a:r>
            <a:r>
              <a:rPr lang="en-US" sz="1200" dirty="0">
                <a:solidFill>
                  <a:schemeClr val="tx1">
                    <a:lumMod val="95000"/>
                    <a:lumOff val="5000"/>
                  </a:schemeClr>
                </a:solidFill>
              </a:rPr>
              <a:t>can earn </a:t>
            </a:r>
            <a:r>
              <a:rPr lang="en-US" sz="1200" dirty="0" smtClean="0">
                <a:solidFill>
                  <a:schemeClr val="tx1">
                    <a:lumMod val="95000"/>
                    <a:lumOff val="5000"/>
                  </a:schemeClr>
                </a:solidFill>
              </a:rPr>
              <a:t>commission and </a:t>
            </a:r>
            <a:r>
              <a:rPr lang="en-US" sz="1200" dirty="0">
                <a:solidFill>
                  <a:schemeClr val="tx1">
                    <a:lumMod val="95000"/>
                    <a:lumOff val="5000"/>
                  </a:schemeClr>
                </a:solidFill>
              </a:rPr>
              <a:t>transactions fees </a:t>
            </a:r>
            <a:r>
              <a:rPr lang="en-US" sz="1200" dirty="0" smtClean="0">
                <a:solidFill>
                  <a:schemeClr val="tx1">
                    <a:lumMod val="95000"/>
                    <a:lumOff val="5000"/>
                  </a:schemeClr>
                </a:solidFill>
              </a:rPr>
              <a:t>if </a:t>
            </a:r>
            <a:r>
              <a:rPr lang="en-US" sz="1200" dirty="0">
                <a:solidFill>
                  <a:schemeClr val="tx1">
                    <a:lumMod val="95000"/>
                    <a:lumOff val="5000"/>
                  </a:schemeClr>
                </a:solidFill>
              </a:rPr>
              <a:t>they are disbursing the loans </a:t>
            </a:r>
            <a:r>
              <a:rPr lang="en-US" sz="1200" dirty="0" smtClean="0">
                <a:solidFill>
                  <a:schemeClr val="tx1">
                    <a:lumMod val="95000"/>
                    <a:lumOff val="5000"/>
                  </a:schemeClr>
                </a:solidFill>
              </a:rPr>
              <a:t>over the </a:t>
            </a:r>
            <a:r>
              <a:rPr lang="en-US" sz="1200" dirty="0">
                <a:solidFill>
                  <a:schemeClr val="tx1">
                    <a:lumMod val="95000"/>
                    <a:lumOff val="5000"/>
                  </a:schemeClr>
                </a:solidFill>
              </a:rPr>
              <a:t>mobile money </a:t>
            </a:r>
            <a:r>
              <a:rPr lang="en-US" sz="1200" dirty="0" smtClean="0">
                <a:solidFill>
                  <a:schemeClr val="tx1">
                    <a:lumMod val="95000"/>
                    <a:lumOff val="5000"/>
                  </a:schemeClr>
                </a:solidFill>
              </a:rPr>
              <a:t>platform via their appointed agents/loan officers.</a:t>
            </a:r>
            <a:endParaRPr lang="en-US" sz="1200" dirty="0">
              <a:solidFill>
                <a:schemeClr val="tx1">
                  <a:lumMod val="95000"/>
                  <a:lumOff val="5000"/>
                </a:schemeClr>
              </a:solidFill>
            </a:endParaRPr>
          </a:p>
          <a:p>
            <a:pPr algn="ctr"/>
            <a:endParaRPr lang="en-US" sz="1200" dirty="0">
              <a:solidFill>
                <a:schemeClr val="tx1">
                  <a:lumMod val="95000"/>
                  <a:lumOff val="5000"/>
                </a:schemeClr>
              </a:solidFill>
            </a:endParaRPr>
          </a:p>
        </p:txBody>
      </p:sp>
      <p:sp>
        <p:nvSpPr>
          <p:cNvPr id="15" name="Rectangle 14"/>
          <p:cNvSpPr/>
          <p:nvPr/>
        </p:nvSpPr>
        <p:spPr>
          <a:xfrm>
            <a:off x="7239000" y="3505199"/>
            <a:ext cx="22860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Cash inflow</a:t>
            </a:r>
            <a:endParaRPr lang="en-US" sz="1400" b="1" dirty="0"/>
          </a:p>
        </p:txBody>
      </p:sp>
      <p:sp>
        <p:nvSpPr>
          <p:cNvPr id="16" name="Rectangle 15"/>
          <p:cNvSpPr/>
          <p:nvPr/>
        </p:nvSpPr>
        <p:spPr>
          <a:xfrm>
            <a:off x="7239000" y="3962402"/>
            <a:ext cx="2286000" cy="2362198"/>
          </a:xfrm>
          <a:prstGeom prst="rect">
            <a:avLst/>
          </a:prstGeom>
          <a:solidFill>
            <a:srgbClr val="E9ED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r>
              <a:rPr lang="en-US" sz="1200" dirty="0">
                <a:solidFill>
                  <a:schemeClr val="tx1">
                    <a:lumMod val="95000"/>
                    <a:lumOff val="5000"/>
                  </a:schemeClr>
                </a:solidFill>
              </a:rPr>
              <a:t>Another important cash inflow for the MFI is the compulsory savings account of a client. These saving accounts are a requirement for getting a loan. As compulsory saving is typically </a:t>
            </a:r>
            <a:r>
              <a:rPr lang="en-US" sz="1200" dirty="0" smtClean="0">
                <a:solidFill>
                  <a:schemeClr val="tx1">
                    <a:lumMod val="95000"/>
                    <a:lumOff val="5000"/>
                  </a:schemeClr>
                </a:solidFill>
              </a:rPr>
              <a:t>1% of </a:t>
            </a:r>
            <a:r>
              <a:rPr lang="en-US" sz="1200" dirty="0">
                <a:solidFill>
                  <a:schemeClr val="tx1">
                    <a:lumMod val="95000"/>
                    <a:lumOff val="5000"/>
                  </a:schemeClr>
                </a:solidFill>
              </a:rPr>
              <a:t>the loan amount, the cash inflow generated from which is nominal, and instead compulsory savings require the firm to incur interest expense issued to clients.</a:t>
            </a:r>
          </a:p>
        </p:txBody>
      </p:sp>
    </p:spTree>
    <p:extLst>
      <p:ext uri="{BB962C8B-B14F-4D97-AF65-F5344CB8AC3E}">
        <p14:creationId xmlns:p14="http://schemas.microsoft.com/office/powerpoint/2010/main" val="10267617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7: Summary and Recommendations for Market Entry</a:t>
            </a:r>
          </a:p>
        </p:txBody>
      </p:sp>
      <p:sp>
        <p:nvSpPr>
          <p:cNvPr id="4" name="Rectangle 3"/>
          <p:cNvSpPr/>
          <p:nvPr/>
        </p:nvSpPr>
        <p:spPr>
          <a:xfrm>
            <a:off x="228600" y="1371601"/>
            <a:ext cx="9372600" cy="4339586"/>
          </a:xfrm>
          <a:prstGeom prst="rect">
            <a:avLst/>
          </a:prstGeom>
        </p:spPr>
        <p:txBody>
          <a:bodyPr wrap="square">
            <a:spAutoFit/>
          </a:bodyPr>
          <a:lstStyle/>
          <a:p>
            <a:pPr algn="just">
              <a:lnSpc>
                <a:spcPct val="114000"/>
              </a:lnSpc>
            </a:pPr>
            <a:r>
              <a:rPr lang="en-US" sz="1400" b="1" dirty="0" smtClean="0"/>
              <a:t>Costs</a:t>
            </a:r>
            <a:endParaRPr lang="en-US" sz="1400" b="1" dirty="0"/>
          </a:p>
          <a:p>
            <a:pPr algn="just">
              <a:lnSpc>
                <a:spcPct val="150000"/>
              </a:lnSpc>
            </a:pPr>
            <a:endParaRPr lang="en-US" sz="1400" b="1" dirty="0" smtClean="0"/>
          </a:p>
          <a:p>
            <a:pPr algn="just">
              <a:lnSpc>
                <a:spcPct val="150000"/>
              </a:lnSpc>
            </a:pPr>
            <a:endParaRPr lang="en-US" sz="1200" dirty="0" smtClean="0"/>
          </a:p>
          <a:p>
            <a:pPr marL="285750" indent="-285750" algn="just">
              <a:lnSpc>
                <a:spcPct val="150000"/>
              </a:lnSpc>
              <a:buFont typeface="Arial" pitchFamily="34" charset="0"/>
              <a:buChar char="•"/>
            </a:pPr>
            <a:r>
              <a:rPr lang="en-US" sz="1200" dirty="0" smtClean="0"/>
              <a:t>Costs </a:t>
            </a:r>
            <a:r>
              <a:rPr lang="en-US" sz="1200" dirty="0"/>
              <a:t>directly attributable to the micro-finance services include personnel cost and administrative and operating expenses. In general MFIs in Myanmar are rather labor intensive by which employee salaries make up the majority of most MFIs’ operating expenses thus in most cases, personnel cost is higher than administrative and operating expense. In other aspects, traveling and rental expense signify major share of administrative and operating expense. Primary source has stated 65-70 percent of total operation cost is dedicated personnel and traveling. Another source has mentioned that around 50 percent of total revenue is rental cost.</a:t>
            </a:r>
          </a:p>
          <a:p>
            <a:pPr marL="285750" indent="-285750" algn="just">
              <a:lnSpc>
                <a:spcPct val="150000"/>
              </a:lnSpc>
              <a:buFont typeface="Arial" pitchFamily="34" charset="0"/>
              <a:buChar char="•"/>
            </a:pPr>
            <a:r>
              <a:rPr lang="en-US" sz="1200" dirty="0"/>
              <a:t>Myanmar MFIs have been struggling to achieve profitable operations, mainly due to increased salary and operational expenses. In most cases, MFIs do not generate enough revenue from loan portfolio to cover the mentioned costs within a year of operation. It can be said that bigger MFIs take even longer to generate profit such as two years of operation due to greater scale</a:t>
            </a:r>
            <a:r>
              <a:rPr lang="en-US" sz="1200" dirty="0" smtClean="0"/>
              <a:t>.</a:t>
            </a:r>
          </a:p>
          <a:p>
            <a:pPr marL="285750" indent="-285750" algn="just">
              <a:lnSpc>
                <a:spcPct val="114000"/>
              </a:lnSpc>
              <a:buFont typeface="Arial" pitchFamily="34" charset="0"/>
              <a:buChar char="•"/>
            </a:pPr>
            <a:endParaRPr lang="en-US" sz="1200" dirty="0" smtClean="0"/>
          </a:p>
          <a:p>
            <a:pPr marL="285750" indent="-285750" algn="just">
              <a:lnSpc>
                <a:spcPct val="114000"/>
              </a:lnSpc>
              <a:buFont typeface="Arial" pitchFamily="34" charset="0"/>
              <a:buChar char="•"/>
            </a:pPr>
            <a:endParaRPr lang="en-US" sz="1200" dirty="0" smtClean="0"/>
          </a:p>
          <a:p>
            <a:pPr algn="just">
              <a:lnSpc>
                <a:spcPct val="114000"/>
              </a:lnSpc>
            </a:pPr>
            <a:endParaRPr lang="en-US" sz="1200" dirty="0"/>
          </a:p>
          <a:p>
            <a:pPr marL="171450" indent="-171450" algn="just">
              <a:lnSpc>
                <a:spcPct val="150000"/>
              </a:lnSpc>
              <a:buFont typeface="Arial" pitchFamily="34" charset="0"/>
              <a:buChar char="•"/>
            </a:pPr>
            <a:r>
              <a:rPr lang="en-US" sz="1200" dirty="0" smtClean="0"/>
              <a:t>The cost of setting up the distribution network will also be costly although the type and amount of cost associated  depends on the option. Transaction fees will be incurred when making loan disbursements.</a:t>
            </a:r>
            <a:endParaRPr lang="en-US" sz="1200" dirty="0"/>
          </a:p>
        </p:txBody>
      </p:sp>
      <p:sp>
        <p:nvSpPr>
          <p:cNvPr id="5" name="TextBox 4"/>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Key considerations for market entry</a:t>
            </a:r>
            <a:endParaRPr lang="en-US" sz="2400" dirty="0">
              <a:solidFill>
                <a:schemeClr val="tx2">
                  <a:lumMod val="50000"/>
                </a:schemeClr>
              </a:solidFill>
            </a:endParaRPr>
          </a:p>
        </p:txBody>
      </p:sp>
      <p:sp>
        <p:nvSpPr>
          <p:cNvPr id="6" name="TextBox 5"/>
          <p:cNvSpPr txBox="1"/>
          <p:nvPr/>
        </p:nvSpPr>
        <p:spPr>
          <a:xfrm>
            <a:off x="220980" y="990600"/>
            <a:ext cx="4798686" cy="338554"/>
          </a:xfrm>
          <a:prstGeom prst="rect">
            <a:avLst/>
          </a:prstGeom>
          <a:noFill/>
        </p:spPr>
        <p:txBody>
          <a:bodyPr wrap="none" rtlCol="0">
            <a:spAutoFit/>
          </a:bodyPr>
          <a:lstStyle/>
          <a:p>
            <a:r>
              <a:rPr lang="en-US" sz="1600" dirty="0" smtClean="0">
                <a:solidFill>
                  <a:schemeClr val="tx2"/>
                </a:solidFill>
              </a:rPr>
              <a:t>The financially soundness and profitability of the model</a:t>
            </a:r>
            <a:endParaRPr lang="en-US" sz="1600" dirty="0">
              <a:solidFill>
                <a:schemeClr val="tx2"/>
              </a:solidFill>
            </a:endParaRPr>
          </a:p>
        </p:txBody>
      </p:sp>
      <p:sp>
        <p:nvSpPr>
          <p:cNvPr id="11" name="Rectangle 10"/>
          <p:cNvSpPr/>
          <p:nvPr/>
        </p:nvSpPr>
        <p:spPr>
          <a:xfrm>
            <a:off x="304800" y="1752600"/>
            <a:ext cx="3276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Administrative and Operating Expenses</a:t>
            </a:r>
            <a:endParaRPr lang="en-US" sz="1400" dirty="0"/>
          </a:p>
        </p:txBody>
      </p:sp>
      <p:sp>
        <p:nvSpPr>
          <p:cNvPr id="12" name="Rectangle 11"/>
          <p:cNvSpPr/>
          <p:nvPr/>
        </p:nvSpPr>
        <p:spPr>
          <a:xfrm>
            <a:off x="304800" y="4648200"/>
            <a:ext cx="3276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Distribution Expenses</a:t>
            </a:r>
            <a:endParaRPr lang="en-US" sz="1400" dirty="0"/>
          </a:p>
        </p:txBody>
      </p:sp>
    </p:spTree>
    <p:extLst>
      <p:ext uri="{BB962C8B-B14F-4D97-AF65-F5344CB8AC3E}">
        <p14:creationId xmlns:p14="http://schemas.microsoft.com/office/powerpoint/2010/main" val="236788698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7: Summary and Recommendations for Market Entry</a:t>
            </a:r>
          </a:p>
        </p:txBody>
      </p:sp>
      <p:sp>
        <p:nvSpPr>
          <p:cNvPr id="4" name="Rectangle 3"/>
          <p:cNvSpPr/>
          <p:nvPr/>
        </p:nvSpPr>
        <p:spPr>
          <a:xfrm>
            <a:off x="152401" y="1219202"/>
            <a:ext cx="9650516" cy="3881447"/>
          </a:xfrm>
          <a:prstGeom prst="rect">
            <a:avLst/>
          </a:prstGeom>
        </p:spPr>
        <p:txBody>
          <a:bodyPr wrap="square">
            <a:spAutoFit/>
          </a:bodyPr>
          <a:lstStyle/>
          <a:p>
            <a:pPr marL="285750" indent="-285750" algn="just">
              <a:lnSpc>
                <a:spcPct val="114000"/>
              </a:lnSpc>
              <a:buFont typeface="Arial" pitchFamily="34" charset="0"/>
              <a:buChar char="•"/>
            </a:pPr>
            <a:r>
              <a:rPr lang="en-US" sz="1200" dirty="0" smtClean="0"/>
              <a:t>Although official figures show there are 217 licensed MFIs in the country, only some of them are operating in full functions. </a:t>
            </a:r>
          </a:p>
          <a:p>
            <a:pPr marL="285750" indent="-285750" algn="just">
              <a:lnSpc>
                <a:spcPct val="114000"/>
              </a:lnSpc>
              <a:buFont typeface="Arial" pitchFamily="34" charset="0"/>
              <a:buChar char="•"/>
            </a:pPr>
            <a:r>
              <a:rPr lang="en-US" sz="1200" dirty="0" smtClean="0"/>
              <a:t>According to experts, approximately 20% of the total MFIs are not operating as an MFI in which those institutions acquired license just to cover up their pawn shops or informal lending practices.</a:t>
            </a:r>
          </a:p>
          <a:p>
            <a:pPr algn="just">
              <a:lnSpc>
                <a:spcPct val="114000"/>
              </a:lnSpc>
            </a:pPr>
            <a:endParaRPr lang="en-US" sz="1200" b="1" dirty="0" smtClean="0"/>
          </a:p>
          <a:p>
            <a:pPr algn="just">
              <a:lnSpc>
                <a:spcPct val="114000"/>
              </a:lnSpc>
            </a:pPr>
            <a:endParaRPr lang="en-US" sz="1200" b="1" dirty="0"/>
          </a:p>
          <a:p>
            <a:pPr algn="just">
              <a:lnSpc>
                <a:spcPct val="114000"/>
              </a:lnSpc>
            </a:pPr>
            <a:endParaRPr lang="en-US" sz="1200" b="1" dirty="0"/>
          </a:p>
          <a:p>
            <a:pPr algn="just">
              <a:lnSpc>
                <a:spcPct val="114000"/>
              </a:lnSpc>
            </a:pPr>
            <a:endParaRPr lang="en-US" sz="1200" b="1" dirty="0" smtClean="0"/>
          </a:p>
          <a:p>
            <a:pPr algn="just">
              <a:lnSpc>
                <a:spcPct val="114000"/>
              </a:lnSpc>
            </a:pPr>
            <a:endParaRPr lang="en-US" sz="1200" b="1" dirty="0"/>
          </a:p>
          <a:p>
            <a:pPr algn="just">
              <a:lnSpc>
                <a:spcPct val="114000"/>
              </a:lnSpc>
            </a:pPr>
            <a:endParaRPr lang="en-US" sz="1200" b="1" dirty="0"/>
          </a:p>
          <a:p>
            <a:pPr algn="just">
              <a:lnSpc>
                <a:spcPct val="114000"/>
              </a:lnSpc>
            </a:pPr>
            <a:endParaRPr lang="en-US" sz="1200" b="1" dirty="0" smtClean="0"/>
          </a:p>
          <a:p>
            <a:pPr algn="just">
              <a:lnSpc>
                <a:spcPct val="114000"/>
              </a:lnSpc>
            </a:pPr>
            <a:endParaRPr lang="en-US" sz="1200" b="1" dirty="0" smtClean="0"/>
          </a:p>
          <a:p>
            <a:pPr algn="just">
              <a:lnSpc>
                <a:spcPct val="114000"/>
              </a:lnSpc>
            </a:pPr>
            <a:endParaRPr lang="en-US" sz="1200" b="1" dirty="0" smtClean="0"/>
          </a:p>
          <a:p>
            <a:pPr algn="just">
              <a:lnSpc>
                <a:spcPct val="114000"/>
              </a:lnSpc>
            </a:pPr>
            <a:endParaRPr lang="en-US" sz="1200" b="1" dirty="0"/>
          </a:p>
          <a:p>
            <a:pPr algn="just">
              <a:lnSpc>
                <a:spcPct val="114000"/>
              </a:lnSpc>
            </a:pPr>
            <a:endParaRPr lang="en-US" sz="1200" b="1" dirty="0" smtClean="0"/>
          </a:p>
          <a:p>
            <a:pPr algn="just">
              <a:lnSpc>
                <a:spcPct val="114000"/>
              </a:lnSpc>
            </a:pPr>
            <a:endParaRPr lang="en-US" sz="1200" b="1" dirty="0" smtClean="0"/>
          </a:p>
          <a:p>
            <a:pPr algn="just">
              <a:lnSpc>
                <a:spcPct val="114000"/>
              </a:lnSpc>
            </a:pPr>
            <a:endParaRPr lang="en-US" sz="1200" b="1" dirty="0"/>
          </a:p>
          <a:p>
            <a:pPr algn="just">
              <a:lnSpc>
                <a:spcPct val="114000"/>
              </a:lnSpc>
            </a:pPr>
            <a:endParaRPr lang="en-US" sz="1200" b="1" dirty="0" smtClean="0"/>
          </a:p>
          <a:p>
            <a:pPr algn="just">
              <a:lnSpc>
                <a:spcPct val="114000"/>
              </a:lnSpc>
            </a:pPr>
            <a:endParaRPr lang="en-US" sz="1200" dirty="0" smtClean="0"/>
          </a:p>
        </p:txBody>
      </p:sp>
      <p:sp>
        <p:nvSpPr>
          <p:cNvPr id="5" name="TextBox 4"/>
          <p:cNvSpPr txBox="1"/>
          <p:nvPr/>
        </p:nvSpPr>
        <p:spPr>
          <a:xfrm>
            <a:off x="82551" y="438093"/>
            <a:ext cx="7613650" cy="461665"/>
          </a:xfrm>
          <a:prstGeom prst="rect">
            <a:avLst/>
          </a:prstGeom>
          <a:noFill/>
          <a:ln w="28575">
            <a:noFill/>
          </a:ln>
        </p:spPr>
        <p:txBody>
          <a:bodyPr wrap="square" rtlCol="0">
            <a:spAutoFit/>
          </a:bodyPr>
          <a:lstStyle/>
          <a:p>
            <a:r>
              <a:rPr lang="en-US" altLang="ja-JP" sz="2400" dirty="0" smtClean="0">
                <a:solidFill>
                  <a:schemeClr val="tx2">
                    <a:lumMod val="50000"/>
                  </a:schemeClr>
                </a:solidFill>
              </a:rPr>
              <a:t>Key considerations for market entry</a:t>
            </a:r>
            <a:endParaRPr lang="en-US" sz="2400" dirty="0">
              <a:solidFill>
                <a:schemeClr val="tx2">
                  <a:lumMod val="50000"/>
                </a:schemeClr>
              </a:solidFill>
            </a:endParaRPr>
          </a:p>
        </p:txBody>
      </p:sp>
      <p:sp>
        <p:nvSpPr>
          <p:cNvPr id="6" name="TextBox 5"/>
          <p:cNvSpPr txBox="1"/>
          <p:nvPr/>
        </p:nvSpPr>
        <p:spPr>
          <a:xfrm>
            <a:off x="220980" y="990600"/>
            <a:ext cx="1813638" cy="338554"/>
          </a:xfrm>
          <a:prstGeom prst="rect">
            <a:avLst/>
          </a:prstGeom>
          <a:noFill/>
        </p:spPr>
        <p:txBody>
          <a:bodyPr wrap="none" rtlCol="0">
            <a:spAutoFit/>
          </a:bodyPr>
          <a:lstStyle/>
          <a:p>
            <a:r>
              <a:rPr lang="en-US" sz="1600" dirty="0" smtClean="0">
                <a:solidFill>
                  <a:schemeClr val="tx2"/>
                </a:solidFill>
              </a:rPr>
              <a:t>Market Perceptions</a:t>
            </a:r>
            <a:endParaRPr lang="en-US" sz="1600" dirty="0">
              <a:solidFill>
                <a:schemeClr val="tx2"/>
              </a:solidFill>
            </a:endParaRPr>
          </a:p>
        </p:txBody>
      </p:sp>
      <p:sp>
        <p:nvSpPr>
          <p:cNvPr id="7" name="Rectangle 6"/>
          <p:cNvSpPr/>
          <p:nvPr/>
        </p:nvSpPr>
        <p:spPr>
          <a:xfrm>
            <a:off x="186476" y="2133600"/>
            <a:ext cx="9616440" cy="304800"/>
          </a:xfrm>
          <a:prstGeom prst="rect">
            <a:avLst/>
          </a:prstGeom>
          <a:solidFill>
            <a:srgbClr val="E9EDF4"/>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buFont typeface="Arial" pitchFamily="34" charset="0"/>
              <a:buChar char="•"/>
            </a:pPr>
            <a:r>
              <a:rPr lang="en-US" sz="1200" dirty="0">
                <a:solidFill>
                  <a:schemeClr val="tx1">
                    <a:lumMod val="95000"/>
                    <a:lumOff val="5000"/>
                  </a:schemeClr>
                </a:solidFill>
              </a:rPr>
              <a:t>The market shows great potential for payday loans as it is a virgin market with no player offering the same service at the moment</a:t>
            </a:r>
            <a:r>
              <a:rPr lang="en-US" sz="1100" dirty="0">
                <a:solidFill>
                  <a:schemeClr val="tx1">
                    <a:lumMod val="95000"/>
                    <a:lumOff val="5000"/>
                  </a:schemeClr>
                </a:solidFill>
              </a:rPr>
              <a:t>.</a:t>
            </a:r>
          </a:p>
        </p:txBody>
      </p:sp>
      <p:sp>
        <p:nvSpPr>
          <p:cNvPr id="8" name="Rectangle 7"/>
          <p:cNvSpPr/>
          <p:nvPr/>
        </p:nvSpPr>
        <p:spPr>
          <a:xfrm>
            <a:off x="186476" y="2743200"/>
            <a:ext cx="9616440" cy="838200"/>
          </a:xfrm>
          <a:prstGeom prst="rect">
            <a:avLst/>
          </a:prstGeom>
          <a:solidFill>
            <a:srgbClr val="E9EDF4"/>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14000"/>
              </a:lnSpc>
              <a:buFont typeface="Arial" pitchFamily="34" charset="0"/>
              <a:buChar char="•"/>
            </a:pPr>
            <a:r>
              <a:rPr lang="en-US" sz="1200" dirty="0">
                <a:solidFill>
                  <a:schemeClr val="tx1">
                    <a:lumMod val="95000"/>
                    <a:lumOff val="5000"/>
                  </a:schemeClr>
                </a:solidFill>
              </a:rPr>
              <a:t>In addition, small-sized local MFIs encounter difficulty in expanding their business across regions due to limited funding capacity and lack of information system and management capabilities to serve larger market segment.</a:t>
            </a:r>
          </a:p>
          <a:p>
            <a:pPr marL="171450" indent="-171450" algn="just">
              <a:lnSpc>
                <a:spcPct val="114000"/>
              </a:lnSpc>
              <a:buFont typeface="Arial" pitchFamily="34" charset="0"/>
              <a:buChar char="•"/>
            </a:pPr>
            <a:r>
              <a:rPr lang="en-US" sz="1200" dirty="0">
                <a:solidFill>
                  <a:schemeClr val="tx1">
                    <a:lumMod val="95000"/>
                    <a:lumOff val="5000"/>
                  </a:schemeClr>
                </a:solidFill>
              </a:rPr>
              <a:t>Taking into consideration of the limitations of product offerings by MFIs, pawnshops and informal lenders, there is room for payday loan to serve the market which has been left out by the existing players.</a:t>
            </a:r>
          </a:p>
        </p:txBody>
      </p:sp>
      <p:sp>
        <p:nvSpPr>
          <p:cNvPr id="9" name="Rectangle 8"/>
          <p:cNvSpPr/>
          <p:nvPr/>
        </p:nvSpPr>
        <p:spPr>
          <a:xfrm>
            <a:off x="186476" y="3886200"/>
            <a:ext cx="9616440" cy="685800"/>
          </a:xfrm>
          <a:prstGeom prst="rect">
            <a:avLst/>
          </a:prstGeom>
          <a:solidFill>
            <a:srgbClr val="E9EDF4"/>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14000"/>
              </a:lnSpc>
              <a:buFont typeface="Arial" pitchFamily="34" charset="0"/>
              <a:buChar char="•"/>
            </a:pPr>
            <a:r>
              <a:rPr lang="en-US" sz="1200" dirty="0">
                <a:solidFill>
                  <a:schemeClr val="tx1">
                    <a:lumMod val="95000"/>
                    <a:lumOff val="5000"/>
                  </a:schemeClr>
                </a:solidFill>
              </a:rPr>
              <a:t>Limited reach of banking services and the fact that mobile money is still at infant stage makes MFIs to still rely on traditional distribution model at this moment . However, if banking sector could enhance its reach and services and mobile money shows promising results, most of the players will likely adopt modernized distribution channels for better efficiency and effectiveness.</a:t>
            </a:r>
          </a:p>
        </p:txBody>
      </p:sp>
      <p:sp>
        <p:nvSpPr>
          <p:cNvPr id="10" name="Rectangle 9"/>
          <p:cNvSpPr/>
          <p:nvPr/>
        </p:nvSpPr>
        <p:spPr>
          <a:xfrm>
            <a:off x="186476" y="4876800"/>
            <a:ext cx="9616440" cy="533400"/>
          </a:xfrm>
          <a:prstGeom prst="rect">
            <a:avLst/>
          </a:prstGeom>
          <a:solidFill>
            <a:srgbClr val="E9EDF4"/>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14000"/>
              </a:lnSpc>
              <a:buFont typeface="Arial" pitchFamily="34" charset="0"/>
              <a:buChar char="•"/>
            </a:pPr>
            <a:r>
              <a:rPr lang="en-US" sz="1200" dirty="0" smtClean="0">
                <a:solidFill>
                  <a:schemeClr val="tx1">
                    <a:lumMod val="95000"/>
                    <a:lumOff val="5000"/>
                  </a:schemeClr>
                </a:solidFill>
              </a:rPr>
              <a:t>The </a:t>
            </a:r>
            <a:r>
              <a:rPr lang="en-US" sz="1200" dirty="0">
                <a:solidFill>
                  <a:schemeClr val="tx1">
                    <a:lumMod val="95000"/>
                    <a:lumOff val="5000"/>
                  </a:schemeClr>
                </a:solidFill>
              </a:rPr>
              <a:t>absence of Credit Bureau and FRD’s control on borrowers make MFIs to provide loans purely based on trust and a little bit background check they have performed. Thus, they carry high risk of bad debt.</a:t>
            </a:r>
          </a:p>
        </p:txBody>
      </p:sp>
      <p:sp>
        <p:nvSpPr>
          <p:cNvPr id="11" name="Rectangle 10"/>
          <p:cNvSpPr/>
          <p:nvPr/>
        </p:nvSpPr>
        <p:spPr>
          <a:xfrm>
            <a:off x="186476" y="5715000"/>
            <a:ext cx="9616440" cy="609600"/>
          </a:xfrm>
          <a:prstGeom prst="rect">
            <a:avLst/>
          </a:prstGeom>
          <a:solidFill>
            <a:srgbClr val="E9EDF4"/>
          </a:solidFill>
          <a:ln>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lgn="just">
              <a:lnSpc>
                <a:spcPct val="114000"/>
              </a:lnSpc>
              <a:buFont typeface="Arial" pitchFamily="34" charset="0"/>
              <a:buChar char="•"/>
            </a:pPr>
            <a:r>
              <a:rPr lang="en-US" sz="1200" dirty="0">
                <a:solidFill>
                  <a:schemeClr val="tx1">
                    <a:lumMod val="95000"/>
                    <a:lumOff val="5000"/>
                  </a:schemeClr>
                </a:solidFill>
              </a:rPr>
              <a:t>Although the market is not highly regulated, there are some weak points in the regulations such as AEON financing for luxury items.</a:t>
            </a:r>
          </a:p>
          <a:p>
            <a:pPr marL="171450" indent="-171450" algn="just">
              <a:lnSpc>
                <a:spcPct val="114000"/>
              </a:lnSpc>
              <a:buFont typeface="Arial" pitchFamily="34" charset="0"/>
              <a:buChar char="•"/>
            </a:pPr>
            <a:r>
              <a:rPr lang="en-US" sz="1200" dirty="0">
                <a:solidFill>
                  <a:schemeClr val="tx1">
                    <a:lumMod val="95000"/>
                    <a:lumOff val="5000"/>
                  </a:schemeClr>
                </a:solidFill>
              </a:rPr>
              <a:t>Although FRD has imposed regulations for MFIs to abide by, it cannot regularly monitor the practices of MFIs and take effective measures to those breaching the law.</a:t>
            </a:r>
          </a:p>
        </p:txBody>
      </p:sp>
      <p:sp>
        <p:nvSpPr>
          <p:cNvPr id="14" name="TextBox 13"/>
          <p:cNvSpPr txBox="1"/>
          <p:nvPr/>
        </p:nvSpPr>
        <p:spPr>
          <a:xfrm>
            <a:off x="186477" y="1856603"/>
            <a:ext cx="1848142" cy="276999"/>
          </a:xfrm>
          <a:prstGeom prst="rect">
            <a:avLst/>
          </a:prstGeom>
          <a:noFill/>
        </p:spPr>
        <p:txBody>
          <a:bodyPr wrap="square" rtlCol="0">
            <a:spAutoFit/>
          </a:bodyPr>
          <a:lstStyle/>
          <a:p>
            <a:r>
              <a:rPr lang="en-US" sz="1200" b="1" dirty="0" smtClean="0"/>
              <a:t>No payday lender</a:t>
            </a:r>
            <a:endParaRPr lang="en-US" sz="1200" b="1" dirty="0"/>
          </a:p>
        </p:txBody>
      </p:sp>
      <p:sp>
        <p:nvSpPr>
          <p:cNvPr id="15" name="TextBox 14"/>
          <p:cNvSpPr txBox="1"/>
          <p:nvPr/>
        </p:nvSpPr>
        <p:spPr>
          <a:xfrm>
            <a:off x="209258" y="2466203"/>
            <a:ext cx="2457742" cy="276999"/>
          </a:xfrm>
          <a:prstGeom prst="rect">
            <a:avLst/>
          </a:prstGeom>
          <a:noFill/>
        </p:spPr>
        <p:txBody>
          <a:bodyPr wrap="square" rtlCol="0">
            <a:spAutoFit/>
          </a:bodyPr>
          <a:lstStyle/>
          <a:p>
            <a:r>
              <a:rPr lang="en-US" sz="1200" b="1" dirty="0" smtClean="0"/>
              <a:t>Limitations of existing players</a:t>
            </a:r>
            <a:endParaRPr lang="en-US" sz="1200" b="1" dirty="0"/>
          </a:p>
        </p:txBody>
      </p:sp>
      <p:sp>
        <p:nvSpPr>
          <p:cNvPr id="16" name="TextBox 15"/>
          <p:cNvSpPr txBox="1"/>
          <p:nvPr/>
        </p:nvSpPr>
        <p:spPr>
          <a:xfrm>
            <a:off x="209259" y="3609202"/>
            <a:ext cx="3067342" cy="276999"/>
          </a:xfrm>
          <a:prstGeom prst="rect">
            <a:avLst/>
          </a:prstGeom>
          <a:noFill/>
        </p:spPr>
        <p:txBody>
          <a:bodyPr wrap="square" rtlCol="0">
            <a:spAutoFit/>
          </a:bodyPr>
          <a:lstStyle/>
          <a:p>
            <a:r>
              <a:rPr lang="en-US" sz="1200" b="1" dirty="0" smtClean="0"/>
              <a:t>Lack of modernization in distribution</a:t>
            </a:r>
            <a:endParaRPr lang="en-US" sz="1200" b="1" dirty="0"/>
          </a:p>
        </p:txBody>
      </p:sp>
      <p:sp>
        <p:nvSpPr>
          <p:cNvPr id="17" name="TextBox 16"/>
          <p:cNvSpPr txBox="1"/>
          <p:nvPr/>
        </p:nvSpPr>
        <p:spPr>
          <a:xfrm>
            <a:off x="209259" y="4599803"/>
            <a:ext cx="3067342" cy="276999"/>
          </a:xfrm>
          <a:prstGeom prst="rect">
            <a:avLst/>
          </a:prstGeom>
          <a:noFill/>
        </p:spPr>
        <p:txBody>
          <a:bodyPr wrap="square" rtlCol="0">
            <a:spAutoFit/>
          </a:bodyPr>
          <a:lstStyle/>
          <a:p>
            <a:r>
              <a:rPr lang="en-US" sz="1200" b="1" dirty="0" smtClean="0"/>
              <a:t>Trust based lending</a:t>
            </a:r>
            <a:endParaRPr lang="en-US" sz="1200" b="1" dirty="0"/>
          </a:p>
        </p:txBody>
      </p:sp>
      <p:sp>
        <p:nvSpPr>
          <p:cNvPr id="18" name="TextBox 17"/>
          <p:cNvSpPr txBox="1"/>
          <p:nvPr/>
        </p:nvSpPr>
        <p:spPr>
          <a:xfrm>
            <a:off x="209259" y="5438003"/>
            <a:ext cx="3067342" cy="276999"/>
          </a:xfrm>
          <a:prstGeom prst="rect">
            <a:avLst/>
          </a:prstGeom>
          <a:noFill/>
        </p:spPr>
        <p:txBody>
          <a:bodyPr wrap="square" rtlCol="0">
            <a:spAutoFit/>
          </a:bodyPr>
          <a:lstStyle/>
          <a:p>
            <a:r>
              <a:rPr lang="en-US" sz="1200" b="1" dirty="0" smtClean="0"/>
              <a:t>Regulatory concerns</a:t>
            </a:r>
            <a:endParaRPr lang="en-US" sz="1200" b="1" dirty="0"/>
          </a:p>
        </p:txBody>
      </p:sp>
    </p:spTree>
    <p:extLst>
      <p:ext uri="{BB962C8B-B14F-4D97-AF65-F5344CB8AC3E}">
        <p14:creationId xmlns:p14="http://schemas.microsoft.com/office/powerpoint/2010/main" val="13034636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7: Summary and Recommendations for Market Entry</a:t>
            </a:r>
          </a:p>
        </p:txBody>
      </p:sp>
      <p:sp>
        <p:nvSpPr>
          <p:cNvPr id="4" name="TextBox 3"/>
          <p:cNvSpPr txBox="1"/>
          <p:nvPr/>
        </p:nvSpPr>
        <p:spPr>
          <a:xfrm>
            <a:off x="82550" y="438091"/>
            <a:ext cx="9747251" cy="400110"/>
          </a:xfrm>
          <a:prstGeom prst="rect">
            <a:avLst/>
          </a:prstGeom>
          <a:noFill/>
          <a:ln w="28575">
            <a:noFill/>
          </a:ln>
        </p:spPr>
        <p:txBody>
          <a:bodyPr wrap="square" rtlCol="0">
            <a:spAutoFit/>
          </a:bodyPr>
          <a:lstStyle/>
          <a:p>
            <a:r>
              <a:rPr lang="en-US" altLang="ja-JP" sz="2000" dirty="0" smtClean="0">
                <a:solidFill>
                  <a:schemeClr val="tx2">
                    <a:lumMod val="50000"/>
                  </a:schemeClr>
                </a:solidFill>
              </a:rPr>
              <a:t>Analysis of Distribution Channel </a:t>
            </a:r>
            <a:endParaRPr lang="en-US" sz="2000" dirty="0">
              <a:solidFill>
                <a:schemeClr val="tx2">
                  <a:lumMod val="50000"/>
                </a:schemeClr>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104812917"/>
              </p:ext>
            </p:extLst>
          </p:nvPr>
        </p:nvGraphicFramePr>
        <p:xfrm>
          <a:off x="1866901" y="1066801"/>
          <a:ext cx="7802424" cy="4638975"/>
        </p:xfrm>
        <a:graphic>
          <a:graphicData uri="http://schemas.openxmlformats.org/drawingml/2006/table">
            <a:tbl>
              <a:tblPr firstRow="1" bandRow="1">
                <a:tableStyleId>{5C22544A-7EE6-4342-B048-85BDC9FD1C3A}</a:tableStyleId>
              </a:tblPr>
              <a:tblGrid>
                <a:gridCol w="1950531">
                  <a:extLst>
                    <a:ext uri="{9D8B030D-6E8A-4147-A177-3AD203B41FA5}">
                      <a16:colId xmlns:a16="http://schemas.microsoft.com/office/drawing/2014/main" val="20000"/>
                    </a:ext>
                  </a:extLst>
                </a:gridCol>
                <a:gridCol w="1950833">
                  <a:extLst>
                    <a:ext uri="{9D8B030D-6E8A-4147-A177-3AD203B41FA5}">
                      <a16:colId xmlns:a16="http://schemas.microsoft.com/office/drawing/2014/main" val="20001"/>
                    </a:ext>
                  </a:extLst>
                </a:gridCol>
                <a:gridCol w="1828622">
                  <a:extLst>
                    <a:ext uri="{9D8B030D-6E8A-4147-A177-3AD203B41FA5}">
                      <a16:colId xmlns:a16="http://schemas.microsoft.com/office/drawing/2014/main" val="20002"/>
                    </a:ext>
                  </a:extLst>
                </a:gridCol>
                <a:gridCol w="2072438">
                  <a:extLst>
                    <a:ext uri="{9D8B030D-6E8A-4147-A177-3AD203B41FA5}">
                      <a16:colId xmlns:a16="http://schemas.microsoft.com/office/drawing/2014/main" val="20003"/>
                    </a:ext>
                  </a:extLst>
                </a:gridCol>
              </a:tblGrid>
              <a:tr h="297111">
                <a:tc gridSpan="3">
                  <a:txBody>
                    <a:bodyPr/>
                    <a:lstStyle/>
                    <a:p>
                      <a:pPr algn="ctr"/>
                      <a:r>
                        <a:rPr lang="en-US" sz="1200" b="1" dirty="0" smtClean="0">
                          <a:solidFill>
                            <a:srgbClr val="FFFFFF"/>
                          </a:solidFill>
                        </a:rPr>
                        <a:t>Mobile Money</a:t>
                      </a:r>
                      <a:endParaRPr lang="en-US" sz="1200" b="1" dirty="0">
                        <a:solidFill>
                          <a:srgbClr val="FFFFFF"/>
                        </a:solidFill>
                      </a:endParaRPr>
                    </a:p>
                  </a:txBody>
                  <a:tcPr>
                    <a:solidFill>
                      <a:schemeClr val="accent1"/>
                    </a:solidFill>
                  </a:tcPr>
                </a:tc>
                <a:tc hMerge="1">
                  <a:txBody>
                    <a:bodyPr/>
                    <a:lstStyle/>
                    <a:p>
                      <a:endParaRPr lang="en-US"/>
                    </a:p>
                  </a:txBody>
                  <a:tcPr/>
                </a:tc>
                <a:tc hMerge="1">
                  <a:txBody>
                    <a:bodyPr/>
                    <a:lstStyle/>
                    <a:p>
                      <a:pPr algn="ctr"/>
                      <a:endParaRPr lang="en-US" sz="1200" b="1" dirty="0">
                        <a:solidFill>
                          <a:srgbClr val="FFFFFF"/>
                        </a:solidFill>
                      </a:endParaRPr>
                    </a:p>
                  </a:txBody>
                  <a:tcPr>
                    <a:solidFill>
                      <a:schemeClr val="accent1"/>
                    </a:solidFill>
                  </a:tcPr>
                </a:tc>
                <a:tc rowSpan="2">
                  <a:txBody>
                    <a:bodyPr/>
                    <a:lstStyle/>
                    <a:p>
                      <a:pPr algn="ctr"/>
                      <a:endParaRPr lang="en-US" sz="1200" b="1" dirty="0" smtClean="0">
                        <a:solidFill>
                          <a:srgbClr val="FFFFFF"/>
                        </a:solidFill>
                      </a:endParaRPr>
                    </a:p>
                    <a:p>
                      <a:pPr algn="ctr"/>
                      <a:r>
                        <a:rPr lang="en-US" sz="1200" b="1" dirty="0" smtClean="0">
                          <a:solidFill>
                            <a:srgbClr val="FFFFFF"/>
                          </a:solidFill>
                        </a:rPr>
                        <a:t>MPU</a:t>
                      </a:r>
                      <a:endParaRPr lang="en-US" sz="1200" b="1" dirty="0">
                        <a:solidFill>
                          <a:srgbClr val="FFFFFF"/>
                        </a:solidFill>
                      </a:endParaRPr>
                    </a:p>
                  </a:txBody>
                  <a:tcPr>
                    <a:solidFill>
                      <a:schemeClr val="accent1"/>
                    </a:solidFill>
                  </a:tcPr>
                </a:tc>
                <a:extLst>
                  <a:ext uri="{0D108BD9-81ED-4DB2-BD59-A6C34878D82A}">
                    <a16:rowId xmlns:a16="http://schemas.microsoft.com/office/drawing/2014/main" val="10000"/>
                  </a:ext>
                </a:extLst>
              </a:tr>
              <a:tr h="297111">
                <a:tc>
                  <a:txBody>
                    <a:bodyPr/>
                    <a:lstStyle/>
                    <a:p>
                      <a:pPr algn="ctr"/>
                      <a:r>
                        <a:rPr lang="en-US" sz="1200" b="1" dirty="0" smtClean="0">
                          <a:solidFill>
                            <a:srgbClr val="FFFFFF"/>
                          </a:solidFill>
                        </a:rPr>
                        <a:t>Myanmar Mobile</a:t>
                      </a:r>
                      <a:r>
                        <a:rPr lang="en-US" sz="1200" b="1" baseline="0" dirty="0" smtClean="0">
                          <a:solidFill>
                            <a:srgbClr val="FFFFFF"/>
                          </a:solidFill>
                        </a:rPr>
                        <a:t> Money</a:t>
                      </a:r>
                      <a:endParaRPr lang="en-US" sz="1200" b="1" dirty="0">
                        <a:solidFill>
                          <a:srgbClr val="FFFFFF"/>
                        </a:solidFill>
                      </a:endParaRPr>
                    </a:p>
                  </a:txBody>
                  <a:tcPr>
                    <a:solidFill>
                      <a:schemeClr val="accent1"/>
                    </a:solidFill>
                  </a:tcPr>
                </a:tc>
                <a:tc>
                  <a:txBody>
                    <a:bodyPr/>
                    <a:lstStyle/>
                    <a:p>
                      <a:pPr algn="ctr"/>
                      <a:r>
                        <a:rPr lang="en-US" sz="1200" b="1" dirty="0" err="1" smtClean="0">
                          <a:solidFill>
                            <a:srgbClr val="FFFFFF"/>
                          </a:solidFill>
                        </a:rPr>
                        <a:t>myKyat</a:t>
                      </a:r>
                      <a:endParaRPr lang="en-US" sz="1200" b="1" dirty="0">
                        <a:solidFill>
                          <a:srgbClr val="FFFFFF"/>
                        </a:solidFill>
                      </a:endParaRPr>
                    </a:p>
                  </a:txBody>
                  <a:tcPr>
                    <a:solidFill>
                      <a:schemeClr val="accent1"/>
                    </a:solidFill>
                  </a:tcPr>
                </a:tc>
                <a:tc>
                  <a:txBody>
                    <a:bodyPr/>
                    <a:lstStyle/>
                    <a:p>
                      <a:pPr algn="ctr"/>
                      <a:r>
                        <a:rPr lang="en-US" sz="1200" b="1" dirty="0" smtClean="0">
                          <a:solidFill>
                            <a:srgbClr val="FFFFFF"/>
                          </a:solidFill>
                        </a:rPr>
                        <a:t>Speed</a:t>
                      </a:r>
                      <a:r>
                        <a:rPr lang="en-US" sz="1200" b="1" baseline="0" dirty="0" smtClean="0">
                          <a:solidFill>
                            <a:srgbClr val="FFFFFF"/>
                          </a:solidFill>
                        </a:rPr>
                        <a:t> Kyat</a:t>
                      </a:r>
                      <a:endParaRPr lang="en-US" sz="1200" b="1" dirty="0">
                        <a:solidFill>
                          <a:srgbClr val="FFFFFF"/>
                        </a:solidFill>
                      </a:endParaRPr>
                    </a:p>
                  </a:txBody>
                  <a:tcPr>
                    <a:solidFill>
                      <a:schemeClr val="accent1"/>
                    </a:solidFill>
                  </a:tcPr>
                </a:tc>
                <a:tc vMerge="1">
                  <a:txBody>
                    <a:bodyPr/>
                    <a:lstStyle/>
                    <a:p>
                      <a:pPr algn="ctr"/>
                      <a:endParaRPr lang="en-US" sz="1400" b="1" dirty="0">
                        <a:solidFill>
                          <a:srgbClr val="FFFFFF"/>
                        </a:solidFill>
                      </a:endParaRPr>
                    </a:p>
                  </a:txBody>
                  <a:tcPr>
                    <a:solidFill>
                      <a:srgbClr val="17375E"/>
                    </a:solidFill>
                  </a:tcPr>
                </a:tc>
                <a:extLst>
                  <a:ext uri="{0D108BD9-81ED-4DB2-BD59-A6C34878D82A}">
                    <a16:rowId xmlns:a16="http://schemas.microsoft.com/office/drawing/2014/main" val="10001"/>
                  </a:ext>
                </a:extLst>
              </a:tr>
              <a:tr h="1138924">
                <a:tc>
                  <a:txBody>
                    <a:bodyPr/>
                    <a:lstStyle/>
                    <a:p>
                      <a:pPr marL="171450" indent="-171450" algn="just">
                        <a:buFont typeface="Arial" pitchFamily="34" charset="0"/>
                        <a:buChar char="•"/>
                      </a:pPr>
                      <a:r>
                        <a:rPr lang="en-US" sz="1050" baseline="0" dirty="0" smtClean="0"/>
                        <a:t>MMM has already established agent network although there are rumors that the agents are not operating fully.</a:t>
                      </a:r>
                    </a:p>
                  </a:txBody>
                  <a:tcPr/>
                </a:tc>
                <a:tc>
                  <a:txBody>
                    <a:bodyPr/>
                    <a:lstStyle/>
                    <a:p>
                      <a:pPr marL="171450" indent="-171450" algn="just">
                        <a:buFont typeface="Arial" pitchFamily="34" charset="0"/>
                        <a:buChar char="•"/>
                      </a:pPr>
                      <a:r>
                        <a:rPr lang="en-US" sz="1050" dirty="0" smtClean="0"/>
                        <a:t>Still</a:t>
                      </a:r>
                      <a:r>
                        <a:rPr lang="en-US" sz="1050" baseline="0" dirty="0" smtClean="0"/>
                        <a:t> in the process of building agent network.</a:t>
                      </a:r>
                      <a:endParaRPr lang="en-US" sz="1050" dirty="0"/>
                    </a:p>
                  </a:txBody>
                  <a:tcPr/>
                </a:tc>
                <a:tc>
                  <a:txBody>
                    <a:bodyPr/>
                    <a:lstStyle/>
                    <a:p>
                      <a:pPr marL="171450" indent="-171450" algn="just">
                        <a:buFont typeface="Arial" pitchFamily="34" charset="0"/>
                        <a:buChar char="•"/>
                      </a:pPr>
                      <a:endParaRPr lang="en-US" sz="1050" dirty="0"/>
                    </a:p>
                  </a:txBody>
                  <a:tcPr/>
                </a:tc>
                <a:tc>
                  <a:txBody>
                    <a:bodyPr/>
                    <a:lstStyle/>
                    <a:p>
                      <a:pPr marL="171450" indent="-171450" algn="just">
                        <a:buFont typeface="Arial" pitchFamily="34" charset="0"/>
                        <a:buChar char="•"/>
                      </a:pPr>
                      <a:r>
                        <a:rPr lang="en-US" sz="1050" baseline="0" dirty="0" smtClean="0"/>
                        <a:t>24/7 accessibility</a:t>
                      </a:r>
                    </a:p>
                    <a:p>
                      <a:pPr marL="171450" indent="-171450" algn="just">
                        <a:buFont typeface="Arial" pitchFamily="34" charset="0"/>
                        <a:buChar char="•"/>
                      </a:pPr>
                      <a:r>
                        <a:rPr lang="en-US" sz="1050" baseline="0" dirty="0" smtClean="0"/>
                        <a:t>Widely used only in major cities, however the number of users will likely grow</a:t>
                      </a:r>
                    </a:p>
                    <a:p>
                      <a:pPr marL="171450" indent="-171450" algn="just">
                        <a:buFont typeface="Arial" pitchFamily="34" charset="0"/>
                        <a:buChar char="•"/>
                      </a:pPr>
                      <a:r>
                        <a:rPr lang="en-US" sz="1050" baseline="0" dirty="0" smtClean="0"/>
                        <a:t>Limited number of ATMs except major cities</a:t>
                      </a:r>
                    </a:p>
                  </a:txBody>
                  <a:tcPr/>
                </a:tc>
                <a:extLst>
                  <a:ext uri="{0D108BD9-81ED-4DB2-BD59-A6C34878D82A}">
                    <a16:rowId xmlns:a16="http://schemas.microsoft.com/office/drawing/2014/main" val="10002"/>
                  </a:ext>
                </a:extLst>
              </a:tr>
              <a:tr h="611475">
                <a:tc gridSpan="3">
                  <a:txBody>
                    <a:bodyPr/>
                    <a:lstStyle/>
                    <a:p>
                      <a:pPr marL="171450" indent="-171450" algn="just">
                        <a:buFont typeface="Arial" pitchFamily="34" charset="0"/>
                        <a:buChar char="•"/>
                      </a:pPr>
                      <a:r>
                        <a:rPr lang="en-US" sz="1050" dirty="0" smtClean="0"/>
                        <a:t>Salary</a:t>
                      </a:r>
                      <a:r>
                        <a:rPr lang="en-US" sz="1050" baseline="0" dirty="0" smtClean="0"/>
                        <a:t> disbursement function is not widely used at the moment</a:t>
                      </a:r>
                    </a:p>
                    <a:p>
                      <a:pPr marL="171450" indent="-171450" algn="just">
                        <a:buFont typeface="Arial" pitchFamily="34" charset="0"/>
                        <a:buChar char="•"/>
                      </a:pPr>
                      <a:r>
                        <a:rPr lang="en-US" sz="1050" baseline="0" dirty="0" smtClean="0"/>
                        <a:t>If mobile money shows credibility and success, the function will be likely, however, will not surpass MPU for the advantages it offers.</a:t>
                      </a:r>
                      <a:endParaRPr lang="en-US" sz="1050" dirty="0"/>
                    </a:p>
                  </a:txBody>
                  <a:tcPr>
                    <a:solidFill>
                      <a:srgbClr val="C6D9F1"/>
                    </a:solidFill>
                  </a:tcPr>
                </a:tc>
                <a:tc hMerge="1">
                  <a:txBody>
                    <a:bodyPr/>
                    <a:lstStyle/>
                    <a:p>
                      <a:endParaRPr lang="en-US"/>
                    </a:p>
                  </a:txBody>
                  <a:tcPr/>
                </a:tc>
                <a:tc hMerge="1">
                  <a:txBody>
                    <a:bodyPr/>
                    <a:lstStyle/>
                    <a:p>
                      <a:pPr marL="171450" indent="-171450" algn="just">
                        <a:buFont typeface="Arial" pitchFamily="34" charset="0"/>
                        <a:buChar char="•"/>
                      </a:pPr>
                      <a:endParaRPr lang="en-US" sz="1050" dirty="0"/>
                    </a:p>
                  </a:txBody>
                  <a:tcPr>
                    <a:solidFill>
                      <a:srgbClr val="C6D9F1"/>
                    </a:solidFill>
                  </a:tcPr>
                </a:tc>
                <a:tc>
                  <a:txBody>
                    <a:bodyPr/>
                    <a:lstStyle/>
                    <a:p>
                      <a:pPr marL="171450" indent="-171450" algn="just">
                        <a:buFont typeface="Arial" pitchFamily="34" charset="0"/>
                        <a:buChar char="•"/>
                      </a:pPr>
                      <a:r>
                        <a:rPr lang="en-US" sz="1050" dirty="0" smtClean="0"/>
                        <a:t>The number of companies </a:t>
                      </a:r>
                      <a:r>
                        <a:rPr lang="en-US" sz="1050" baseline="0" dirty="0" smtClean="0"/>
                        <a:t>disbursing salaries via MPU is increasing.</a:t>
                      </a:r>
                      <a:endParaRPr lang="en-US" sz="1050" dirty="0" smtClean="0"/>
                    </a:p>
                  </a:txBody>
                  <a:tcPr>
                    <a:solidFill>
                      <a:srgbClr val="C6D9F1"/>
                    </a:solidFill>
                  </a:tcPr>
                </a:tc>
                <a:extLst>
                  <a:ext uri="{0D108BD9-81ED-4DB2-BD59-A6C34878D82A}">
                    <a16:rowId xmlns:a16="http://schemas.microsoft.com/office/drawing/2014/main" val="10003"/>
                  </a:ext>
                </a:extLst>
              </a:tr>
              <a:tr h="1675373">
                <a:tc gridSpan="3">
                  <a:txBody>
                    <a:bodyPr/>
                    <a:lstStyle/>
                    <a:p>
                      <a:pPr marL="171450" indent="-171450" algn="just">
                        <a:buFont typeface="Arial" pitchFamily="34" charset="0"/>
                        <a:buChar char="•"/>
                      </a:pPr>
                      <a:endParaRPr lang="en-US" sz="1050" baseline="0" dirty="0" smtClean="0"/>
                    </a:p>
                    <a:p>
                      <a:pPr marL="171450" indent="-171450" algn="just">
                        <a:buFont typeface="Arial" pitchFamily="34" charset="0"/>
                        <a:buChar char="•"/>
                      </a:pPr>
                      <a:endParaRPr lang="en-US" sz="1050" baseline="0" dirty="0" smtClean="0"/>
                    </a:p>
                    <a:p>
                      <a:pPr marL="171450" indent="-171450" algn="just">
                        <a:buFont typeface="Arial" pitchFamily="34" charset="0"/>
                        <a:buChar char="•"/>
                      </a:pPr>
                      <a:endParaRPr lang="en-US" sz="1050" baseline="0" dirty="0" smtClean="0"/>
                    </a:p>
                    <a:p>
                      <a:pPr marL="171450" indent="-171450" algn="just">
                        <a:buFont typeface="Arial" pitchFamily="34" charset="0"/>
                        <a:buChar char="•"/>
                      </a:pPr>
                      <a:r>
                        <a:rPr lang="en-US" sz="1050" baseline="0" dirty="0" smtClean="0"/>
                        <a:t>No limitation as users than do both cash in and cash out at the nearest agent.</a:t>
                      </a:r>
                    </a:p>
                  </a:txBody>
                  <a:tcPr/>
                </a:tc>
                <a:tc hMerge="1">
                  <a:txBody>
                    <a:bodyPr/>
                    <a:lstStyle/>
                    <a:p>
                      <a:endParaRPr lang="en-US"/>
                    </a:p>
                  </a:txBody>
                  <a:tcPr/>
                </a:tc>
                <a:tc hMerge="1">
                  <a:txBody>
                    <a:bodyPr/>
                    <a:lstStyle/>
                    <a:p>
                      <a:pPr marL="171450" indent="-171450" algn="just">
                        <a:buFont typeface="Arial" pitchFamily="34" charset="0"/>
                        <a:buChar char="•"/>
                      </a:pPr>
                      <a:endParaRPr lang="en-US" sz="1050" baseline="0" dirty="0" smtClean="0"/>
                    </a:p>
                  </a:txBody>
                  <a:tcPr/>
                </a:tc>
                <a:tc>
                  <a:txBody>
                    <a:bodyPr/>
                    <a:lstStyle/>
                    <a:p>
                      <a:pPr marL="171450" indent="-171450" algn="just">
                        <a:buFont typeface="Arial" pitchFamily="34" charset="0"/>
                        <a:buChar char="•"/>
                      </a:pPr>
                      <a:r>
                        <a:rPr lang="en-US" sz="1050" dirty="0" smtClean="0"/>
                        <a:t>The</a:t>
                      </a:r>
                      <a:r>
                        <a:rPr lang="en-US" sz="1050" baseline="0" dirty="0" smtClean="0"/>
                        <a:t> borrower has to manually deposit cash on due date so that the lender can deduct from his account. This is not an issue for those whose salary disbursements are made to their accounts directly.</a:t>
                      </a:r>
                    </a:p>
                    <a:p>
                      <a:pPr marL="171450" indent="-171450" algn="just">
                        <a:buFont typeface="Arial" pitchFamily="34" charset="0"/>
                        <a:buChar char="•"/>
                      </a:pPr>
                      <a:r>
                        <a:rPr lang="en-US" sz="1050" baseline="0" dirty="0" smtClean="0"/>
                        <a:t>Cash out is limited to USD 300 per transaction.</a:t>
                      </a:r>
                      <a:endParaRPr lang="en-US" sz="1050" dirty="0"/>
                    </a:p>
                  </a:txBody>
                  <a:tcPr/>
                </a:tc>
                <a:extLst>
                  <a:ext uri="{0D108BD9-81ED-4DB2-BD59-A6C34878D82A}">
                    <a16:rowId xmlns:a16="http://schemas.microsoft.com/office/drawing/2014/main" val="10004"/>
                  </a:ext>
                </a:extLst>
              </a:tr>
              <a:tr h="618981">
                <a:tc gridSpan="3">
                  <a:txBody>
                    <a:bodyPr/>
                    <a:lstStyle/>
                    <a:p>
                      <a:pPr marL="171450" indent="-171450" algn="just">
                        <a:buFont typeface="Arial" pitchFamily="34" charset="0"/>
                        <a:buChar char="•"/>
                      </a:pPr>
                      <a:r>
                        <a:rPr lang="en-US" sz="1050" dirty="0" smtClean="0"/>
                        <a:t>Both lenders and borrowers do not have to visit</a:t>
                      </a:r>
                      <a:r>
                        <a:rPr lang="en-US" sz="1050" baseline="0" dirty="0" smtClean="0"/>
                        <a:t> the bank to buy as they can easily transform the cash into e-money (virtual money) and make cash payment transaction.</a:t>
                      </a:r>
                    </a:p>
                    <a:p>
                      <a:pPr marL="0" indent="0" algn="just">
                        <a:buFont typeface="Arial" pitchFamily="34" charset="0"/>
                        <a:buNone/>
                      </a:pPr>
                      <a:endParaRPr lang="en-US" sz="1050" dirty="0"/>
                    </a:p>
                  </a:txBody>
                  <a:tcPr>
                    <a:solidFill>
                      <a:srgbClr val="C6D9F1"/>
                    </a:solidFill>
                  </a:tcPr>
                </a:tc>
                <a:tc hMerge="1">
                  <a:txBody>
                    <a:bodyPr/>
                    <a:lstStyle/>
                    <a:p>
                      <a:endParaRPr lang="en-US"/>
                    </a:p>
                  </a:txBody>
                  <a:tcPr/>
                </a:tc>
                <a:tc hMerge="1">
                  <a:txBody>
                    <a:bodyPr/>
                    <a:lstStyle/>
                    <a:p>
                      <a:pPr marL="171450" indent="-171450" algn="just">
                        <a:buFont typeface="Arial" pitchFamily="34" charset="0"/>
                        <a:buChar char="•"/>
                      </a:pPr>
                      <a:endParaRPr lang="en-US" sz="1050" baseline="0" dirty="0" smtClean="0"/>
                    </a:p>
                  </a:txBody>
                  <a:tcPr>
                    <a:solidFill>
                      <a:srgbClr val="C6D9F1"/>
                    </a:solidFill>
                  </a:tcPr>
                </a:tc>
                <a:tc>
                  <a:txBody>
                    <a:bodyPr/>
                    <a:lstStyle/>
                    <a:p>
                      <a:pPr marL="171450" indent="-171450" algn="just">
                        <a:buFont typeface="Arial" pitchFamily="34" charset="0"/>
                        <a:buChar char="•"/>
                      </a:pPr>
                      <a:r>
                        <a:rPr lang="en-US" sz="1050" baseline="0" dirty="0" smtClean="0"/>
                        <a:t>This requires close interaction with the bank both for lender and borrower.</a:t>
                      </a:r>
                    </a:p>
                  </a:txBody>
                  <a:tcPr>
                    <a:solidFill>
                      <a:srgbClr val="C6D9F1"/>
                    </a:solidFill>
                  </a:tcPr>
                </a:tc>
                <a:extLst>
                  <a:ext uri="{0D108BD9-81ED-4DB2-BD59-A6C34878D82A}">
                    <a16:rowId xmlns:a16="http://schemas.microsoft.com/office/drawing/2014/main" val="10005"/>
                  </a:ext>
                </a:extLst>
              </a:tr>
            </a:tbl>
          </a:graphicData>
        </a:graphic>
      </p:graphicFrame>
      <p:sp>
        <p:nvSpPr>
          <p:cNvPr id="18" name="Rectangle 17"/>
          <p:cNvSpPr/>
          <p:nvPr/>
        </p:nvSpPr>
        <p:spPr>
          <a:xfrm>
            <a:off x="266699" y="1828800"/>
            <a:ext cx="1409701" cy="457200"/>
          </a:xfrm>
          <a:prstGeom prst="rect">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Accessibility</a:t>
            </a:r>
            <a:endParaRPr lang="en-US" sz="1200" b="1" dirty="0"/>
          </a:p>
        </p:txBody>
      </p:sp>
      <p:sp>
        <p:nvSpPr>
          <p:cNvPr id="19" name="Right Arrow 18"/>
          <p:cNvSpPr/>
          <p:nvPr/>
        </p:nvSpPr>
        <p:spPr>
          <a:xfrm>
            <a:off x="1676400" y="1981200"/>
            <a:ext cx="190500" cy="2286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6699" y="2819400"/>
            <a:ext cx="1409701" cy="457200"/>
          </a:xfrm>
          <a:prstGeom prst="rect">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Salary disbursements</a:t>
            </a:r>
            <a:endParaRPr lang="en-US" sz="1200" b="1" dirty="0"/>
          </a:p>
        </p:txBody>
      </p:sp>
      <p:sp>
        <p:nvSpPr>
          <p:cNvPr id="21" name="Right Arrow 20"/>
          <p:cNvSpPr/>
          <p:nvPr/>
        </p:nvSpPr>
        <p:spPr>
          <a:xfrm>
            <a:off x="1676400" y="2971800"/>
            <a:ext cx="190500" cy="2286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66699" y="3810000"/>
            <a:ext cx="1409701" cy="457200"/>
          </a:xfrm>
          <a:prstGeom prst="rect">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Cash in/out Limitation</a:t>
            </a:r>
            <a:endParaRPr lang="en-US" sz="1200" b="1" dirty="0"/>
          </a:p>
        </p:txBody>
      </p:sp>
      <p:sp>
        <p:nvSpPr>
          <p:cNvPr id="23" name="Right Arrow 22"/>
          <p:cNvSpPr/>
          <p:nvPr/>
        </p:nvSpPr>
        <p:spPr>
          <a:xfrm>
            <a:off x="1676400" y="3962400"/>
            <a:ext cx="190500" cy="2286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66699" y="5105400"/>
            <a:ext cx="1409701" cy="457200"/>
          </a:xfrm>
          <a:prstGeom prst="rect">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Bank interaction</a:t>
            </a:r>
            <a:endParaRPr lang="en-US" sz="1200" b="1" dirty="0"/>
          </a:p>
        </p:txBody>
      </p:sp>
      <p:sp>
        <p:nvSpPr>
          <p:cNvPr id="25" name="Right Arrow 24"/>
          <p:cNvSpPr/>
          <p:nvPr/>
        </p:nvSpPr>
        <p:spPr>
          <a:xfrm>
            <a:off x="1676400" y="5257800"/>
            <a:ext cx="190500" cy="228600"/>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63341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4076" y="-2977"/>
            <a:ext cx="6930126" cy="307777"/>
          </a:xfrm>
          <a:prstGeom prst="rect">
            <a:avLst/>
          </a:prstGeom>
          <a:noFill/>
          <a:ln w="9525">
            <a:noFill/>
            <a:miter lim="800000"/>
            <a:headEnd/>
            <a:tailEnd/>
          </a:ln>
        </p:spPr>
        <p:txBody>
          <a:bodyPr wrap="square">
            <a:spAutoFit/>
          </a:bodyPr>
          <a:lstStyle>
            <a:defPPr>
              <a:defRPr lang="ja-JP"/>
            </a:defPPr>
            <a:lvl1pPr algn="l" rtl="0" fontAlgn="base">
              <a:spcBef>
                <a:spcPct val="0"/>
              </a:spcBef>
              <a:spcAft>
                <a:spcPct val="0"/>
              </a:spcAft>
              <a:defRPr kumimoji="1" sz="1200" kern="1200">
                <a:solidFill>
                  <a:schemeClr val="tx1"/>
                </a:solidFill>
                <a:latin typeface="Arial" charset="0"/>
                <a:ea typeface="ＭＳ Ｐゴシック" pitchFamily="50" charset="-128"/>
                <a:cs typeface="+mn-cs"/>
              </a:defRPr>
            </a:lvl1pPr>
            <a:lvl2pPr marL="457200" algn="l" rtl="0" fontAlgn="base">
              <a:spcBef>
                <a:spcPct val="0"/>
              </a:spcBef>
              <a:spcAft>
                <a:spcPct val="0"/>
              </a:spcAft>
              <a:defRPr kumimoji="1" sz="1200" kern="1200">
                <a:solidFill>
                  <a:schemeClr val="tx1"/>
                </a:solidFill>
                <a:latin typeface="Arial" charset="0"/>
                <a:ea typeface="ＭＳ Ｐゴシック" pitchFamily="50" charset="-128"/>
                <a:cs typeface="+mn-cs"/>
              </a:defRPr>
            </a:lvl2pPr>
            <a:lvl3pPr marL="914400" algn="l" rtl="0" fontAlgn="base">
              <a:spcBef>
                <a:spcPct val="0"/>
              </a:spcBef>
              <a:spcAft>
                <a:spcPct val="0"/>
              </a:spcAft>
              <a:defRPr kumimoji="1" sz="1200" kern="1200">
                <a:solidFill>
                  <a:schemeClr val="tx1"/>
                </a:solidFill>
                <a:latin typeface="Arial" charset="0"/>
                <a:ea typeface="ＭＳ Ｐゴシック" pitchFamily="50" charset="-128"/>
                <a:cs typeface="+mn-cs"/>
              </a:defRPr>
            </a:lvl3pPr>
            <a:lvl4pPr marL="1371600" algn="l" rtl="0" fontAlgn="base">
              <a:spcBef>
                <a:spcPct val="0"/>
              </a:spcBef>
              <a:spcAft>
                <a:spcPct val="0"/>
              </a:spcAft>
              <a:defRPr kumimoji="1" sz="1200" kern="1200">
                <a:solidFill>
                  <a:schemeClr val="tx1"/>
                </a:solidFill>
                <a:latin typeface="Arial" charset="0"/>
                <a:ea typeface="ＭＳ Ｐゴシック" pitchFamily="50" charset="-128"/>
                <a:cs typeface="+mn-cs"/>
              </a:defRPr>
            </a:lvl4pPr>
            <a:lvl5pPr marL="1828800" algn="l" rtl="0" fontAlgn="base">
              <a:spcBef>
                <a:spcPct val="0"/>
              </a:spcBef>
              <a:spcAft>
                <a:spcPct val="0"/>
              </a:spcAft>
              <a:defRPr kumimoji="1" sz="1200" kern="1200">
                <a:solidFill>
                  <a:schemeClr val="tx1"/>
                </a:solidFill>
                <a:latin typeface="Arial" charset="0"/>
                <a:ea typeface="ＭＳ Ｐゴシック" pitchFamily="50" charset="-128"/>
                <a:cs typeface="+mn-cs"/>
              </a:defRPr>
            </a:lvl5pPr>
            <a:lvl6pPr marL="2286000" algn="l" defTabSz="914400" rtl="0" eaLnBrk="1" latinLnBrk="0" hangingPunct="1">
              <a:defRPr kumimoji="1" sz="1200" kern="1200">
                <a:solidFill>
                  <a:schemeClr val="tx1"/>
                </a:solidFill>
                <a:latin typeface="Arial" charset="0"/>
                <a:ea typeface="ＭＳ Ｐゴシック" pitchFamily="50" charset="-128"/>
                <a:cs typeface="+mn-cs"/>
              </a:defRPr>
            </a:lvl6pPr>
            <a:lvl7pPr marL="2743200" algn="l" defTabSz="914400" rtl="0" eaLnBrk="1" latinLnBrk="0" hangingPunct="1">
              <a:defRPr kumimoji="1" sz="1200" kern="1200">
                <a:solidFill>
                  <a:schemeClr val="tx1"/>
                </a:solidFill>
                <a:latin typeface="Arial" charset="0"/>
                <a:ea typeface="ＭＳ Ｐゴシック" pitchFamily="50" charset="-128"/>
                <a:cs typeface="+mn-cs"/>
              </a:defRPr>
            </a:lvl7pPr>
            <a:lvl8pPr marL="3200400" algn="l" defTabSz="914400" rtl="0" eaLnBrk="1" latinLnBrk="0" hangingPunct="1">
              <a:defRPr kumimoji="1" sz="1200" kern="1200">
                <a:solidFill>
                  <a:schemeClr val="tx1"/>
                </a:solidFill>
                <a:latin typeface="Arial" charset="0"/>
                <a:ea typeface="ＭＳ Ｐゴシック" pitchFamily="50" charset="-128"/>
                <a:cs typeface="+mn-cs"/>
              </a:defRPr>
            </a:lvl8pPr>
            <a:lvl9pPr marL="3657600" algn="l" defTabSz="914400" rtl="0" eaLnBrk="1" latinLnBrk="0" hangingPunct="1">
              <a:defRPr kumimoji="1" sz="1200" kern="1200">
                <a:solidFill>
                  <a:schemeClr val="tx1"/>
                </a:solidFill>
                <a:latin typeface="Arial" charset="0"/>
                <a:ea typeface="ＭＳ Ｐゴシック" pitchFamily="50" charset="-128"/>
                <a:cs typeface="+mn-cs"/>
              </a:defRPr>
            </a:lvl9pPr>
          </a:lstStyle>
          <a:p>
            <a:r>
              <a:rPr lang="en-US" altLang="ja-JP" sz="1400" dirty="0" smtClean="0">
                <a:solidFill>
                  <a:schemeClr val="bg1"/>
                </a:solidFill>
                <a:latin typeface="Cambria" pitchFamily="18" charset="0"/>
                <a:ea typeface="HGP創英角ｺﾞｼｯｸUB" pitchFamily="50" charset="-128"/>
              </a:rPr>
              <a:t>Section 7: Summary and Recommendations for Market Entry</a:t>
            </a:r>
          </a:p>
        </p:txBody>
      </p:sp>
      <p:sp>
        <p:nvSpPr>
          <p:cNvPr id="4" name="TextBox 3"/>
          <p:cNvSpPr txBox="1"/>
          <p:nvPr/>
        </p:nvSpPr>
        <p:spPr>
          <a:xfrm>
            <a:off x="82550" y="438091"/>
            <a:ext cx="9747251" cy="400110"/>
          </a:xfrm>
          <a:prstGeom prst="rect">
            <a:avLst/>
          </a:prstGeom>
          <a:noFill/>
          <a:ln w="28575">
            <a:noFill/>
          </a:ln>
        </p:spPr>
        <p:txBody>
          <a:bodyPr wrap="square" rtlCol="0">
            <a:spAutoFit/>
          </a:bodyPr>
          <a:lstStyle/>
          <a:p>
            <a:r>
              <a:rPr lang="en-US" altLang="ja-JP" sz="2000" dirty="0" smtClean="0">
                <a:solidFill>
                  <a:schemeClr val="tx2">
                    <a:lumMod val="50000"/>
                  </a:schemeClr>
                </a:solidFill>
              </a:rPr>
              <a:t>Value differentiations against existing products by regulated and unregulated players</a:t>
            </a:r>
            <a:endParaRPr lang="en-US" sz="2000" dirty="0">
              <a:solidFill>
                <a:schemeClr val="tx2">
                  <a:lumMod val="50000"/>
                </a:schemeClr>
              </a:solidFill>
            </a:endParaRPr>
          </a:p>
        </p:txBody>
      </p:sp>
      <p:graphicFrame>
        <p:nvGraphicFramePr>
          <p:cNvPr id="17" name="Table 16"/>
          <p:cNvGraphicFramePr>
            <a:graphicFrameLocks noGrp="1"/>
          </p:cNvGraphicFramePr>
          <p:nvPr>
            <p:extLst>
              <p:ext uri="{D42A27DB-BD31-4B8C-83A1-F6EECF244321}">
                <p14:modId xmlns:p14="http://schemas.microsoft.com/office/powerpoint/2010/main" val="3392530016"/>
              </p:ext>
            </p:extLst>
          </p:nvPr>
        </p:nvGraphicFramePr>
        <p:xfrm>
          <a:off x="1866900" y="1143000"/>
          <a:ext cx="7734301" cy="5016964"/>
        </p:xfrm>
        <a:graphic>
          <a:graphicData uri="http://schemas.openxmlformats.org/drawingml/2006/table">
            <a:tbl>
              <a:tblPr firstRow="1" bandRow="1">
                <a:tableStyleId>{5C22544A-7EE6-4342-B048-85BDC9FD1C3A}</a:tableStyleId>
              </a:tblPr>
              <a:tblGrid>
                <a:gridCol w="2631257">
                  <a:extLst>
                    <a:ext uri="{9D8B030D-6E8A-4147-A177-3AD203B41FA5}">
                      <a16:colId xmlns:a16="http://schemas.microsoft.com/office/drawing/2014/main" val="20000"/>
                    </a:ext>
                  </a:extLst>
                </a:gridCol>
                <a:gridCol w="2551522">
                  <a:extLst>
                    <a:ext uri="{9D8B030D-6E8A-4147-A177-3AD203B41FA5}">
                      <a16:colId xmlns:a16="http://schemas.microsoft.com/office/drawing/2014/main" val="20001"/>
                    </a:ext>
                  </a:extLst>
                </a:gridCol>
                <a:gridCol w="2551522">
                  <a:extLst>
                    <a:ext uri="{9D8B030D-6E8A-4147-A177-3AD203B41FA5}">
                      <a16:colId xmlns:a16="http://schemas.microsoft.com/office/drawing/2014/main" val="20002"/>
                    </a:ext>
                  </a:extLst>
                </a:gridCol>
              </a:tblGrid>
              <a:tr h="326485">
                <a:tc gridSpan="2">
                  <a:txBody>
                    <a:bodyPr/>
                    <a:lstStyle/>
                    <a:p>
                      <a:pPr algn="ctr"/>
                      <a:r>
                        <a:rPr lang="en-US" sz="1400" b="1" dirty="0" smtClean="0">
                          <a:solidFill>
                            <a:srgbClr val="FFFFFF"/>
                          </a:solidFill>
                        </a:rPr>
                        <a:t>Regulated</a:t>
                      </a:r>
                      <a:endParaRPr lang="en-US" sz="1400" b="1" dirty="0">
                        <a:solidFill>
                          <a:srgbClr val="FFFFFF"/>
                        </a:solidFill>
                      </a:endParaRPr>
                    </a:p>
                  </a:txBody>
                  <a:tcPr>
                    <a:solidFill>
                      <a:schemeClr val="accent1"/>
                    </a:solidFill>
                  </a:tcPr>
                </a:tc>
                <a:tc hMerge="1">
                  <a:txBody>
                    <a:bodyPr/>
                    <a:lstStyle/>
                    <a:p>
                      <a:endParaRPr lang="en-US" dirty="0"/>
                    </a:p>
                  </a:txBody>
                  <a:tcPr/>
                </a:tc>
                <a:tc>
                  <a:txBody>
                    <a:bodyPr/>
                    <a:lstStyle/>
                    <a:p>
                      <a:pPr algn="ctr"/>
                      <a:r>
                        <a:rPr lang="en-US" sz="1400" b="1" dirty="0" smtClean="0">
                          <a:solidFill>
                            <a:srgbClr val="FFFFFF"/>
                          </a:solidFill>
                        </a:rPr>
                        <a:t>Unregulated</a:t>
                      </a:r>
                      <a:endParaRPr lang="en-US" sz="1400" b="1" dirty="0">
                        <a:solidFill>
                          <a:srgbClr val="FFFFFF"/>
                        </a:solidFill>
                      </a:endParaRPr>
                    </a:p>
                  </a:txBody>
                  <a:tcPr>
                    <a:solidFill>
                      <a:schemeClr val="accent1"/>
                    </a:solidFill>
                  </a:tcPr>
                </a:tc>
                <a:extLst>
                  <a:ext uri="{0D108BD9-81ED-4DB2-BD59-A6C34878D82A}">
                    <a16:rowId xmlns:a16="http://schemas.microsoft.com/office/drawing/2014/main" val="10000"/>
                  </a:ext>
                </a:extLst>
              </a:tr>
              <a:tr h="326485">
                <a:tc>
                  <a:txBody>
                    <a:bodyPr/>
                    <a:lstStyle/>
                    <a:p>
                      <a:pPr algn="ctr"/>
                      <a:r>
                        <a:rPr lang="en-US" sz="1400" b="1" dirty="0" smtClean="0">
                          <a:solidFill>
                            <a:srgbClr val="FFFFFF"/>
                          </a:solidFill>
                        </a:rPr>
                        <a:t>MFIs</a:t>
                      </a:r>
                      <a:endParaRPr lang="en-US" sz="1400" b="1" dirty="0">
                        <a:solidFill>
                          <a:srgbClr val="FFFFFF"/>
                        </a:solidFill>
                      </a:endParaRPr>
                    </a:p>
                  </a:txBody>
                  <a:tcPr>
                    <a:solidFill>
                      <a:schemeClr val="accent1"/>
                    </a:solidFill>
                  </a:tcPr>
                </a:tc>
                <a:tc>
                  <a:txBody>
                    <a:bodyPr/>
                    <a:lstStyle/>
                    <a:p>
                      <a:pPr algn="ctr"/>
                      <a:r>
                        <a:rPr lang="en-US" sz="1400" b="1" dirty="0" smtClean="0">
                          <a:solidFill>
                            <a:srgbClr val="FFFFFF"/>
                          </a:solidFill>
                        </a:rPr>
                        <a:t>Pawnshops</a:t>
                      </a:r>
                      <a:endParaRPr lang="en-US" sz="1400" b="1" dirty="0">
                        <a:solidFill>
                          <a:srgbClr val="FFFFFF"/>
                        </a:solidFill>
                      </a:endParaRPr>
                    </a:p>
                  </a:txBody>
                  <a:tcPr>
                    <a:solidFill>
                      <a:schemeClr val="accent1"/>
                    </a:solidFill>
                  </a:tcPr>
                </a:tc>
                <a:tc>
                  <a:txBody>
                    <a:bodyPr/>
                    <a:lstStyle/>
                    <a:p>
                      <a:pPr algn="ctr"/>
                      <a:r>
                        <a:rPr lang="en-US" sz="1400" b="1" dirty="0" smtClean="0">
                          <a:solidFill>
                            <a:srgbClr val="FFFFFF"/>
                          </a:solidFill>
                        </a:rPr>
                        <a:t>Money</a:t>
                      </a:r>
                      <a:r>
                        <a:rPr lang="en-US" sz="1400" b="1" baseline="0" dirty="0" smtClean="0">
                          <a:solidFill>
                            <a:srgbClr val="FFFFFF"/>
                          </a:solidFill>
                        </a:rPr>
                        <a:t> Lenders</a:t>
                      </a:r>
                      <a:endParaRPr lang="en-US" sz="1400" b="1" dirty="0">
                        <a:solidFill>
                          <a:srgbClr val="FFFFFF"/>
                        </a:solidFill>
                      </a:endParaRPr>
                    </a:p>
                  </a:txBody>
                  <a:tcPr>
                    <a:solidFill>
                      <a:schemeClr val="accent1"/>
                    </a:solidFill>
                  </a:tcPr>
                </a:tc>
                <a:extLst>
                  <a:ext uri="{0D108BD9-81ED-4DB2-BD59-A6C34878D82A}">
                    <a16:rowId xmlns:a16="http://schemas.microsoft.com/office/drawing/2014/main" val="10001"/>
                  </a:ext>
                </a:extLst>
              </a:tr>
              <a:tr h="1175344">
                <a:tc>
                  <a:txBody>
                    <a:bodyPr/>
                    <a:lstStyle/>
                    <a:p>
                      <a:pPr marL="171450" indent="-171450" algn="just">
                        <a:buFont typeface="Arial" pitchFamily="34" charset="0"/>
                        <a:buChar char="•"/>
                      </a:pPr>
                      <a:r>
                        <a:rPr lang="en-US" sz="1100" dirty="0" smtClean="0"/>
                        <a:t>Limited</a:t>
                      </a:r>
                      <a:r>
                        <a:rPr lang="en-US" sz="1100" baseline="0" dirty="0" smtClean="0"/>
                        <a:t> reach</a:t>
                      </a:r>
                    </a:p>
                    <a:p>
                      <a:pPr marL="171450" indent="-171450" algn="just">
                        <a:buFont typeface="Arial" pitchFamily="34" charset="0"/>
                        <a:buChar char="•"/>
                      </a:pPr>
                      <a:r>
                        <a:rPr lang="en-US" sz="1100" baseline="0" dirty="0" smtClean="0"/>
                        <a:t>Limited to only one member of a household</a:t>
                      </a:r>
                    </a:p>
                    <a:p>
                      <a:pPr marL="171450" indent="-171450" algn="just">
                        <a:buFont typeface="Arial" pitchFamily="34" charset="0"/>
                        <a:buChar char="•"/>
                      </a:pPr>
                      <a:r>
                        <a:rPr lang="en-US" sz="1100" baseline="0" dirty="0" smtClean="0"/>
                        <a:t>Eligibility criteria (loan officers dig borrower’s financial situation, loan history)</a:t>
                      </a:r>
                    </a:p>
                  </a:txBody>
                  <a:tcPr>
                    <a:solidFill>
                      <a:srgbClr val="C6D9F1"/>
                    </a:solidFill>
                  </a:tcPr>
                </a:tc>
                <a:tc>
                  <a:txBody>
                    <a:bodyPr/>
                    <a:lstStyle/>
                    <a:p>
                      <a:pPr marL="171450" indent="-171450" algn="just">
                        <a:buFont typeface="Arial" pitchFamily="34" charset="0"/>
                        <a:buChar char="•"/>
                      </a:pPr>
                      <a:r>
                        <a:rPr lang="en-US" sz="1100" dirty="0" smtClean="0"/>
                        <a:t>Easily</a:t>
                      </a:r>
                      <a:r>
                        <a:rPr lang="en-US" sz="1100" baseline="0" dirty="0" smtClean="0"/>
                        <a:t> accessible with several shops in one township</a:t>
                      </a:r>
                    </a:p>
                    <a:p>
                      <a:pPr marL="171450" indent="-171450" algn="just">
                        <a:buFont typeface="Arial" pitchFamily="34" charset="0"/>
                        <a:buChar char="•"/>
                      </a:pPr>
                      <a:r>
                        <a:rPr lang="en-US" sz="1100" baseline="0" dirty="0" smtClean="0"/>
                        <a:t>No strict eligibility criteria except bad record</a:t>
                      </a:r>
                      <a:endParaRPr lang="en-US" sz="1100" dirty="0"/>
                    </a:p>
                  </a:txBody>
                  <a:tcPr>
                    <a:solidFill>
                      <a:srgbClr val="C6D9F1"/>
                    </a:solidFill>
                  </a:tcPr>
                </a:tc>
                <a:tc>
                  <a:txBody>
                    <a:bodyPr/>
                    <a:lstStyle/>
                    <a:p>
                      <a:pPr marL="171450" indent="-171450" algn="just">
                        <a:buFont typeface="Arial" pitchFamily="34" charset="0"/>
                        <a:buChar char="•"/>
                      </a:pPr>
                      <a:r>
                        <a:rPr lang="en-US" sz="1100" dirty="0" smtClean="0"/>
                        <a:t>Easily</a:t>
                      </a:r>
                      <a:r>
                        <a:rPr lang="en-US" sz="1100" baseline="0" dirty="0" smtClean="0"/>
                        <a:t> </a:t>
                      </a:r>
                      <a:r>
                        <a:rPr lang="en-US" sz="1100" dirty="0" smtClean="0"/>
                        <a:t>accessible</a:t>
                      </a:r>
                      <a:r>
                        <a:rPr lang="en-US" sz="1100" baseline="0" dirty="0" smtClean="0"/>
                        <a:t> within one’s community</a:t>
                      </a:r>
                    </a:p>
                    <a:p>
                      <a:pPr marL="171450" indent="-171450" algn="just">
                        <a:buFont typeface="Arial" pitchFamily="34" charset="0"/>
                        <a:buChar char="•"/>
                      </a:pPr>
                      <a:r>
                        <a:rPr lang="en-US" sz="1100" baseline="0" dirty="0" smtClean="0"/>
                        <a:t>No strict eligibility criteria</a:t>
                      </a:r>
                    </a:p>
                    <a:p>
                      <a:pPr marL="171450" indent="-171450" algn="just">
                        <a:buFont typeface="Arial" pitchFamily="34" charset="0"/>
                        <a:buChar char="•"/>
                      </a:pPr>
                      <a:endParaRPr lang="en-US" sz="1100" baseline="0" dirty="0" smtClean="0"/>
                    </a:p>
                    <a:p>
                      <a:pPr marL="171450" indent="-171450" algn="just">
                        <a:buFont typeface="Arial" pitchFamily="34" charset="0"/>
                        <a:buChar char="•"/>
                      </a:pPr>
                      <a:endParaRPr lang="en-US" sz="1100" dirty="0"/>
                    </a:p>
                  </a:txBody>
                  <a:tcPr>
                    <a:solidFill>
                      <a:srgbClr val="C6D9F1"/>
                    </a:solidFill>
                  </a:tcPr>
                </a:tc>
                <a:extLst>
                  <a:ext uri="{0D108BD9-81ED-4DB2-BD59-A6C34878D82A}">
                    <a16:rowId xmlns:a16="http://schemas.microsoft.com/office/drawing/2014/main" val="10002"/>
                  </a:ext>
                </a:extLst>
              </a:tr>
              <a:tr h="679548">
                <a:tc>
                  <a:txBody>
                    <a:bodyPr/>
                    <a:lstStyle/>
                    <a:p>
                      <a:pPr marL="171450" indent="-171450" algn="just">
                        <a:buFont typeface="Arial" pitchFamily="34" charset="0"/>
                        <a:buChar char="•"/>
                      </a:pPr>
                      <a:r>
                        <a:rPr lang="en-US" sz="1100" dirty="0" smtClean="0"/>
                        <a:t>Loan</a:t>
                      </a:r>
                      <a:r>
                        <a:rPr lang="en-US" sz="1100" baseline="0" dirty="0" smtClean="0"/>
                        <a:t> size cap is USD 5000</a:t>
                      </a:r>
                    </a:p>
                    <a:p>
                      <a:pPr marL="171450" indent="-171450" algn="just">
                        <a:buFont typeface="Arial" pitchFamily="34" charset="0"/>
                        <a:buChar char="•"/>
                      </a:pPr>
                      <a:r>
                        <a:rPr lang="en-US" sz="1100" baseline="0" dirty="0" smtClean="0"/>
                        <a:t>Majority of the loans is under USD 1000</a:t>
                      </a:r>
                      <a:endParaRPr lang="en-US" sz="1100" dirty="0"/>
                    </a:p>
                  </a:txBody>
                  <a:tcPr>
                    <a:solidFill>
                      <a:srgbClr val="E9EDF4"/>
                    </a:solidFill>
                  </a:tcPr>
                </a:tc>
                <a:tc>
                  <a:txBody>
                    <a:bodyPr/>
                    <a:lstStyle/>
                    <a:p>
                      <a:pPr marL="171450" indent="-171450" algn="just">
                        <a:buFont typeface="Arial" pitchFamily="34" charset="0"/>
                        <a:buChar char="•"/>
                      </a:pPr>
                      <a:r>
                        <a:rPr lang="en-US" sz="1100" dirty="0" smtClean="0"/>
                        <a:t>Loan size depends</a:t>
                      </a:r>
                      <a:r>
                        <a:rPr lang="en-US" sz="1100" baseline="0" dirty="0" smtClean="0"/>
                        <a:t> on valuation of collateral</a:t>
                      </a:r>
                      <a:endParaRPr lang="en-US" sz="1100" dirty="0"/>
                    </a:p>
                  </a:txBody>
                  <a:tcPr>
                    <a:solidFill>
                      <a:srgbClr val="E9EDF4"/>
                    </a:solidFill>
                  </a:tcPr>
                </a:tc>
                <a:tc>
                  <a:txBody>
                    <a:bodyPr/>
                    <a:lstStyle/>
                    <a:p>
                      <a:pPr marL="171450" indent="-171450" algn="just">
                        <a:buFont typeface="Arial" pitchFamily="34" charset="0"/>
                        <a:buChar char="•"/>
                      </a:pPr>
                      <a:r>
                        <a:rPr lang="en-US" sz="1100" dirty="0" smtClean="0"/>
                        <a:t>No loan size cap</a:t>
                      </a:r>
                      <a:r>
                        <a:rPr lang="en-US" sz="1100" baseline="0" dirty="0" smtClean="0"/>
                        <a:t> as it varies from two digits to six digits (USD)</a:t>
                      </a:r>
                    </a:p>
                    <a:p>
                      <a:pPr marL="171450" indent="-171450" algn="just">
                        <a:buFont typeface="Arial" pitchFamily="34" charset="0"/>
                        <a:buChar char="•"/>
                      </a:pPr>
                      <a:endParaRPr lang="en-US" sz="1100" dirty="0" smtClean="0"/>
                    </a:p>
                  </a:txBody>
                  <a:tcPr>
                    <a:solidFill>
                      <a:srgbClr val="E9EDF4"/>
                    </a:solidFill>
                  </a:tcPr>
                </a:tc>
                <a:extLst>
                  <a:ext uri="{0D108BD9-81ED-4DB2-BD59-A6C34878D82A}">
                    <a16:rowId xmlns:a16="http://schemas.microsoft.com/office/drawing/2014/main" val="10003"/>
                  </a:ext>
                </a:extLst>
              </a:tr>
              <a:tr h="1062884">
                <a:tc>
                  <a:txBody>
                    <a:bodyPr/>
                    <a:lstStyle/>
                    <a:p>
                      <a:pPr marL="171450" indent="-171450" algn="just">
                        <a:buFont typeface="Arial" pitchFamily="34" charset="0"/>
                        <a:buChar char="•"/>
                      </a:pPr>
                      <a:r>
                        <a:rPr lang="en-US" sz="1100" dirty="0" smtClean="0"/>
                        <a:t>Interest</a:t>
                      </a:r>
                      <a:r>
                        <a:rPr lang="en-US" sz="1100" baseline="0" dirty="0" smtClean="0"/>
                        <a:t> rate cap is as determined by FRD</a:t>
                      </a:r>
                    </a:p>
                    <a:p>
                      <a:pPr marL="171450" indent="-171450" algn="just">
                        <a:buFont typeface="Arial" pitchFamily="34" charset="0"/>
                        <a:buChar char="•"/>
                      </a:pPr>
                      <a:r>
                        <a:rPr lang="en-US" sz="1100" baseline="0" dirty="0" smtClean="0"/>
                        <a:t>Monthly interest rate of 2.5% for lending and 1.25% for deposits</a:t>
                      </a:r>
                    </a:p>
                  </a:txBody>
                  <a:tcPr>
                    <a:solidFill>
                      <a:srgbClr val="C6D9F1"/>
                    </a:solidFill>
                  </a:tcPr>
                </a:tc>
                <a:tc>
                  <a:txBody>
                    <a:bodyPr/>
                    <a:lstStyle/>
                    <a:p>
                      <a:pPr marL="171450" indent="-171450" algn="just">
                        <a:buFont typeface="Arial" pitchFamily="34" charset="0"/>
                        <a:buChar char="•"/>
                      </a:pPr>
                      <a:r>
                        <a:rPr lang="en-US" sz="1100" dirty="0" smtClean="0"/>
                        <a:t>Interest</a:t>
                      </a:r>
                      <a:r>
                        <a:rPr lang="en-US" sz="1100" baseline="0" dirty="0" smtClean="0"/>
                        <a:t> rate cap is standard rate as determined by Yangon City Development Committee</a:t>
                      </a:r>
                    </a:p>
                    <a:p>
                      <a:pPr marL="171450" indent="-171450" algn="just">
                        <a:buFont typeface="Arial" pitchFamily="34" charset="0"/>
                        <a:buChar char="•"/>
                      </a:pPr>
                      <a:r>
                        <a:rPr lang="en-US" sz="1100" baseline="0" dirty="0" smtClean="0"/>
                        <a:t>Monthly interest rate of 3% for gold and 10% for others</a:t>
                      </a:r>
                    </a:p>
                  </a:txBody>
                  <a:tcPr>
                    <a:solidFill>
                      <a:srgbClr val="C6D9F1"/>
                    </a:solidFill>
                  </a:tcPr>
                </a:tc>
                <a:tc>
                  <a:txBody>
                    <a:bodyPr/>
                    <a:lstStyle/>
                    <a:p>
                      <a:pPr marL="171450" indent="-171450" algn="just">
                        <a:buFont typeface="Arial" pitchFamily="34" charset="0"/>
                        <a:buChar char="•"/>
                      </a:pPr>
                      <a:r>
                        <a:rPr lang="en-US" sz="1100" dirty="0" smtClean="0"/>
                        <a:t>No interest rate cap as it varies on loan</a:t>
                      </a:r>
                      <a:r>
                        <a:rPr lang="en-US" sz="1100" baseline="0" dirty="0" smtClean="0"/>
                        <a:t> size and the relationship between the lender and the borrower</a:t>
                      </a:r>
                      <a:endParaRPr lang="en-US" sz="1100" dirty="0"/>
                    </a:p>
                  </a:txBody>
                  <a:tcPr>
                    <a:solidFill>
                      <a:srgbClr val="C6D9F1"/>
                    </a:solidFill>
                  </a:tcPr>
                </a:tc>
                <a:extLst>
                  <a:ext uri="{0D108BD9-81ED-4DB2-BD59-A6C34878D82A}">
                    <a16:rowId xmlns:a16="http://schemas.microsoft.com/office/drawing/2014/main" val="10004"/>
                  </a:ext>
                </a:extLst>
              </a:tr>
              <a:tr h="1446218">
                <a:tc>
                  <a:txBody>
                    <a:bodyPr/>
                    <a:lstStyle/>
                    <a:p>
                      <a:pPr marL="171450" indent="-171450" algn="just">
                        <a:buFont typeface="Arial" pitchFamily="34" charset="0"/>
                        <a:buChar char="•"/>
                      </a:pPr>
                      <a:r>
                        <a:rPr lang="en-US" sz="1100" dirty="0" smtClean="0"/>
                        <a:t>Collateral</a:t>
                      </a:r>
                      <a:r>
                        <a:rPr lang="en-US" sz="1100" baseline="0" dirty="0" smtClean="0"/>
                        <a:t> taking is prohibited by law.</a:t>
                      </a:r>
                      <a:endParaRPr lang="en-US" sz="1100" dirty="0"/>
                    </a:p>
                  </a:txBody>
                  <a:tcPr>
                    <a:solidFill>
                      <a:srgbClr val="E9EDF4"/>
                    </a:solidFill>
                  </a:tcPr>
                </a:tc>
                <a:tc>
                  <a:txBody>
                    <a:bodyPr/>
                    <a:lstStyle/>
                    <a:p>
                      <a:pPr marL="171450" indent="-171450" algn="just">
                        <a:buFont typeface="Arial" pitchFamily="34" charset="0"/>
                        <a:buChar char="•"/>
                      </a:pPr>
                      <a:r>
                        <a:rPr lang="en-US" sz="1100" dirty="0" smtClean="0"/>
                        <a:t>As its</a:t>
                      </a:r>
                      <a:r>
                        <a:rPr lang="en-US" sz="1100" baseline="0" dirty="0" smtClean="0"/>
                        <a:t> nature implies, collateral is  compulsory.</a:t>
                      </a:r>
                    </a:p>
                    <a:p>
                      <a:pPr marL="171450" indent="-171450" algn="just">
                        <a:buFont typeface="Arial" pitchFamily="34" charset="0"/>
                        <a:buChar char="•"/>
                      </a:pPr>
                      <a:r>
                        <a:rPr lang="en-US" sz="1100" baseline="0" dirty="0" smtClean="0"/>
                        <a:t>Pawnshops carry high risk of collateral being a stolen item or fake. </a:t>
                      </a:r>
                    </a:p>
                  </a:txBody>
                  <a:tcPr>
                    <a:solidFill>
                      <a:srgbClr val="E9EDF4"/>
                    </a:solidFill>
                  </a:tcPr>
                </a:tc>
                <a:tc>
                  <a:txBody>
                    <a:bodyPr/>
                    <a:lstStyle/>
                    <a:p>
                      <a:pPr marL="171450" indent="-171450" algn="just">
                        <a:buFont typeface="Arial" pitchFamily="34" charset="0"/>
                        <a:buChar char="•"/>
                      </a:pPr>
                      <a:r>
                        <a:rPr lang="en-US" sz="1100" dirty="0" smtClean="0"/>
                        <a:t>Collateral</a:t>
                      </a:r>
                      <a:r>
                        <a:rPr lang="en-US" sz="1100" baseline="0" dirty="0" smtClean="0"/>
                        <a:t> requires case to case as it varies on loan size and the relationship between the lender and the borrower.</a:t>
                      </a:r>
                    </a:p>
                  </a:txBody>
                  <a:tcPr>
                    <a:solidFill>
                      <a:srgbClr val="E9EDF4"/>
                    </a:solidFill>
                  </a:tcPr>
                </a:tc>
                <a:extLst>
                  <a:ext uri="{0D108BD9-81ED-4DB2-BD59-A6C34878D82A}">
                    <a16:rowId xmlns:a16="http://schemas.microsoft.com/office/drawing/2014/main" val="10005"/>
                  </a:ext>
                </a:extLst>
              </a:tr>
            </a:tbl>
          </a:graphicData>
        </a:graphic>
      </p:graphicFrame>
      <p:sp>
        <p:nvSpPr>
          <p:cNvPr id="18" name="Rectangle 17"/>
          <p:cNvSpPr/>
          <p:nvPr/>
        </p:nvSpPr>
        <p:spPr>
          <a:xfrm>
            <a:off x="266699" y="2121363"/>
            <a:ext cx="1409701" cy="489727"/>
          </a:xfrm>
          <a:prstGeom prst="rect">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Easy Access</a:t>
            </a:r>
            <a:endParaRPr lang="en-US" sz="1200" b="1" dirty="0"/>
          </a:p>
        </p:txBody>
      </p:sp>
      <p:sp>
        <p:nvSpPr>
          <p:cNvPr id="19" name="Right Arrow 18"/>
          <p:cNvSpPr/>
          <p:nvPr/>
        </p:nvSpPr>
        <p:spPr>
          <a:xfrm>
            <a:off x="1676400" y="2273763"/>
            <a:ext cx="190500" cy="24486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6699" y="3015473"/>
            <a:ext cx="1409701" cy="489727"/>
          </a:xfrm>
          <a:prstGeom prst="rect">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Loan Size Cap</a:t>
            </a:r>
            <a:endParaRPr lang="en-US" sz="1200" b="1" dirty="0"/>
          </a:p>
        </p:txBody>
      </p:sp>
      <p:sp>
        <p:nvSpPr>
          <p:cNvPr id="21" name="Right Arrow 20"/>
          <p:cNvSpPr/>
          <p:nvPr/>
        </p:nvSpPr>
        <p:spPr>
          <a:xfrm>
            <a:off x="1676400" y="3167873"/>
            <a:ext cx="190500" cy="24486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66699" y="3929873"/>
            <a:ext cx="1409701" cy="489727"/>
          </a:xfrm>
          <a:prstGeom prst="rect">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Interest Rate Cap</a:t>
            </a:r>
            <a:endParaRPr lang="en-US" sz="1200" b="1" dirty="0"/>
          </a:p>
        </p:txBody>
      </p:sp>
      <p:sp>
        <p:nvSpPr>
          <p:cNvPr id="23" name="Right Arrow 22"/>
          <p:cNvSpPr/>
          <p:nvPr/>
        </p:nvSpPr>
        <p:spPr>
          <a:xfrm>
            <a:off x="1676400" y="4082273"/>
            <a:ext cx="190500" cy="24486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66699" y="5181600"/>
            <a:ext cx="1409701" cy="457200"/>
          </a:xfrm>
          <a:prstGeom prst="rect">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Collateral</a:t>
            </a:r>
            <a:endParaRPr lang="en-US" sz="1200" b="1" dirty="0"/>
          </a:p>
        </p:txBody>
      </p:sp>
      <p:sp>
        <p:nvSpPr>
          <p:cNvPr id="25" name="Right Arrow 24"/>
          <p:cNvSpPr/>
          <p:nvPr/>
        </p:nvSpPr>
        <p:spPr>
          <a:xfrm>
            <a:off x="1676400" y="5321763"/>
            <a:ext cx="190500" cy="244863"/>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381000" y="1447800"/>
            <a:ext cx="1143000" cy="307777"/>
          </a:xfrm>
          <a:prstGeom prst="rect">
            <a:avLst/>
          </a:prstGeom>
          <a:noFill/>
        </p:spPr>
        <p:txBody>
          <a:bodyPr wrap="square" rtlCol="0">
            <a:spAutoFit/>
          </a:bodyPr>
          <a:lstStyle/>
          <a:p>
            <a:pPr algn="ctr"/>
            <a:r>
              <a:rPr lang="en-US" sz="1400" b="1" dirty="0" smtClean="0"/>
              <a:t>Value</a:t>
            </a:r>
            <a:endParaRPr lang="en-US" sz="1400" b="1" dirty="0"/>
          </a:p>
        </p:txBody>
      </p:sp>
    </p:spTree>
    <p:extLst>
      <p:ext uri="{BB962C8B-B14F-4D97-AF65-F5344CB8AC3E}">
        <p14:creationId xmlns:p14="http://schemas.microsoft.com/office/powerpoint/2010/main" val="776625248"/>
      </p:ext>
    </p:extLst>
  </p:cSld>
  <p:clrMapOvr>
    <a:masterClrMapping/>
  </p:clrMapOvr>
  <p:timing>
    <p:tnLst>
      <p:par>
        <p:cTn id="1" dur="indefinite" restart="never" nodeType="tmRoot"/>
      </p:par>
    </p:tnLst>
  </p:timing>
</p:sld>
</file>

<file path=ppt/theme/theme1.xml><?xml version="1.0" encoding="utf-8"?>
<a:theme xmlns:a="http://schemas.openxmlformats.org/drawingml/2006/main" name="ThuraSwi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huraSwis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ThuraSwiss</Template>
  <TotalTime>19609</TotalTime>
  <Words>22921</Words>
  <Application>Microsoft Office PowerPoint</Application>
  <PresentationFormat>A4 Paper (210x297 mm)</PresentationFormat>
  <Paragraphs>2498</Paragraphs>
  <Slides>107</Slides>
  <Notes>1</Notes>
  <HiddenSlides>0</HiddenSlides>
  <MMClips>0</MMClips>
  <ScaleCrop>false</ScaleCrop>
  <HeadingPairs>
    <vt:vector size="6" baseType="variant">
      <vt:variant>
        <vt:lpstr>Fonts Used</vt:lpstr>
      </vt:variant>
      <vt:variant>
        <vt:i4>15</vt:i4>
      </vt:variant>
      <vt:variant>
        <vt:lpstr>Theme</vt:lpstr>
      </vt:variant>
      <vt:variant>
        <vt:i4>4</vt:i4>
      </vt:variant>
      <vt:variant>
        <vt:lpstr>Slide Titles</vt:lpstr>
      </vt:variant>
      <vt:variant>
        <vt:i4>107</vt:i4>
      </vt:variant>
    </vt:vector>
  </HeadingPairs>
  <TitlesOfParts>
    <vt:vector size="126" baseType="lpstr">
      <vt:lpstr>ＭＳ Ｐゴシック</vt:lpstr>
      <vt:lpstr>SimSun</vt:lpstr>
      <vt:lpstr>Arial</vt:lpstr>
      <vt:lpstr>Arial Narrow</vt:lpstr>
      <vt:lpstr>Calibri</vt:lpstr>
      <vt:lpstr>Cambria</vt:lpstr>
      <vt:lpstr>Garamond</vt:lpstr>
      <vt:lpstr>Helvetica</vt:lpstr>
      <vt:lpstr>Helvetica Light</vt:lpstr>
      <vt:lpstr>Helvetica Neue Bold Condensed</vt:lpstr>
      <vt:lpstr>Helvetica Neue Light</vt:lpstr>
      <vt:lpstr>HGP創英角ｺﾞｼｯｸUB</vt:lpstr>
      <vt:lpstr>Times New Roman</vt:lpstr>
      <vt:lpstr>Wingdings</vt:lpstr>
      <vt:lpstr>Zawgyi-One</vt:lpstr>
      <vt:lpstr>ThuraSwiss</vt:lpstr>
      <vt:lpstr>1_ThuraSwiss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MicroMoney; Micromoney International; Micromoney.io; Sai Lohng Yee</dc:creator>
  <cp:lastModifiedBy>Anton Dziatkovskii</cp:lastModifiedBy>
  <cp:revision>1095</cp:revision>
  <cp:lastPrinted>2014-03-12T05:20:21Z</cp:lastPrinted>
  <dcterms:created xsi:type="dcterms:W3CDTF">2014-03-10T08:33:34Z</dcterms:created>
  <dcterms:modified xsi:type="dcterms:W3CDTF">2017-08-29T14:37:20Z</dcterms:modified>
</cp:coreProperties>
</file>